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1" r:id="rId3"/>
    <p:sldId id="257" r:id="rId4"/>
    <p:sldId id="276" r:id="rId5"/>
    <p:sldId id="260" r:id="rId6"/>
    <p:sldId id="262" r:id="rId7"/>
    <p:sldId id="268" r:id="rId8"/>
    <p:sldId id="263" r:id="rId9"/>
    <p:sldId id="264" r:id="rId10"/>
    <p:sldId id="265" r:id="rId11"/>
    <p:sldId id="272" r:id="rId12"/>
    <p:sldId id="266" r:id="rId13"/>
    <p:sldId id="261" r:id="rId14"/>
    <p:sldId id="280" r:id="rId15"/>
    <p:sldId id="270" r:id="rId16"/>
    <p:sldId id="275" r:id="rId17"/>
    <p:sldId id="277" r:id="rId18"/>
    <p:sldId id="278"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C79A57-33A7-4289-B005-87BEA73488FE}" v="285" dt="2019-06-20T19:47:54.424"/>
    <p1510:client id="{F6B237A1-9353-A2E1-69BB-F13AE3A5FD80}" v="40" dt="2019-06-20T20:07:51.286"/>
    <p1510:client id="{F05B7302-5793-B9D1-AA10-A85529A77B36}" v="4" dt="2019-06-20T20:01:27.077"/>
    <p1510:client id="{8DD029ED-D244-490D-B8CD-F233C1FE5A43}" v="14" dt="2019-06-20T20:10:39.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12"/>
  </p:normalViewPr>
  <p:slideViewPr>
    <p:cSldViewPr snapToGrid="0">
      <p:cViewPr varScale="1">
        <p:scale>
          <a:sx n="78" d="100"/>
          <a:sy n="78" d="100"/>
        </p:scale>
        <p:origin x="1320"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48618-C502-4FFB-84DA-81FA86A37D1C}" type="datetimeFigureOut">
              <a:rPr lang="en-US" smtClean="0"/>
              <a:t>7/18/19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185DB-7581-4DEF-86E4-3329DCE361D9}" type="slidenum">
              <a:rPr lang="en-US" smtClean="0"/>
              <a:t>‹#›</a:t>
            </a:fld>
            <a:endParaRPr lang="en-US"/>
          </a:p>
        </p:txBody>
      </p:sp>
    </p:spTree>
    <p:extLst>
      <p:ext uri="{BB962C8B-B14F-4D97-AF65-F5344CB8AC3E}">
        <p14:creationId xmlns:p14="http://schemas.microsoft.com/office/powerpoint/2010/main" val="367477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Ask students these two questions and have them display this on the </a:t>
            </a:r>
            <a:r>
              <a:rPr lang="en-US" err="1"/>
              <a:t>nearpod</a:t>
            </a:r>
            <a:r>
              <a:rPr lang="en-US"/>
              <a:t>/whiteboard </a:t>
            </a:r>
          </a:p>
          <a:p>
            <a:endParaRPr lang="en-US"/>
          </a:p>
          <a:p>
            <a:r>
              <a:rPr lang="en-US"/>
              <a:t>Go through each claim</a:t>
            </a:r>
            <a:r>
              <a:rPr lang="en-US">
                <a:sym typeface="Wingdings" panose="05000000000000000000" pitchFamily="2" charset="2"/>
              </a:rPr>
              <a:t> </a:t>
            </a:r>
            <a:r>
              <a:rPr lang="en-US"/>
              <a:t>Is this testable? </a:t>
            </a:r>
          </a:p>
          <a:p>
            <a:endParaRPr lang="en-US"/>
          </a:p>
          <a:p>
            <a:endParaRPr lang="en-US"/>
          </a:p>
        </p:txBody>
      </p:sp>
      <p:sp>
        <p:nvSpPr>
          <p:cNvPr id="4" name="Slide Number Placeholder 3"/>
          <p:cNvSpPr>
            <a:spLocks noGrp="1"/>
          </p:cNvSpPr>
          <p:nvPr>
            <p:ph type="sldNum" sz="quarter" idx="5"/>
          </p:nvPr>
        </p:nvSpPr>
        <p:spPr/>
        <p:txBody>
          <a:bodyPr/>
          <a:lstStyle/>
          <a:p>
            <a:fld id="{4C9185DB-7581-4DEF-86E4-3329DCE361D9}" type="slidenum">
              <a:rPr lang="en-US" smtClean="0"/>
              <a:t>2</a:t>
            </a:fld>
            <a:endParaRPr lang="en-US"/>
          </a:p>
        </p:txBody>
      </p:sp>
    </p:spTree>
    <p:extLst>
      <p:ext uri="{BB962C8B-B14F-4D97-AF65-F5344CB8AC3E}">
        <p14:creationId xmlns:p14="http://schemas.microsoft.com/office/powerpoint/2010/main" val="142719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 Stephen Barr</a:t>
            </a:r>
          </a:p>
        </p:txBody>
      </p:sp>
      <p:sp>
        <p:nvSpPr>
          <p:cNvPr id="4" name="Slide Number Placeholder 3"/>
          <p:cNvSpPr>
            <a:spLocks noGrp="1"/>
          </p:cNvSpPr>
          <p:nvPr>
            <p:ph type="sldNum" sz="quarter" idx="5"/>
          </p:nvPr>
        </p:nvSpPr>
        <p:spPr/>
        <p:txBody>
          <a:bodyPr/>
          <a:lstStyle/>
          <a:p>
            <a:fld id="{4C9185DB-7581-4DEF-86E4-3329DCE361D9}" type="slidenum">
              <a:rPr lang="en-US" smtClean="0"/>
              <a:t>5</a:t>
            </a:fld>
            <a:endParaRPr lang="en-US"/>
          </a:p>
        </p:txBody>
      </p:sp>
    </p:spTree>
    <p:extLst>
      <p:ext uri="{BB962C8B-B14F-4D97-AF65-F5344CB8AC3E}">
        <p14:creationId xmlns:p14="http://schemas.microsoft.com/office/powerpoint/2010/main" val="393339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In Science we use metaphors all the time; The Atom, DNA, Gravity Spacetime are all models </a:t>
            </a:r>
            <a:endParaRPr lang="en-US"/>
          </a:p>
        </p:txBody>
      </p:sp>
      <p:sp>
        <p:nvSpPr>
          <p:cNvPr id="4" name="Slide Number Placeholder 3"/>
          <p:cNvSpPr>
            <a:spLocks noGrp="1"/>
          </p:cNvSpPr>
          <p:nvPr>
            <p:ph type="sldNum" sz="quarter" idx="5"/>
          </p:nvPr>
        </p:nvSpPr>
        <p:spPr/>
        <p:txBody>
          <a:bodyPr/>
          <a:lstStyle/>
          <a:p>
            <a:fld id="{4C9185DB-7581-4DEF-86E4-3329DCE361D9}" type="slidenum">
              <a:rPr lang="en-US" smtClean="0"/>
              <a:t>15</a:t>
            </a:fld>
            <a:endParaRPr lang="en-US"/>
          </a:p>
        </p:txBody>
      </p:sp>
    </p:spTree>
    <p:extLst>
      <p:ext uri="{BB962C8B-B14F-4D97-AF65-F5344CB8AC3E}">
        <p14:creationId xmlns:p14="http://schemas.microsoft.com/office/powerpoint/2010/main" val="1957209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9185DB-7581-4DEF-86E4-3329DCE361D9}" type="slidenum">
              <a:rPr lang="en-US" smtClean="0"/>
              <a:t>19</a:t>
            </a:fld>
            <a:endParaRPr lang="en-US"/>
          </a:p>
        </p:txBody>
      </p:sp>
    </p:spTree>
    <p:extLst>
      <p:ext uri="{BB962C8B-B14F-4D97-AF65-F5344CB8AC3E}">
        <p14:creationId xmlns:p14="http://schemas.microsoft.com/office/powerpoint/2010/main" val="1040060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3DC4-A06E-4A9D-955B-272915C9FF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DCDE2F-E5AF-4161-8CB6-F4B704C78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7C2C7-F99D-4F6B-AFCD-4E1040EC4F4C}"/>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5" name="Footer Placeholder 4">
            <a:extLst>
              <a:ext uri="{FF2B5EF4-FFF2-40B4-BE49-F238E27FC236}">
                <a16:creationId xmlns:a16="http://schemas.microsoft.com/office/drawing/2014/main" id="{FDD68A07-DFF5-4612-9D22-22E6F508B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B6A7A-A5C0-447D-84E1-0F80D7667ACA}"/>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227459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85B9-3454-4E69-8BFD-3825B04065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C16BEB-30D0-44E6-A765-7298B1DC90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1E65B-914F-4343-9E15-803B25EF8C65}"/>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5" name="Footer Placeholder 4">
            <a:extLst>
              <a:ext uri="{FF2B5EF4-FFF2-40B4-BE49-F238E27FC236}">
                <a16:creationId xmlns:a16="http://schemas.microsoft.com/office/drawing/2014/main" id="{AADAD604-2746-48F5-BC5A-93EF22029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CF30D-D897-4B93-8E49-9A20224A018C}"/>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167247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D79AEE-20C2-4A17-AC87-B98CE779A8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94FF90-52A1-45CD-AA4D-DC3ED76853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741B5-D0CE-438A-806D-A8D0AA80F552}"/>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5" name="Footer Placeholder 4">
            <a:extLst>
              <a:ext uri="{FF2B5EF4-FFF2-40B4-BE49-F238E27FC236}">
                <a16:creationId xmlns:a16="http://schemas.microsoft.com/office/drawing/2014/main" id="{5D3EEB35-60BF-4BE6-BDA9-1CE9626E2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4B16A-0F72-4112-B435-04A204EAF60B}"/>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306809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448B-8580-4DA1-957B-2C2EDD7E7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0CDAC-FB0C-4E1B-B106-1518034ED7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301E7-A52B-47B3-B296-F476F9C5FF6C}"/>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5" name="Footer Placeholder 4">
            <a:extLst>
              <a:ext uri="{FF2B5EF4-FFF2-40B4-BE49-F238E27FC236}">
                <a16:creationId xmlns:a16="http://schemas.microsoft.com/office/drawing/2014/main" id="{4C28650E-6BD8-4DCD-BEBD-A03F11EDC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16BFA-2C4F-4EAD-A2DE-7539133BF303}"/>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50235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7A24-5B88-418B-8255-55FC496A17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13EEE6-6E25-4D17-B265-1663C04846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C862F4-3CBB-4BC2-833C-6FC92CEB7A45}"/>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5" name="Footer Placeholder 4">
            <a:extLst>
              <a:ext uri="{FF2B5EF4-FFF2-40B4-BE49-F238E27FC236}">
                <a16:creationId xmlns:a16="http://schemas.microsoft.com/office/drawing/2014/main" id="{1CDF6C36-3D3B-454D-A1EE-2577A7DE6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96012-09A0-49E6-871F-A2CC81B59819}"/>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257826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76CF-9450-4B12-A883-B685C6330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F0AE1-9AEC-41A7-BEF2-B4A6D717E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5E5149-EACF-4FB6-841B-792ABDB21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39EBD-344F-4991-8317-A4710644D5B7}"/>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6" name="Footer Placeholder 5">
            <a:extLst>
              <a:ext uri="{FF2B5EF4-FFF2-40B4-BE49-F238E27FC236}">
                <a16:creationId xmlns:a16="http://schemas.microsoft.com/office/drawing/2014/main" id="{22BE5507-5A44-4082-81A7-7A071FCF4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F9913-6271-425A-9B5B-4FABA74030CE}"/>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76449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DEFD-BBAA-4166-B09D-20513F599A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BEB186-A133-431B-9C90-ED61369C2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D18376-ED31-45C9-8A67-2C16103F43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A1227D-CB3E-455D-A696-06DDD1B24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F2C25C-F614-461F-9607-60DD4359D0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E0D00E-B4D9-4896-842A-4A47B6BBC2F0}"/>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8" name="Footer Placeholder 7">
            <a:extLst>
              <a:ext uri="{FF2B5EF4-FFF2-40B4-BE49-F238E27FC236}">
                <a16:creationId xmlns:a16="http://schemas.microsoft.com/office/drawing/2014/main" id="{52DD0CD4-701B-4D42-BE2A-5B0536B5FA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95000F-4D28-4787-9E37-DF835F93C1E5}"/>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323405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6AA6-52D9-49FE-B669-069BFC7964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A5FA3D-C768-44EC-A3C4-49AA137E6F78}"/>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4" name="Footer Placeholder 3">
            <a:extLst>
              <a:ext uri="{FF2B5EF4-FFF2-40B4-BE49-F238E27FC236}">
                <a16:creationId xmlns:a16="http://schemas.microsoft.com/office/drawing/2014/main" id="{2F06D173-BC0C-4F45-B839-C1A762F7E5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AEE5B-5401-4A06-9709-AC38545971B5}"/>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19962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AF14F-C39B-44CB-8CD3-8C160EE056C1}"/>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3" name="Footer Placeholder 2">
            <a:extLst>
              <a:ext uri="{FF2B5EF4-FFF2-40B4-BE49-F238E27FC236}">
                <a16:creationId xmlns:a16="http://schemas.microsoft.com/office/drawing/2014/main" id="{58F63412-6683-446C-B8DB-2753547684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5A625B-82E7-407D-840A-7AB788BE6A1F}"/>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6186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5290-9A84-4AEA-9B25-EAD43E61E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E1A2B0-3087-4AD7-A8F7-A6AC44A8D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F5B2CC-F2AF-46CB-BF7F-BF5753420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07AF5-B36C-48D3-9F78-C0894C489ED7}"/>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6" name="Footer Placeholder 5">
            <a:extLst>
              <a:ext uri="{FF2B5EF4-FFF2-40B4-BE49-F238E27FC236}">
                <a16:creationId xmlns:a16="http://schemas.microsoft.com/office/drawing/2014/main" id="{FD63ED76-2FB9-4C04-9FCE-B89529BAC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740C3-CD05-4431-9FA6-B385E4FE8224}"/>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317222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7CC3-2A1E-4055-B85A-DBE1B409C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DD9331-99AD-443B-AB5E-D075AF737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90350C-9569-4F4F-A63F-54792F925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420C1-3EAD-40FC-B004-C3634B5D9350}"/>
              </a:ext>
            </a:extLst>
          </p:cNvPr>
          <p:cNvSpPr>
            <a:spLocks noGrp="1"/>
          </p:cNvSpPr>
          <p:nvPr>
            <p:ph type="dt" sz="half" idx="10"/>
          </p:nvPr>
        </p:nvSpPr>
        <p:spPr/>
        <p:txBody>
          <a:bodyPr/>
          <a:lstStyle/>
          <a:p>
            <a:fld id="{F4003120-DFCC-43E3-AE73-E3EEACD58FD4}" type="datetimeFigureOut">
              <a:rPr lang="en-US" smtClean="0"/>
              <a:t>7/18/19</a:t>
            </a:fld>
            <a:endParaRPr lang="en-US"/>
          </a:p>
        </p:txBody>
      </p:sp>
      <p:sp>
        <p:nvSpPr>
          <p:cNvPr id="6" name="Footer Placeholder 5">
            <a:extLst>
              <a:ext uri="{FF2B5EF4-FFF2-40B4-BE49-F238E27FC236}">
                <a16:creationId xmlns:a16="http://schemas.microsoft.com/office/drawing/2014/main" id="{D7163DF4-839A-485E-8103-CA563D675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72834-F85D-426A-BCAF-1467D50F0470}"/>
              </a:ext>
            </a:extLst>
          </p:cNvPr>
          <p:cNvSpPr>
            <a:spLocks noGrp="1"/>
          </p:cNvSpPr>
          <p:nvPr>
            <p:ph type="sldNum" sz="quarter" idx="12"/>
          </p:nvPr>
        </p:nvSpPr>
        <p:spPr/>
        <p:txBody>
          <a:bodyPr/>
          <a:lstStyle/>
          <a:p>
            <a:fld id="{246684B0-A4E0-4911-AFD5-C1F291863B3E}" type="slidenum">
              <a:rPr lang="en-US" smtClean="0"/>
              <a:t>‹#›</a:t>
            </a:fld>
            <a:endParaRPr lang="en-US"/>
          </a:p>
        </p:txBody>
      </p:sp>
    </p:spTree>
    <p:extLst>
      <p:ext uri="{BB962C8B-B14F-4D97-AF65-F5344CB8AC3E}">
        <p14:creationId xmlns:p14="http://schemas.microsoft.com/office/powerpoint/2010/main" val="401398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2FEFD1-84B1-4E17-9FB1-8EAA19B17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3FD182-C81F-45E7-87B9-45497DD15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713EC-6EAD-4FFC-AE49-CEB35C643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03120-DFCC-43E3-AE73-E3EEACD58FD4}" type="datetimeFigureOut">
              <a:rPr lang="en-US" smtClean="0"/>
              <a:t>7/18/19</a:t>
            </a:fld>
            <a:endParaRPr lang="en-US"/>
          </a:p>
        </p:txBody>
      </p:sp>
      <p:sp>
        <p:nvSpPr>
          <p:cNvPr id="5" name="Footer Placeholder 4">
            <a:extLst>
              <a:ext uri="{FF2B5EF4-FFF2-40B4-BE49-F238E27FC236}">
                <a16:creationId xmlns:a16="http://schemas.microsoft.com/office/drawing/2014/main" id="{F85FBCC9-2164-4FB6-A44E-8357845AF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50996-C977-4C0F-AD41-26216DCB1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684B0-A4E0-4911-AFD5-C1F291863B3E}" type="slidenum">
              <a:rPr lang="en-US" smtClean="0"/>
              <a:t>‹#›</a:t>
            </a:fld>
            <a:endParaRPr lang="en-US"/>
          </a:p>
        </p:txBody>
      </p:sp>
    </p:spTree>
    <p:extLst>
      <p:ext uri="{BB962C8B-B14F-4D97-AF65-F5344CB8AC3E}">
        <p14:creationId xmlns:p14="http://schemas.microsoft.com/office/powerpoint/2010/main" val="2126433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biblegateway.com/passage/?search=Genesis+1&amp;version=ESV#fen-ESV-20g"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iblegateway.com/passage/?search=Genesis+1&amp;version=ESV#fen-ESV-26h"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video" Target="https://www.youtube.com/embed/u8wLH4z7tn4?feature=oembe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7.xml"/><Relationship Id="rId1" Type="http://schemas.openxmlformats.org/officeDocument/2006/relationships/video" Target="https://www.youtube.com/embed/L234FRxovqc?feature=oemb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usnews.com/news/articles/2014/10/28/pope-francis-comments-on-evolution-and-the-catholic-church" TargetMode="Externa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iblegateway.com/passage/?search=Genesis+1&amp;version=ESV#fen-ESV-6a"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www.biblegateway.com/passage/?search=Genesis+1&amp;version=ESV#fen-ESV-10d" TargetMode="External"/><Relationship Id="rId5" Type="http://schemas.openxmlformats.org/officeDocument/2006/relationships/hyperlink" Target="https://www.biblegateway.com/passage/?search=Genesis+1&amp;version=ESV#fen-ESV-8c" TargetMode="External"/><Relationship Id="rId4" Type="http://schemas.openxmlformats.org/officeDocument/2006/relationships/hyperlink" Target="https://www.biblegateway.com/passage/?search=Genesis+1&amp;version=ESV#fen-ESV-7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biblegateway.com/passage/?search=Genesis+1&amp;version=ESV#fen-ESV-11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www.biblegateway.com/passage/?search=Genesis+1&amp;version=ESV#fen-ESV-14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4294-9BCA-4267-B9BE-9511DA4C5EFE}"/>
              </a:ext>
            </a:extLst>
          </p:cNvPr>
          <p:cNvSpPr>
            <a:spLocks noGrp="1"/>
          </p:cNvSpPr>
          <p:nvPr>
            <p:ph type="title"/>
          </p:nvPr>
        </p:nvSpPr>
        <p:spPr>
          <a:xfrm>
            <a:off x="650449" y="4559523"/>
            <a:ext cx="10901471" cy="1236440"/>
          </a:xfrm>
          <a:noFill/>
        </p:spPr>
        <p:txBody>
          <a:bodyPr vert="horz" lIns="91440" tIns="45720" rIns="91440" bIns="45720" rtlCol="0" anchor="b">
            <a:normAutofit/>
          </a:bodyPr>
          <a:lstStyle/>
          <a:p>
            <a:pPr algn="ctr"/>
            <a:r>
              <a:rPr lang="en-US" sz="6000" b="1" u="sng"/>
              <a:t>Science and Religion</a:t>
            </a:r>
          </a:p>
        </p:txBody>
      </p:sp>
      <p:pic>
        <p:nvPicPr>
          <p:cNvPr id="84" name="Picture 8" descr="Related image">
            <a:extLst>
              <a:ext uri="{FF2B5EF4-FFF2-40B4-BE49-F238E27FC236}">
                <a16:creationId xmlns:a16="http://schemas.microsoft.com/office/drawing/2014/main" id="{F7913C4C-A18C-40A4-B28B-58467061DE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32"/>
          <a:stretch/>
        </p:blipFill>
        <p:spPr bwMode="auto">
          <a:xfrm>
            <a:off x="20" y="1"/>
            <a:ext cx="12191979" cy="423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472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000F-746B-4151-A6E9-58342E3BFFE6}"/>
              </a:ext>
            </a:extLst>
          </p:cNvPr>
          <p:cNvSpPr>
            <a:spLocks noGrp="1"/>
          </p:cNvSpPr>
          <p:nvPr>
            <p:ph type="title"/>
          </p:nvPr>
        </p:nvSpPr>
        <p:spPr>
          <a:xfrm>
            <a:off x="4965430" y="629268"/>
            <a:ext cx="6586491" cy="1286160"/>
          </a:xfrm>
        </p:spPr>
        <p:txBody>
          <a:bodyPr anchor="b">
            <a:normAutofit/>
          </a:bodyPr>
          <a:lstStyle/>
          <a:p>
            <a:r>
              <a:rPr lang="en-US" sz="4100"/>
              <a:t>The Creation of the World (Genesis 1)</a:t>
            </a:r>
          </a:p>
        </p:txBody>
      </p:sp>
      <p:pic>
        <p:nvPicPr>
          <p:cNvPr id="12290" name="Picture 2" descr="Related image">
            <a:extLst>
              <a:ext uri="{FF2B5EF4-FFF2-40B4-BE49-F238E27FC236}">
                <a16:creationId xmlns:a16="http://schemas.microsoft.com/office/drawing/2014/main" id="{E33BCADA-D29F-4CCF-8E54-D0E5C1B9B0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78" r="28921"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969C7"/>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EB0F6C-DE18-4FB4-BC71-95C8C6563531}"/>
              </a:ext>
            </a:extLst>
          </p:cNvPr>
          <p:cNvSpPr>
            <a:spLocks noGrp="1"/>
          </p:cNvSpPr>
          <p:nvPr>
            <p:ph idx="1"/>
          </p:nvPr>
        </p:nvSpPr>
        <p:spPr>
          <a:xfrm>
            <a:off x="4965431" y="2438400"/>
            <a:ext cx="6586489" cy="3785419"/>
          </a:xfrm>
        </p:spPr>
        <p:txBody>
          <a:bodyPr>
            <a:normAutofit/>
          </a:bodyPr>
          <a:lstStyle/>
          <a:p>
            <a:r>
              <a:rPr lang="en-US" sz="1700" b="1" baseline="30000"/>
              <a:t>20 </a:t>
            </a:r>
            <a:r>
              <a:rPr lang="en-US" sz="1700"/>
              <a:t>And God said, </a:t>
            </a:r>
            <a:r>
              <a:rPr lang="en-US" sz="1700" b="1">
                <a:solidFill>
                  <a:srgbClr val="7030A0"/>
                </a:solidFill>
              </a:rPr>
              <a:t>“Let the waters swarm with swarms of living creatures, and let birds</a:t>
            </a:r>
            <a:r>
              <a:rPr lang="en-US" sz="1700" b="1" baseline="30000">
                <a:solidFill>
                  <a:srgbClr val="7030A0"/>
                </a:solidFill>
              </a:rPr>
              <a:t>[</a:t>
            </a:r>
            <a:r>
              <a:rPr lang="en-US" sz="1700" b="1" baseline="30000">
                <a:solidFill>
                  <a:srgbClr val="7030A0"/>
                </a:solidFill>
                <a:hlinkClick r:id="rId3" tooltip="See footnote g">
                  <a:extLst>
                    <a:ext uri="{A12FA001-AC4F-418D-AE19-62706E023703}">
                      <ahyp:hlinkClr xmlns:ahyp="http://schemas.microsoft.com/office/drawing/2018/hyperlinkcolor" val="tx"/>
                    </a:ext>
                  </a:extLst>
                </a:hlinkClick>
              </a:rPr>
              <a:t>g</a:t>
            </a:r>
            <a:r>
              <a:rPr lang="en-US" sz="1700" b="1" baseline="30000">
                <a:solidFill>
                  <a:srgbClr val="7030A0"/>
                </a:solidFill>
              </a:rPr>
              <a:t>]</a:t>
            </a:r>
            <a:r>
              <a:rPr lang="en-US" sz="1700" b="1">
                <a:solidFill>
                  <a:srgbClr val="7030A0"/>
                </a:solidFill>
              </a:rPr>
              <a:t> fly above the earth across the expanse of the heavens.”</a:t>
            </a:r>
            <a:r>
              <a:rPr lang="en-US" sz="1700" b="1" baseline="30000">
                <a:solidFill>
                  <a:srgbClr val="7030A0"/>
                </a:solidFill>
              </a:rPr>
              <a:t>21</a:t>
            </a:r>
            <a:r>
              <a:rPr lang="en-US" sz="1700" b="1" baseline="30000"/>
              <a:t> </a:t>
            </a:r>
            <a:r>
              <a:rPr lang="en-US" sz="1700"/>
              <a:t>So God created the great sea creatures and every living creature that moves, with which the waters swarm, according to their kinds, and every winged bird according to its kind. And God saw that it was good.</a:t>
            </a:r>
            <a:r>
              <a:rPr lang="en-US" sz="1700" b="1" baseline="30000"/>
              <a:t>22 </a:t>
            </a:r>
            <a:r>
              <a:rPr lang="en-US" sz="1700"/>
              <a:t>And God blessed them, saying, “Be fruitful and multiply and fill the waters in the seas, and let birds multiply on the earth.” </a:t>
            </a:r>
            <a:r>
              <a:rPr lang="en-US" sz="1700" b="1" baseline="30000"/>
              <a:t>23 </a:t>
            </a:r>
            <a:r>
              <a:rPr lang="en-US" sz="1700"/>
              <a:t>And there was evening and there was morning, the fifth day.</a:t>
            </a:r>
          </a:p>
          <a:p>
            <a:r>
              <a:rPr lang="en-US" sz="1700" b="1" baseline="30000"/>
              <a:t>24 </a:t>
            </a:r>
            <a:r>
              <a:rPr lang="en-US" sz="1700"/>
              <a:t>And God said, </a:t>
            </a:r>
            <a:r>
              <a:rPr lang="en-US" sz="1700" b="1">
                <a:solidFill>
                  <a:srgbClr val="7030A0"/>
                </a:solidFill>
              </a:rPr>
              <a:t>“Let the earth bring forth living creatures according to their kinds—livestock and creeping things and beasts of the earth according to their kinds.”</a:t>
            </a:r>
            <a:r>
              <a:rPr lang="en-US" sz="1700"/>
              <a:t> And it was so. </a:t>
            </a:r>
            <a:r>
              <a:rPr lang="en-US" sz="1700" b="1" baseline="30000"/>
              <a:t>25 </a:t>
            </a:r>
            <a:r>
              <a:rPr lang="en-US" sz="1700"/>
              <a:t>And God made the beasts of the earth according to their kinds and the livestock according to their kinds, and everything that creeps on the ground according to its kind. And God saw that it was good.</a:t>
            </a:r>
          </a:p>
          <a:p>
            <a:pPr marL="0" indent="0">
              <a:buNone/>
            </a:pPr>
            <a:endParaRPr lang="en-US" sz="1700"/>
          </a:p>
        </p:txBody>
      </p:sp>
    </p:spTree>
    <p:extLst>
      <p:ext uri="{BB962C8B-B14F-4D97-AF65-F5344CB8AC3E}">
        <p14:creationId xmlns:p14="http://schemas.microsoft.com/office/powerpoint/2010/main" val="323645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descr="Image result for the garden of eden">
            <a:extLst>
              <a:ext uri="{FF2B5EF4-FFF2-40B4-BE49-F238E27FC236}">
                <a16:creationId xmlns:a16="http://schemas.microsoft.com/office/drawing/2014/main" id="{C93B79B2-8877-4A35-BCBD-C67D9538A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72" b="3158"/>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750000F-746B-4151-A6E9-58342E3BFFE6}"/>
              </a:ext>
            </a:extLst>
          </p:cNvPr>
          <p:cNvSpPr>
            <a:spLocks noGrp="1"/>
          </p:cNvSpPr>
          <p:nvPr>
            <p:ph type="title"/>
          </p:nvPr>
        </p:nvSpPr>
        <p:spPr>
          <a:xfrm>
            <a:off x="709448" y="1913950"/>
            <a:ext cx="4204137" cy="1342754"/>
          </a:xfrm>
        </p:spPr>
        <p:txBody>
          <a:bodyPr>
            <a:normAutofit/>
          </a:bodyPr>
          <a:lstStyle/>
          <a:p>
            <a:pPr algn="ctr"/>
            <a:r>
              <a:rPr lang="en-US" sz="3600"/>
              <a:t>The Creation of the World (Genesis 1)</a:t>
            </a:r>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EB0F6C-DE18-4FB4-BC71-95C8C6563531}"/>
              </a:ext>
            </a:extLst>
          </p:cNvPr>
          <p:cNvSpPr>
            <a:spLocks noGrp="1"/>
          </p:cNvSpPr>
          <p:nvPr>
            <p:ph idx="1"/>
          </p:nvPr>
        </p:nvSpPr>
        <p:spPr>
          <a:xfrm>
            <a:off x="0" y="3337139"/>
            <a:ext cx="5880100" cy="3520861"/>
          </a:xfrm>
        </p:spPr>
        <p:txBody>
          <a:bodyPr anchor="ctr">
            <a:normAutofit/>
          </a:bodyPr>
          <a:lstStyle/>
          <a:p>
            <a:pPr algn="ctr"/>
            <a:r>
              <a:rPr lang="en-US" sz="2400" b="1" baseline="30000"/>
              <a:t>26 </a:t>
            </a:r>
            <a:r>
              <a:rPr lang="en-US" sz="2400"/>
              <a:t>Then God said, </a:t>
            </a:r>
            <a:r>
              <a:rPr lang="en-US" sz="2400" b="1"/>
              <a:t>“Let us make man</a:t>
            </a:r>
            <a:r>
              <a:rPr lang="en-US" sz="2400" b="1" baseline="30000"/>
              <a:t>[</a:t>
            </a:r>
            <a:r>
              <a:rPr lang="en-US" sz="2400" b="1" baseline="30000">
                <a:hlinkClick r:id="rId3" tooltip="See footnote h"/>
              </a:rPr>
              <a:t>h</a:t>
            </a:r>
            <a:r>
              <a:rPr lang="en-US" sz="2400" b="1" baseline="30000"/>
              <a:t>]</a:t>
            </a:r>
            <a:r>
              <a:rPr lang="en-US" sz="2400" b="1"/>
              <a:t> in our image, after our likeness. And let them have dominion over the fish of the sea and over the birds of the heavens and over the livestock and over all the earth and over every creeping thing that creeps on the earth.”</a:t>
            </a:r>
          </a:p>
          <a:p>
            <a:pPr algn="ctr"/>
            <a:r>
              <a:rPr lang="en-US" sz="2400" b="1" baseline="30000"/>
              <a:t>27 </a:t>
            </a:r>
            <a:r>
              <a:rPr lang="en-US" sz="2400"/>
              <a:t>So God created man in his own image,</a:t>
            </a:r>
            <a:br>
              <a:rPr lang="en-US" sz="2400"/>
            </a:br>
            <a:r>
              <a:rPr lang="en-US" sz="2400"/>
              <a:t>    in the image of God he created him;</a:t>
            </a:r>
            <a:br>
              <a:rPr lang="en-US" sz="2400"/>
            </a:br>
            <a:r>
              <a:rPr lang="en-US" sz="2400"/>
              <a:t>    male and female he created them.</a:t>
            </a:r>
          </a:p>
        </p:txBody>
      </p:sp>
    </p:spTree>
    <p:extLst>
      <p:ext uri="{BB962C8B-B14F-4D97-AF65-F5344CB8AC3E}">
        <p14:creationId xmlns:p14="http://schemas.microsoft.com/office/powerpoint/2010/main" val="30604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Image result for creation  of heaven and earth">
            <a:extLst>
              <a:ext uri="{FF2B5EF4-FFF2-40B4-BE49-F238E27FC236}">
                <a16:creationId xmlns:a16="http://schemas.microsoft.com/office/drawing/2014/main" id="{C2F249D3-2BDA-4AF6-B06F-78287DA9FD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12" r="551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Shape 8">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0">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BEB0F6C-DE18-4FB4-BC71-95C8C6563531}"/>
              </a:ext>
            </a:extLst>
          </p:cNvPr>
          <p:cNvSpPr>
            <a:spLocks noGrp="1"/>
          </p:cNvSpPr>
          <p:nvPr>
            <p:ph idx="1"/>
          </p:nvPr>
        </p:nvSpPr>
        <p:spPr>
          <a:xfrm>
            <a:off x="0" y="243840"/>
            <a:ext cx="4772453" cy="4922520"/>
          </a:xfrm>
        </p:spPr>
        <p:txBody>
          <a:bodyPr anchor="t">
            <a:normAutofit lnSpcReduction="10000"/>
          </a:bodyPr>
          <a:lstStyle/>
          <a:p>
            <a:r>
              <a:rPr lang="en-US" sz="2000" b="1" baseline="30000"/>
              <a:t>28 </a:t>
            </a:r>
            <a:r>
              <a:rPr lang="en-US" sz="2000"/>
              <a:t>And God blessed them. And God said to them, “Be fruitful and multiply and fill the earth and subdue it, and have dominion over the fish of the sea and over the birds of the heavens and over every living thing that moves on the earth.” </a:t>
            </a:r>
            <a:r>
              <a:rPr lang="en-US" sz="2000" b="1" baseline="30000"/>
              <a:t>29 </a:t>
            </a:r>
            <a:r>
              <a:rPr lang="en-US" sz="2000"/>
              <a:t>And God said, “Behold, I have given you every plant yielding seed that is on the face of all the earth, and every tree with seed in its fruit. You shall have them for food. </a:t>
            </a:r>
            <a:r>
              <a:rPr lang="en-US" sz="2000" b="1" baseline="30000"/>
              <a:t>30 </a:t>
            </a:r>
            <a:r>
              <a:rPr lang="en-US" sz="2000"/>
              <a:t>And to every beast of the earth and to every bird of the heavens and to everything that creeps on the earth, everything that has the breath of life, I have given every green plant for food.” And it was so. </a:t>
            </a:r>
            <a:r>
              <a:rPr lang="en-US" sz="2000" b="1" baseline="30000"/>
              <a:t>31 </a:t>
            </a:r>
            <a:r>
              <a:rPr lang="en-US" sz="2000"/>
              <a:t>And God saw everything that he had made, and behold, it was very good. And there was evening and there was morning, the sixth day.</a:t>
            </a:r>
          </a:p>
          <a:p>
            <a:pPr marL="0" indent="0">
              <a:buNone/>
            </a:pPr>
            <a:endParaRPr lang="en-US" sz="2000"/>
          </a:p>
        </p:txBody>
      </p:sp>
    </p:spTree>
    <p:extLst>
      <p:ext uri="{BB962C8B-B14F-4D97-AF65-F5344CB8AC3E}">
        <p14:creationId xmlns:p14="http://schemas.microsoft.com/office/powerpoint/2010/main" val="34019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13F3-DDF8-4CFE-9D98-B218D20B8B1E}"/>
              </a:ext>
            </a:extLst>
          </p:cNvPr>
          <p:cNvSpPr>
            <a:spLocks noGrp="1"/>
          </p:cNvSpPr>
          <p:nvPr>
            <p:ph type="title"/>
          </p:nvPr>
        </p:nvSpPr>
        <p:spPr>
          <a:xfrm>
            <a:off x="4965430" y="629268"/>
            <a:ext cx="6586491" cy="1286160"/>
          </a:xfrm>
        </p:spPr>
        <p:txBody>
          <a:bodyPr vert="horz" lIns="91440" tIns="45720" rIns="91440" bIns="45720" rtlCol="0" anchor="b">
            <a:normAutofit/>
          </a:bodyPr>
          <a:lstStyle/>
          <a:p>
            <a:pPr algn="ctr"/>
            <a:r>
              <a:rPr lang="en-US" sz="4100"/>
              <a:t>George Lemaitre- The Big Bang Theory (1894-1966)</a:t>
            </a:r>
          </a:p>
        </p:txBody>
      </p:sp>
      <p:pic>
        <p:nvPicPr>
          <p:cNvPr id="3074" name="Picture 2" descr="Image result for George Lemaitre">
            <a:extLst>
              <a:ext uri="{FF2B5EF4-FFF2-40B4-BE49-F238E27FC236}">
                <a16:creationId xmlns:a16="http://schemas.microsoft.com/office/drawing/2014/main" id="{636ABE38-9C72-49E3-8833-5E55553DF88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4779" r="14378"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3267164-E5B4-431D-AB28-E269EFFA5285}"/>
              </a:ext>
            </a:extLst>
          </p:cNvPr>
          <p:cNvSpPr>
            <a:spLocks noGrp="1"/>
          </p:cNvSpPr>
          <p:nvPr>
            <p:ph sz="half" idx="1"/>
          </p:nvPr>
        </p:nvSpPr>
        <p:spPr>
          <a:xfrm>
            <a:off x="4965431" y="2438400"/>
            <a:ext cx="6586489" cy="3785419"/>
          </a:xfrm>
        </p:spPr>
        <p:txBody>
          <a:bodyPr vert="horz" lIns="91440" tIns="45720" rIns="91440" bIns="45720" rtlCol="0">
            <a:normAutofit/>
          </a:bodyPr>
          <a:lstStyle/>
          <a:p>
            <a:r>
              <a:rPr lang="en-US"/>
              <a:t>Monsignor Georges </a:t>
            </a:r>
            <a:r>
              <a:rPr lang="en-US" err="1"/>
              <a:t>Lemaître</a:t>
            </a:r>
            <a:r>
              <a:rPr lang="en-US"/>
              <a:t> was a Belgian Roman Catholic priest, physicist and astronomer. </a:t>
            </a:r>
          </a:p>
          <a:p>
            <a:r>
              <a:rPr lang="en-US"/>
              <a:t>He is credited with the first definitive formulation of the idea of an expanding universe and what was to become known as the</a:t>
            </a:r>
            <a:r>
              <a:rPr lang="en-US" b="1"/>
              <a:t> Big Bang theory </a:t>
            </a:r>
            <a:r>
              <a:rPr lang="en-US"/>
              <a:t>of the origin of the universe.</a:t>
            </a:r>
          </a:p>
        </p:txBody>
      </p:sp>
    </p:spTree>
    <p:extLst>
      <p:ext uri="{BB962C8B-B14F-4D97-AF65-F5344CB8AC3E}">
        <p14:creationId xmlns:p14="http://schemas.microsoft.com/office/powerpoint/2010/main" val="369081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Image result for the big bang theory science">
            <a:extLst>
              <a:ext uri="{FF2B5EF4-FFF2-40B4-BE49-F238E27FC236}">
                <a16:creationId xmlns:a16="http://schemas.microsoft.com/office/drawing/2014/main" id="{ED839E92-215C-4522-88C7-EC3AEB9AFD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603"/>
          <a:stretch/>
        </p:blipFill>
        <p:spPr bwMode="auto">
          <a:xfrm>
            <a:off x="-1" y="3310132"/>
            <a:ext cx="8490593" cy="36193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genesis creation">
            <a:extLst>
              <a:ext uri="{FF2B5EF4-FFF2-40B4-BE49-F238E27FC236}">
                <a16:creationId xmlns:a16="http://schemas.microsoft.com/office/drawing/2014/main" id="{38F83C85-CE75-46E3-AA39-EC20BD647B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8490593" cy="33101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55FD183-A0B9-4C31-9C58-20632A0650F8}"/>
              </a:ext>
            </a:extLst>
          </p:cNvPr>
          <p:cNvSpPr/>
          <p:nvPr/>
        </p:nvSpPr>
        <p:spPr>
          <a:xfrm>
            <a:off x="8634713" y="101775"/>
            <a:ext cx="3333509" cy="6654450"/>
          </a:xfrm>
          <a:prstGeom prst="rect">
            <a:avLst/>
          </a:prstGeom>
        </p:spPr>
        <p:txBody>
          <a:bodyPr wrap="square">
            <a:spAutoFit/>
          </a:bodyPr>
          <a:lstStyle/>
          <a:p>
            <a:pPr algn="ctr">
              <a:lnSpc>
                <a:spcPct val="150000"/>
              </a:lnSpc>
            </a:pPr>
            <a:r>
              <a:rPr lang="en-US" sz="3600"/>
              <a:t>Can then the interpretation of </a:t>
            </a:r>
            <a:r>
              <a:rPr lang="en-US" sz="3600" b="1"/>
              <a:t>chronology</a:t>
            </a:r>
            <a:r>
              <a:rPr lang="en-US" sz="3600"/>
              <a:t> that God created the universe be more metaphorical than literal? </a:t>
            </a:r>
          </a:p>
        </p:txBody>
      </p:sp>
    </p:spTree>
    <p:extLst>
      <p:ext uri="{BB962C8B-B14F-4D97-AF65-F5344CB8AC3E}">
        <p14:creationId xmlns:p14="http://schemas.microsoft.com/office/powerpoint/2010/main" val="105971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C3B6-2C28-4DE3-83A0-CA6DBCB5EE13}"/>
              </a:ext>
            </a:extLst>
          </p:cNvPr>
          <p:cNvSpPr>
            <a:spLocks noGrp="1"/>
          </p:cNvSpPr>
          <p:nvPr>
            <p:ph type="title"/>
          </p:nvPr>
        </p:nvSpPr>
        <p:spPr/>
        <p:txBody>
          <a:bodyPr/>
          <a:lstStyle/>
          <a:p>
            <a:pPr algn="ctr"/>
            <a:r>
              <a:rPr lang="en-US" b="1" u="sng"/>
              <a:t>Literal Vs. Metaphorical Interpretations </a:t>
            </a:r>
          </a:p>
        </p:txBody>
      </p:sp>
      <p:sp>
        <p:nvSpPr>
          <p:cNvPr id="3" name="Content Placeholder 2">
            <a:extLst>
              <a:ext uri="{FF2B5EF4-FFF2-40B4-BE49-F238E27FC236}">
                <a16:creationId xmlns:a16="http://schemas.microsoft.com/office/drawing/2014/main" id="{B5A08D6D-C32D-4409-949A-AD09BE615022}"/>
              </a:ext>
            </a:extLst>
          </p:cNvPr>
          <p:cNvSpPr>
            <a:spLocks noGrp="1"/>
          </p:cNvSpPr>
          <p:nvPr>
            <p:ph idx="1"/>
          </p:nvPr>
        </p:nvSpPr>
        <p:spPr>
          <a:xfrm>
            <a:off x="838200" y="1514809"/>
            <a:ext cx="10896600" cy="1325563"/>
          </a:xfrm>
        </p:spPr>
        <p:txBody>
          <a:bodyPr vert="horz" lIns="91440" tIns="45720" rIns="91440" bIns="45720" rtlCol="0" anchor="t">
            <a:normAutofit/>
          </a:bodyPr>
          <a:lstStyle/>
          <a:p>
            <a:r>
              <a:rPr lang="en-US"/>
              <a:t>In Science we use metaphors (or analogies) all the time </a:t>
            </a:r>
          </a:p>
          <a:p>
            <a:pPr lvl="1"/>
            <a:r>
              <a:rPr lang="en-US" sz="2800"/>
              <a:t>Examples include models and images to explain or visualize theories </a:t>
            </a:r>
          </a:p>
          <a:p>
            <a:pPr lvl="1"/>
            <a:endParaRPr lang="en-US" sz="2800"/>
          </a:p>
        </p:txBody>
      </p:sp>
      <p:pic>
        <p:nvPicPr>
          <p:cNvPr id="8196" name="Picture 4" descr="Image result for scientific models">
            <a:extLst>
              <a:ext uri="{FF2B5EF4-FFF2-40B4-BE49-F238E27FC236}">
                <a16:creationId xmlns:a16="http://schemas.microsoft.com/office/drawing/2014/main" id="{93629EA6-25E2-4923-937D-F63192AB7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27" y="2940792"/>
            <a:ext cx="3630070" cy="250509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scientific models">
            <a:extLst>
              <a:ext uri="{FF2B5EF4-FFF2-40B4-BE49-F238E27FC236}">
                <a16:creationId xmlns:a16="http://schemas.microsoft.com/office/drawing/2014/main" id="{A6EC7203-3140-45BE-ABCC-B765668F0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270" y="2940792"/>
            <a:ext cx="2551615" cy="3529517"/>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Image result for gravity spacetime">
            <a:extLst>
              <a:ext uri="{FF2B5EF4-FFF2-40B4-BE49-F238E27FC236}">
                <a16:creationId xmlns:a16="http://schemas.microsoft.com/office/drawing/2014/main" id="{BDBA354B-FFF5-4DFE-9C26-E010CA104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1417" y="3429000"/>
            <a:ext cx="3952996" cy="211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49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9C36-543B-47E4-B810-996ADAE08223}"/>
              </a:ext>
            </a:extLst>
          </p:cNvPr>
          <p:cNvSpPr>
            <a:spLocks noGrp="1"/>
          </p:cNvSpPr>
          <p:nvPr>
            <p:ph type="title"/>
          </p:nvPr>
        </p:nvSpPr>
        <p:spPr/>
        <p:txBody>
          <a:bodyPr>
            <a:normAutofit/>
          </a:bodyPr>
          <a:lstStyle/>
          <a:p>
            <a:pPr algn="ctr"/>
            <a:r>
              <a:rPr lang="en-US" sz="5400" b="1" u="sng"/>
              <a:t>How Science and Religion are similar?</a:t>
            </a:r>
          </a:p>
        </p:txBody>
      </p:sp>
      <p:sp>
        <p:nvSpPr>
          <p:cNvPr id="3" name="Text Placeholder 2">
            <a:extLst>
              <a:ext uri="{FF2B5EF4-FFF2-40B4-BE49-F238E27FC236}">
                <a16:creationId xmlns:a16="http://schemas.microsoft.com/office/drawing/2014/main" id="{6B9E5E23-F4FF-4256-8E37-171D97E9FD0C}"/>
              </a:ext>
            </a:extLst>
          </p:cNvPr>
          <p:cNvSpPr>
            <a:spLocks noGrp="1"/>
          </p:cNvSpPr>
          <p:nvPr>
            <p:ph type="body" idx="1"/>
          </p:nvPr>
        </p:nvSpPr>
        <p:spPr>
          <a:xfrm>
            <a:off x="839789" y="1681163"/>
            <a:ext cx="3628038" cy="823912"/>
          </a:xfrm>
          <a:ln>
            <a:solidFill>
              <a:schemeClr val="accent1"/>
            </a:solidFill>
          </a:ln>
        </p:spPr>
        <p:txBody>
          <a:bodyPr/>
          <a:lstStyle/>
          <a:p>
            <a:pPr algn="ctr"/>
            <a:r>
              <a:rPr lang="en-US"/>
              <a:t>Scientific Inquiry &amp; The Scientific Method</a:t>
            </a:r>
          </a:p>
        </p:txBody>
      </p:sp>
      <p:sp>
        <p:nvSpPr>
          <p:cNvPr id="4" name="Content Placeholder 3">
            <a:extLst>
              <a:ext uri="{FF2B5EF4-FFF2-40B4-BE49-F238E27FC236}">
                <a16:creationId xmlns:a16="http://schemas.microsoft.com/office/drawing/2014/main" id="{69335D5B-61EE-4B4D-B740-30A7627EEB0C}"/>
              </a:ext>
            </a:extLst>
          </p:cNvPr>
          <p:cNvSpPr>
            <a:spLocks noGrp="1"/>
          </p:cNvSpPr>
          <p:nvPr>
            <p:ph sz="half" idx="2"/>
          </p:nvPr>
        </p:nvSpPr>
        <p:spPr>
          <a:xfrm>
            <a:off x="839788" y="2639029"/>
            <a:ext cx="3628039" cy="3550634"/>
          </a:xfrm>
          <a:ln>
            <a:solidFill>
              <a:schemeClr val="accent1"/>
            </a:solidFill>
          </a:ln>
        </p:spPr>
        <p:txBody>
          <a:bodyPr>
            <a:noAutofit/>
          </a:bodyPr>
          <a:lstStyle/>
          <a:p>
            <a:r>
              <a:rPr lang="en-US" sz="2000"/>
              <a:t>In all fields of Science everything begins with a question, usually through some sort of observation</a:t>
            </a:r>
          </a:p>
          <a:p>
            <a:r>
              <a:rPr lang="en-US" sz="2000"/>
              <a:t>Scientists then will postulate hypothesis (or theories), which they HOPE can be proven through experimentation</a:t>
            </a:r>
          </a:p>
          <a:p>
            <a:r>
              <a:rPr lang="en-US" sz="2000"/>
              <a:t>Scientists then create laws through these experiments</a:t>
            </a:r>
          </a:p>
        </p:txBody>
      </p:sp>
      <p:sp>
        <p:nvSpPr>
          <p:cNvPr id="5" name="Text Placeholder 4">
            <a:extLst>
              <a:ext uri="{FF2B5EF4-FFF2-40B4-BE49-F238E27FC236}">
                <a16:creationId xmlns:a16="http://schemas.microsoft.com/office/drawing/2014/main" id="{6AE0BD25-25D5-4222-8B1B-6705BA47F852}"/>
              </a:ext>
            </a:extLst>
          </p:cNvPr>
          <p:cNvSpPr>
            <a:spLocks noGrp="1"/>
          </p:cNvSpPr>
          <p:nvPr>
            <p:ph type="body" sz="quarter" idx="3"/>
          </p:nvPr>
        </p:nvSpPr>
        <p:spPr>
          <a:xfrm>
            <a:off x="4757195" y="1681163"/>
            <a:ext cx="6598193" cy="518027"/>
          </a:xfrm>
          <a:ln>
            <a:solidFill>
              <a:schemeClr val="accent1"/>
            </a:solidFill>
          </a:ln>
        </p:spPr>
        <p:txBody>
          <a:bodyPr/>
          <a:lstStyle/>
          <a:p>
            <a:pPr algn="ctr"/>
            <a:r>
              <a:rPr lang="en-US"/>
              <a:t>Religious Belief</a:t>
            </a:r>
          </a:p>
        </p:txBody>
      </p:sp>
      <p:sp>
        <p:nvSpPr>
          <p:cNvPr id="6" name="Content Placeholder 5">
            <a:extLst>
              <a:ext uri="{FF2B5EF4-FFF2-40B4-BE49-F238E27FC236}">
                <a16:creationId xmlns:a16="http://schemas.microsoft.com/office/drawing/2014/main" id="{5C9287F7-1796-4FB5-A1AC-7F4AFB23D1B5}"/>
              </a:ext>
            </a:extLst>
          </p:cNvPr>
          <p:cNvSpPr>
            <a:spLocks noGrp="1"/>
          </p:cNvSpPr>
          <p:nvPr>
            <p:ph sz="quarter" idx="4"/>
          </p:nvPr>
        </p:nvSpPr>
        <p:spPr>
          <a:xfrm>
            <a:off x="4757195" y="2505075"/>
            <a:ext cx="6598193" cy="3684588"/>
          </a:xfrm>
          <a:ln>
            <a:solidFill>
              <a:schemeClr val="accent1"/>
            </a:solidFill>
          </a:ln>
        </p:spPr>
        <p:txBody>
          <a:bodyPr vert="horz" lIns="91440" tIns="45720" rIns="91440" bIns="45720" rtlCol="0" anchor="t">
            <a:normAutofit fontScale="92500" lnSpcReduction="10000"/>
          </a:bodyPr>
          <a:lstStyle/>
          <a:p>
            <a:pPr marL="0" indent="0">
              <a:buNone/>
            </a:pPr>
            <a:r>
              <a:rPr lang="en-US" sz="2000"/>
              <a:t>Historically:</a:t>
            </a:r>
            <a:endParaRPr lang="en-US"/>
          </a:p>
          <a:p>
            <a:r>
              <a:rPr lang="en-US" sz="2000"/>
              <a:t>“Philosophy” (the love of wisdom) included the natural sciences (e.g. Ancient Greece; Medieval Europe)</a:t>
            </a:r>
          </a:p>
          <a:p>
            <a:r>
              <a:rPr lang="en-US" sz="2000"/>
              <a:t>“Theology” (the study of God/reflection about God) addressed more specific ultimate and metaphysical questions not demonstrable in the same way as scientific fact</a:t>
            </a:r>
          </a:p>
          <a:p>
            <a:r>
              <a:rPr lang="en-US" sz="2000"/>
              <a:t>Through the medieval period, knowledge about the natural world and theological knowledge influenced one another; they were considered to be in a coherent unity</a:t>
            </a:r>
          </a:p>
          <a:p>
            <a:r>
              <a:rPr lang="en-US" sz="2000"/>
              <a:t>Similarly, the current dominant Catholic perspective understands science and religion as two perspectives exploring God’s revelation; not mutually exclusive but informing and purifying one another from error and idolatry</a:t>
            </a:r>
          </a:p>
          <a:p>
            <a:pPr marL="0" indent="0">
              <a:buNone/>
            </a:pPr>
            <a:endParaRPr lang="en-US" sz="2000"/>
          </a:p>
        </p:txBody>
      </p:sp>
      <p:sp>
        <p:nvSpPr>
          <p:cNvPr id="7" name="TextBox 6">
            <a:extLst>
              <a:ext uri="{FF2B5EF4-FFF2-40B4-BE49-F238E27FC236}">
                <a16:creationId xmlns:a16="http://schemas.microsoft.com/office/drawing/2014/main" id="{3A05390F-D365-40B2-B1E9-98BC243055CC}"/>
              </a:ext>
            </a:extLst>
          </p:cNvPr>
          <p:cNvSpPr txBox="1"/>
          <p:nvPr/>
        </p:nvSpPr>
        <p:spPr>
          <a:xfrm>
            <a:off x="764006" y="6318585"/>
            <a:ext cx="106539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FF0000"/>
                </a:solidFill>
              </a:rPr>
              <a:t>It is hope (faith) and the search for meaning that binds both science and religion </a:t>
            </a:r>
            <a:endParaRPr lang="en-US" sz="2400" b="1">
              <a:solidFill>
                <a:srgbClr val="FF0000"/>
              </a:solidFill>
              <a:cs typeface="Calibri"/>
            </a:endParaRPr>
          </a:p>
        </p:txBody>
      </p:sp>
    </p:spTree>
    <p:extLst>
      <p:ext uri="{BB962C8B-B14F-4D97-AF65-F5344CB8AC3E}">
        <p14:creationId xmlns:p14="http://schemas.microsoft.com/office/powerpoint/2010/main" val="118401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A Vatican scientist">
            <a:hlinkClick r:id="" action="ppaction://media"/>
            <a:extLst>
              <a:ext uri="{FF2B5EF4-FFF2-40B4-BE49-F238E27FC236}">
                <a16:creationId xmlns:a16="http://schemas.microsoft.com/office/drawing/2014/main" id="{8FC20404-62F7-41D8-BB39-7D88E657612A}"/>
              </a:ext>
            </a:extLst>
          </p:cNvPr>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0174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Part 2: A Vatican scientist">
            <a:hlinkClick r:id="" action="ppaction://media"/>
            <a:extLst>
              <a:ext uri="{FF2B5EF4-FFF2-40B4-BE49-F238E27FC236}">
                <a16:creationId xmlns:a16="http://schemas.microsoft.com/office/drawing/2014/main" id="{2FE1F363-861D-4BD9-BA93-92975BE2588E}"/>
              </a:ext>
            </a:extLst>
          </p:cNvPr>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46139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7ED46-EF2E-4557-9CB3-D39313C682DA}"/>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The Catholic Church’s view on Evolution</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2" name="Picture 4" descr="Image result for evolution">
            <a:extLst>
              <a:ext uri="{FF2B5EF4-FFF2-40B4-BE49-F238E27FC236}">
                <a16:creationId xmlns:a16="http://schemas.microsoft.com/office/drawing/2014/main" id="{8DAB5251-7078-4C5A-9960-A8620728B6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5509" y="2426818"/>
            <a:ext cx="3328032"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Benedict XVI quote on evolution">
            <a:extLst>
              <a:ext uri="{FF2B5EF4-FFF2-40B4-BE49-F238E27FC236}">
                <a16:creationId xmlns:a16="http://schemas.microsoft.com/office/drawing/2014/main" id="{6117E6A3-C30A-41A2-A77E-656B8F6826C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7459045" y="2426818"/>
            <a:ext cx="3427973" cy="39976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DC5A55-75B1-4EA5-A66D-8ADDE1F2265D}"/>
              </a:ext>
            </a:extLst>
          </p:cNvPr>
          <p:cNvSpPr/>
          <p:nvPr/>
        </p:nvSpPr>
        <p:spPr>
          <a:xfrm>
            <a:off x="460075" y="6254436"/>
            <a:ext cx="11231295" cy="561949"/>
          </a:xfrm>
          <a:prstGeom prst="rect">
            <a:avLst/>
          </a:prstGeom>
        </p:spPr>
        <p:txBody>
          <a:bodyPr wrap="square">
            <a:spAutoFit/>
          </a:bodyPr>
          <a:lstStyle/>
          <a:p>
            <a:pPr marL="457200" marR="0" indent="0">
              <a:lnSpc>
                <a:spcPct val="200000"/>
              </a:lnSpc>
              <a:spcBef>
                <a:spcPts val="0"/>
              </a:spcBef>
              <a:spcAft>
                <a:spcPts val="0"/>
              </a:spcAft>
            </a:pPr>
            <a:r>
              <a:rPr lang="en-US" u="sng">
                <a:solidFill>
                  <a:srgbClr val="0563C1"/>
                </a:solidFill>
                <a:latin typeface="Times New Roman" panose="02020603050405020304" pitchFamily="18" charset="0"/>
                <a:ea typeface="DengXian" panose="02010600030101010101" pitchFamily="2" charset="-122"/>
                <a:cs typeface="Times New Roman" panose="02020603050405020304" pitchFamily="18" charset="0"/>
                <a:hlinkClick r:id="rId5"/>
              </a:rPr>
              <a:t>https://www.usnews.com/news/articles/2014/10/28/pope-francis-comments-on-evolution-and-the-catholic-church</a:t>
            </a:r>
            <a:r>
              <a:rPr lang="en-US">
                <a:latin typeface="Times New Roman" panose="02020603050405020304" pitchFamily="18" charset="0"/>
                <a:ea typeface="DengXia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123982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A9C27A-BB92-4733-AACC-7874B2E70BCC}"/>
              </a:ext>
            </a:extLst>
          </p:cNvPr>
          <p:cNvSpPr>
            <a:spLocks noGrp="1"/>
          </p:cNvSpPr>
          <p:nvPr>
            <p:ph type="title"/>
          </p:nvPr>
        </p:nvSpPr>
        <p:spPr>
          <a:xfrm>
            <a:off x="838200" y="318827"/>
            <a:ext cx="10515600" cy="1325563"/>
          </a:xfrm>
          <a:ln>
            <a:solidFill>
              <a:srgbClr val="00B0F0"/>
            </a:solidFill>
          </a:ln>
        </p:spPr>
        <p:txBody>
          <a:bodyPr>
            <a:normAutofit/>
          </a:bodyPr>
          <a:lstStyle/>
          <a:p>
            <a:pPr algn="ctr"/>
            <a:r>
              <a:rPr lang="en-US" sz="6000" b="1" u="sng"/>
              <a:t>Who are you?</a:t>
            </a:r>
          </a:p>
        </p:txBody>
      </p:sp>
      <p:sp>
        <p:nvSpPr>
          <p:cNvPr id="5" name="Content Placeholder 4">
            <a:extLst>
              <a:ext uri="{FF2B5EF4-FFF2-40B4-BE49-F238E27FC236}">
                <a16:creationId xmlns:a16="http://schemas.microsoft.com/office/drawing/2014/main" id="{00F7FBA4-F6A6-43FE-A8C4-F6123337F2D2}"/>
              </a:ext>
            </a:extLst>
          </p:cNvPr>
          <p:cNvSpPr>
            <a:spLocks noGrp="1"/>
          </p:cNvSpPr>
          <p:nvPr>
            <p:ph sz="half" idx="1"/>
          </p:nvPr>
        </p:nvSpPr>
        <p:spPr>
          <a:ln>
            <a:solidFill>
              <a:srgbClr val="00B0F0"/>
            </a:solidFill>
          </a:ln>
        </p:spPr>
        <p:txBody>
          <a:bodyPr>
            <a:normAutofit/>
          </a:bodyPr>
          <a:lstStyle/>
          <a:p>
            <a:pPr>
              <a:lnSpc>
                <a:spcPct val="150000"/>
              </a:lnSpc>
            </a:pPr>
            <a:r>
              <a:rPr lang="en-US" sz="4000"/>
              <a:t>From a scientific lens, what can </a:t>
            </a:r>
            <a:r>
              <a:rPr lang="en-US" sz="4000" b="1"/>
              <a:t>science</a:t>
            </a:r>
            <a:r>
              <a:rPr lang="en-US" sz="4000"/>
              <a:t> reveal to you who you are? </a:t>
            </a:r>
          </a:p>
        </p:txBody>
      </p:sp>
      <p:sp>
        <p:nvSpPr>
          <p:cNvPr id="6" name="Content Placeholder 5">
            <a:extLst>
              <a:ext uri="{FF2B5EF4-FFF2-40B4-BE49-F238E27FC236}">
                <a16:creationId xmlns:a16="http://schemas.microsoft.com/office/drawing/2014/main" id="{7A28F606-7346-4ED2-ADE4-C7D9399A4E49}"/>
              </a:ext>
            </a:extLst>
          </p:cNvPr>
          <p:cNvSpPr>
            <a:spLocks noGrp="1"/>
          </p:cNvSpPr>
          <p:nvPr>
            <p:ph sz="half" idx="2"/>
          </p:nvPr>
        </p:nvSpPr>
        <p:spPr>
          <a:ln>
            <a:solidFill>
              <a:srgbClr val="00B0F0"/>
            </a:solidFill>
          </a:ln>
        </p:spPr>
        <p:txBody>
          <a:bodyPr>
            <a:normAutofit/>
          </a:bodyPr>
          <a:lstStyle/>
          <a:p>
            <a:pPr>
              <a:lnSpc>
                <a:spcPct val="150000"/>
              </a:lnSpc>
            </a:pPr>
            <a:r>
              <a:rPr lang="en-US" sz="4400"/>
              <a:t>From a religious lens, what can </a:t>
            </a:r>
            <a:r>
              <a:rPr lang="en-US" sz="4400" b="1"/>
              <a:t>religion</a:t>
            </a:r>
            <a:r>
              <a:rPr lang="en-US" sz="4400"/>
              <a:t> reveal  to you who you are? </a:t>
            </a:r>
          </a:p>
        </p:txBody>
      </p:sp>
    </p:spTree>
    <p:extLst>
      <p:ext uri="{BB962C8B-B14F-4D97-AF65-F5344CB8AC3E}">
        <p14:creationId xmlns:p14="http://schemas.microsoft.com/office/powerpoint/2010/main" val="164225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6D5A-239C-4379-B623-9424B4783FF0}"/>
              </a:ext>
            </a:extLst>
          </p:cNvPr>
          <p:cNvSpPr>
            <a:spLocks noGrp="1"/>
          </p:cNvSpPr>
          <p:nvPr>
            <p:ph type="title"/>
          </p:nvPr>
        </p:nvSpPr>
        <p:spPr>
          <a:xfrm>
            <a:off x="838200" y="43816"/>
            <a:ext cx="10515600" cy="1692387"/>
          </a:xfrm>
        </p:spPr>
        <p:txBody>
          <a:bodyPr>
            <a:normAutofit/>
          </a:bodyPr>
          <a:lstStyle/>
          <a:p>
            <a:pPr algn="ctr"/>
            <a:r>
              <a:rPr lang="en-US" sz="6600" b="1" u="sng"/>
              <a:t>Essential Questions</a:t>
            </a:r>
          </a:p>
        </p:txBody>
      </p:sp>
      <p:sp>
        <p:nvSpPr>
          <p:cNvPr id="3" name="Content Placeholder 2">
            <a:extLst>
              <a:ext uri="{FF2B5EF4-FFF2-40B4-BE49-F238E27FC236}">
                <a16:creationId xmlns:a16="http://schemas.microsoft.com/office/drawing/2014/main" id="{9CAB18FA-5E07-426A-B3C6-A8525DB3C72B}"/>
              </a:ext>
            </a:extLst>
          </p:cNvPr>
          <p:cNvSpPr>
            <a:spLocks noGrp="1"/>
          </p:cNvSpPr>
          <p:nvPr>
            <p:ph idx="1"/>
          </p:nvPr>
        </p:nvSpPr>
        <p:spPr>
          <a:xfrm>
            <a:off x="180201" y="1643605"/>
            <a:ext cx="6398400" cy="4849270"/>
          </a:xfrm>
        </p:spPr>
        <p:txBody>
          <a:bodyPr vert="horz" lIns="91440" tIns="45720" rIns="91440" bIns="45720" rtlCol="0" anchor="t">
            <a:normAutofit fontScale="85000" lnSpcReduction="20000"/>
          </a:bodyPr>
          <a:lstStyle/>
          <a:p>
            <a:pPr>
              <a:lnSpc>
                <a:spcPct val="150000"/>
              </a:lnSpc>
            </a:pPr>
            <a:r>
              <a:rPr lang="en-US" sz="3200"/>
              <a:t>Are Science and Religion at odds? </a:t>
            </a:r>
          </a:p>
          <a:p>
            <a:pPr>
              <a:lnSpc>
                <a:spcPct val="150000"/>
              </a:lnSpc>
            </a:pPr>
            <a:r>
              <a:rPr lang="en-US" sz="3200"/>
              <a:t>What is the Catholic Church's stance on evolution? </a:t>
            </a:r>
          </a:p>
          <a:p>
            <a:pPr>
              <a:lnSpc>
                <a:spcPct val="150000"/>
              </a:lnSpc>
            </a:pPr>
            <a:r>
              <a:rPr lang="en-US" sz="3200"/>
              <a:t>Has Science disproved God?</a:t>
            </a:r>
          </a:p>
          <a:p>
            <a:pPr>
              <a:lnSpc>
                <a:spcPct val="150000"/>
              </a:lnSpc>
            </a:pPr>
            <a:r>
              <a:rPr lang="en-US" sz="3200"/>
              <a:t>Is Revelation (Sacred Scripture and Sacred Tradition) Anti-Science? Is the Catholic Church Anti-Science? </a:t>
            </a:r>
          </a:p>
          <a:p>
            <a:pPr>
              <a:lnSpc>
                <a:spcPct val="150000"/>
              </a:lnSpc>
            </a:pPr>
            <a:r>
              <a:rPr lang="en-US" sz="3200"/>
              <a:t>Are all Scientists Atheists? </a:t>
            </a:r>
            <a:endParaRPr lang="en-US" sz="3200">
              <a:cs typeface="Calibri"/>
            </a:endParaRPr>
          </a:p>
        </p:txBody>
      </p:sp>
      <p:pic>
        <p:nvPicPr>
          <p:cNvPr id="14340" name="Picture 4" descr="Image may contain: 2 people, text">
            <a:extLst>
              <a:ext uri="{FF2B5EF4-FFF2-40B4-BE49-F238E27FC236}">
                <a16:creationId xmlns:a16="http://schemas.microsoft.com/office/drawing/2014/main" id="{50F07256-0BE4-4E7D-8EA3-402F00D579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31"/>
          <a:stretch/>
        </p:blipFill>
        <p:spPr bwMode="auto">
          <a:xfrm>
            <a:off x="6454942" y="2045769"/>
            <a:ext cx="5306199" cy="298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92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Image result for Science and Religion">
            <a:extLst>
              <a:ext uri="{FF2B5EF4-FFF2-40B4-BE49-F238E27FC236}">
                <a16:creationId xmlns:a16="http://schemas.microsoft.com/office/drawing/2014/main" id="{834B26CA-6510-4A73-9A09-C79739653D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2" y="478679"/>
            <a:ext cx="5426764" cy="2591279"/>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78">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Related image">
            <a:extLst>
              <a:ext uri="{FF2B5EF4-FFF2-40B4-BE49-F238E27FC236}">
                <a16:creationId xmlns:a16="http://schemas.microsoft.com/office/drawing/2014/main" id="{FE49F09F-F8C5-4D4F-A042-46FA601453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088360" y="3713775"/>
            <a:ext cx="3873560" cy="2905170"/>
          </a:xfrm>
          <a:prstGeom prst="rect">
            <a:avLst/>
          </a:prstGeom>
          <a:noFill/>
          <a:extLst>
            <a:ext uri="{909E8E84-426E-40DD-AFC4-6F175D3DCCD1}">
              <a14:hiddenFill xmlns:a14="http://schemas.microsoft.com/office/drawing/2010/main">
                <a:solidFill>
                  <a:srgbClr val="FFFFFF"/>
                </a:solidFill>
              </a14:hiddenFill>
            </a:ext>
          </a:extLst>
        </p:spPr>
      </p:pic>
      <p:sp>
        <p:nvSpPr>
          <p:cNvPr id="1044" name="Rectangle 80">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82">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Science and Religion">
            <a:extLst>
              <a:ext uri="{FF2B5EF4-FFF2-40B4-BE49-F238E27FC236}">
                <a16:creationId xmlns:a16="http://schemas.microsoft.com/office/drawing/2014/main" id="{2379C703-AB83-456A-8FFC-C36EA3176F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59" t="3716" b="6330"/>
          <a:stretch/>
        </p:blipFill>
        <p:spPr bwMode="auto">
          <a:xfrm>
            <a:off x="6335293" y="4133989"/>
            <a:ext cx="5663134" cy="18603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cience and Religion">
            <a:extLst>
              <a:ext uri="{FF2B5EF4-FFF2-40B4-BE49-F238E27FC236}">
                <a16:creationId xmlns:a16="http://schemas.microsoft.com/office/drawing/2014/main" id="{5F5641F3-2423-403A-AAAF-EBFBE9D197A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674929" y="394038"/>
            <a:ext cx="4907662" cy="276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1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EA77-921B-4DEE-B11E-870AEBE7D3EB}"/>
              </a:ext>
            </a:extLst>
          </p:cNvPr>
          <p:cNvSpPr>
            <a:spLocks noGrp="1"/>
          </p:cNvSpPr>
          <p:nvPr>
            <p:ph type="title"/>
          </p:nvPr>
        </p:nvSpPr>
        <p:spPr>
          <a:xfrm>
            <a:off x="838200" y="0"/>
            <a:ext cx="10515600" cy="1325563"/>
          </a:xfrm>
        </p:spPr>
        <p:txBody>
          <a:bodyPr/>
          <a:lstStyle/>
          <a:p>
            <a:r>
              <a:rPr lang="en-US" b="1" u="sng"/>
              <a:t>The Beginning and Creation of the Universe</a:t>
            </a:r>
          </a:p>
        </p:txBody>
      </p:sp>
      <p:sp>
        <p:nvSpPr>
          <p:cNvPr id="3" name="Content Placeholder 2">
            <a:extLst>
              <a:ext uri="{FF2B5EF4-FFF2-40B4-BE49-F238E27FC236}">
                <a16:creationId xmlns:a16="http://schemas.microsoft.com/office/drawing/2014/main" id="{53D7D39B-58DB-4F03-A85C-CAC7C34019D6}"/>
              </a:ext>
            </a:extLst>
          </p:cNvPr>
          <p:cNvSpPr>
            <a:spLocks noGrp="1"/>
          </p:cNvSpPr>
          <p:nvPr>
            <p:ph idx="1"/>
          </p:nvPr>
        </p:nvSpPr>
        <p:spPr>
          <a:xfrm>
            <a:off x="838200" y="1178541"/>
            <a:ext cx="10515600" cy="5569500"/>
          </a:xfrm>
        </p:spPr>
        <p:txBody>
          <a:bodyPr vert="horz" lIns="91440" tIns="45720" rIns="91440" bIns="45720" rtlCol="0" anchor="t">
            <a:normAutofit/>
          </a:bodyPr>
          <a:lstStyle/>
          <a:p>
            <a:pPr fontAlgn="ctr"/>
            <a:r>
              <a:rPr lang="en-US"/>
              <a:t>Gen 1:1 "In the beginning, God created the heavens and the earth”</a:t>
            </a:r>
          </a:p>
          <a:p>
            <a:pPr fontAlgn="ctr"/>
            <a:r>
              <a:rPr lang="en-US" b="1"/>
              <a:t>Creation</a:t>
            </a:r>
            <a:r>
              <a:rPr lang="en-US"/>
              <a:t>- refers to the fact that the universe depends for its existence upon God, who is the source of its being</a:t>
            </a:r>
          </a:p>
          <a:p>
            <a:pPr fontAlgn="ctr"/>
            <a:r>
              <a:rPr lang="en-US" b="1"/>
              <a:t>Beginning</a:t>
            </a:r>
            <a:r>
              <a:rPr lang="en-US"/>
              <a:t> refers to the universe having a temporal starting point rather than having a history that stretches infinitely into the past of that goes around in a loop</a:t>
            </a:r>
          </a:p>
          <a:p>
            <a:r>
              <a:rPr lang="en-US"/>
              <a:t>"Time is an aspect of created world. And so time itself is something created. If time is passing something created already exists, creation has taken place </a:t>
            </a:r>
            <a:endParaRPr lang="en-US">
              <a:cs typeface="Calibri"/>
            </a:endParaRPr>
          </a:p>
          <a:p>
            <a:r>
              <a:rPr lang="en-US" b="1"/>
              <a:t>Time is a measure of change</a:t>
            </a:r>
            <a:r>
              <a:rPr lang="en-US"/>
              <a:t>- Time therefore is something created. </a:t>
            </a:r>
          </a:p>
          <a:p>
            <a:r>
              <a:rPr lang="en-US"/>
              <a:t>Time is only there if something is already created. </a:t>
            </a:r>
          </a:p>
          <a:p>
            <a:pPr marL="0" indent="0" algn="r">
              <a:buNone/>
            </a:pPr>
            <a:r>
              <a:rPr lang="en-US"/>
              <a:t>~Dr. Stephen Barr, summer 2019, Notre Dame Foundations </a:t>
            </a:r>
            <a:endParaRPr lang="en-US">
              <a:cs typeface="Calibri"/>
            </a:endParaRPr>
          </a:p>
        </p:txBody>
      </p:sp>
    </p:spTree>
    <p:extLst>
      <p:ext uri="{BB962C8B-B14F-4D97-AF65-F5344CB8AC3E}">
        <p14:creationId xmlns:p14="http://schemas.microsoft.com/office/powerpoint/2010/main" val="55454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Related image">
            <a:extLst>
              <a:ext uri="{FF2B5EF4-FFF2-40B4-BE49-F238E27FC236}">
                <a16:creationId xmlns:a16="http://schemas.microsoft.com/office/drawing/2014/main" id="{1906D0A8-E6A0-41D6-99A9-D7FBE19445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7" r="2603" b="1"/>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6157"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750000F-746B-4151-A6E9-58342E3BFFE6}"/>
              </a:ext>
            </a:extLst>
          </p:cNvPr>
          <p:cNvSpPr>
            <a:spLocks noGrp="1"/>
          </p:cNvSpPr>
          <p:nvPr>
            <p:ph type="title"/>
          </p:nvPr>
        </p:nvSpPr>
        <p:spPr>
          <a:xfrm>
            <a:off x="709448" y="1913950"/>
            <a:ext cx="4204137" cy="1342754"/>
          </a:xfrm>
        </p:spPr>
        <p:txBody>
          <a:bodyPr>
            <a:normAutofit/>
          </a:bodyPr>
          <a:lstStyle/>
          <a:p>
            <a:pPr algn="ctr"/>
            <a:r>
              <a:rPr lang="en-US" sz="3600"/>
              <a:t>The Creation of the World (Genesis 1)</a:t>
            </a:r>
          </a:p>
        </p:txBody>
      </p:sp>
      <p:cxnSp>
        <p:nvCxnSpPr>
          <p:cNvPr id="6158"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EB0F6C-DE18-4FB4-BC71-95C8C6563531}"/>
              </a:ext>
            </a:extLst>
          </p:cNvPr>
          <p:cNvSpPr>
            <a:spLocks noGrp="1"/>
          </p:cNvSpPr>
          <p:nvPr>
            <p:ph idx="1"/>
          </p:nvPr>
        </p:nvSpPr>
        <p:spPr>
          <a:xfrm>
            <a:off x="0" y="3417572"/>
            <a:ext cx="5740400" cy="3520863"/>
          </a:xfrm>
        </p:spPr>
        <p:txBody>
          <a:bodyPr anchor="ctr">
            <a:normAutofit/>
          </a:bodyPr>
          <a:lstStyle/>
          <a:p>
            <a:pPr algn="ctr"/>
            <a:r>
              <a:rPr lang="en-US" sz="2000" b="1"/>
              <a:t>1 </a:t>
            </a:r>
            <a:r>
              <a:rPr lang="en-US" sz="2000"/>
              <a:t>In the beginning, God created the heavens and the earth. </a:t>
            </a:r>
            <a:r>
              <a:rPr lang="en-US" sz="2000" b="1" baseline="30000"/>
              <a:t>2 </a:t>
            </a:r>
            <a:r>
              <a:rPr lang="en-US" sz="2000"/>
              <a:t>The earth was without form and void, and darkness was over the face of the deep. And the Spirit of God was hovering over the face of the waters.</a:t>
            </a:r>
          </a:p>
          <a:p>
            <a:pPr algn="ctr"/>
            <a:r>
              <a:rPr lang="en-US" sz="2000" b="1" baseline="30000"/>
              <a:t>3 </a:t>
            </a:r>
            <a:r>
              <a:rPr lang="en-US" sz="2000"/>
              <a:t>And God said, “Let there be light,” and there was light. </a:t>
            </a:r>
            <a:r>
              <a:rPr lang="en-US" sz="2000" b="1" baseline="30000"/>
              <a:t>4 </a:t>
            </a:r>
            <a:r>
              <a:rPr lang="en-US" sz="2000"/>
              <a:t>And God saw that the light was good. And God separated the light from the darkness.</a:t>
            </a:r>
            <a:r>
              <a:rPr lang="en-US" sz="2000" b="1" baseline="30000"/>
              <a:t>5 </a:t>
            </a:r>
            <a:r>
              <a:rPr lang="en-US" sz="2000"/>
              <a:t>God called the light Day, and the darkness he called Night. And there was evening and there was morning, the first day.</a:t>
            </a:r>
          </a:p>
          <a:p>
            <a:pPr marL="0" indent="0" algn="ctr">
              <a:buNone/>
            </a:pPr>
            <a:endParaRPr lang="en-US" sz="2000"/>
          </a:p>
        </p:txBody>
      </p:sp>
    </p:spTree>
    <p:extLst>
      <p:ext uri="{BB962C8B-B14F-4D97-AF65-F5344CB8AC3E}">
        <p14:creationId xmlns:p14="http://schemas.microsoft.com/office/powerpoint/2010/main" val="174642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000F-746B-4151-A6E9-58342E3BFFE6}"/>
              </a:ext>
            </a:extLst>
          </p:cNvPr>
          <p:cNvSpPr>
            <a:spLocks noGrp="1"/>
          </p:cNvSpPr>
          <p:nvPr>
            <p:ph type="title"/>
          </p:nvPr>
        </p:nvSpPr>
        <p:spPr>
          <a:xfrm>
            <a:off x="4965430" y="629268"/>
            <a:ext cx="6586491" cy="1286160"/>
          </a:xfrm>
        </p:spPr>
        <p:txBody>
          <a:bodyPr anchor="b">
            <a:normAutofit/>
          </a:bodyPr>
          <a:lstStyle/>
          <a:p>
            <a:r>
              <a:rPr lang="en-US" sz="4100"/>
              <a:t>The Creation of the World (Genesis 1)</a:t>
            </a:r>
          </a:p>
        </p:txBody>
      </p:sp>
      <p:pic>
        <p:nvPicPr>
          <p:cNvPr id="4" name="Picture 4" descr="Image result for day 2 genesis">
            <a:extLst>
              <a:ext uri="{FF2B5EF4-FFF2-40B4-BE49-F238E27FC236}">
                <a16:creationId xmlns:a16="http://schemas.microsoft.com/office/drawing/2014/main" id="{9CD8002F-9BE0-4899-89C1-7F5941C326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81" r="20023"/>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6"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F9CF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EB0F6C-DE18-4FB4-BC71-95C8C6563531}"/>
              </a:ext>
            </a:extLst>
          </p:cNvPr>
          <p:cNvSpPr>
            <a:spLocks noGrp="1"/>
          </p:cNvSpPr>
          <p:nvPr>
            <p:ph idx="1"/>
          </p:nvPr>
        </p:nvSpPr>
        <p:spPr>
          <a:xfrm>
            <a:off x="4965431" y="2222501"/>
            <a:ext cx="6832869" cy="4495799"/>
          </a:xfrm>
        </p:spPr>
        <p:txBody>
          <a:bodyPr>
            <a:normAutofit lnSpcReduction="10000"/>
          </a:bodyPr>
          <a:lstStyle/>
          <a:p>
            <a:r>
              <a:rPr lang="en-US" sz="2400" b="1" baseline="30000"/>
              <a:t>6 </a:t>
            </a:r>
            <a:r>
              <a:rPr lang="en-US" sz="2400"/>
              <a:t>And God said</a:t>
            </a:r>
            <a:r>
              <a:rPr lang="en-US" sz="2400" b="1">
                <a:solidFill>
                  <a:srgbClr val="00B0F0"/>
                </a:solidFill>
              </a:rPr>
              <a:t>, “Let there be an expanse</a:t>
            </a:r>
            <a:r>
              <a:rPr lang="en-US" sz="2400" b="1" baseline="30000">
                <a:solidFill>
                  <a:srgbClr val="00B0F0"/>
                </a:solidFill>
              </a:rPr>
              <a:t>[</a:t>
            </a:r>
            <a:r>
              <a:rPr lang="en-US" sz="2400" b="1" baseline="30000">
                <a:solidFill>
                  <a:srgbClr val="00B0F0"/>
                </a:solidFill>
                <a:hlinkClick r:id="rId3" tooltip="See footnote a">
                  <a:extLst>
                    <a:ext uri="{A12FA001-AC4F-418D-AE19-62706E023703}">
                      <ahyp:hlinkClr xmlns:ahyp="http://schemas.microsoft.com/office/drawing/2018/hyperlinkcolor" val="tx"/>
                    </a:ext>
                  </a:extLst>
                </a:hlinkClick>
              </a:rPr>
              <a:t>a</a:t>
            </a:r>
            <a:r>
              <a:rPr lang="en-US" sz="2400" b="1" baseline="30000">
                <a:solidFill>
                  <a:srgbClr val="00B0F0"/>
                </a:solidFill>
              </a:rPr>
              <a:t>]</a:t>
            </a:r>
            <a:r>
              <a:rPr lang="en-US" sz="2400" b="1">
                <a:solidFill>
                  <a:srgbClr val="00B0F0"/>
                </a:solidFill>
              </a:rPr>
              <a:t> in the midst of the waters, and let it separate the waters from the waters.”</a:t>
            </a:r>
            <a:r>
              <a:rPr lang="en-US" sz="2400"/>
              <a:t> </a:t>
            </a:r>
            <a:r>
              <a:rPr lang="en-US" sz="2400" b="1" baseline="30000"/>
              <a:t>7 </a:t>
            </a:r>
            <a:r>
              <a:rPr lang="en-US" sz="2400"/>
              <a:t>And God made</a:t>
            </a:r>
            <a:r>
              <a:rPr lang="en-US" sz="2400" baseline="30000"/>
              <a:t>[</a:t>
            </a:r>
            <a:r>
              <a:rPr lang="en-US" sz="2400" baseline="30000">
                <a:hlinkClick r:id="rId4" tooltip="See footnote b"/>
              </a:rPr>
              <a:t>b</a:t>
            </a:r>
            <a:r>
              <a:rPr lang="en-US" sz="2400" baseline="30000"/>
              <a:t>]</a:t>
            </a:r>
            <a:r>
              <a:rPr lang="en-US" sz="2400"/>
              <a:t> the expanse and separated the waters that were under the expanse from the waters that were above the expanse. And it was so. </a:t>
            </a:r>
            <a:r>
              <a:rPr lang="en-US" sz="2400" b="1" baseline="30000"/>
              <a:t>8 </a:t>
            </a:r>
            <a:r>
              <a:rPr lang="en-US" sz="2400"/>
              <a:t>And God called the expanse Heaven.</a:t>
            </a:r>
            <a:r>
              <a:rPr lang="en-US" sz="2400" baseline="30000"/>
              <a:t>[</a:t>
            </a:r>
            <a:r>
              <a:rPr lang="en-US" sz="2400" baseline="30000">
                <a:hlinkClick r:id="rId5" tooltip="See footnote c"/>
              </a:rPr>
              <a:t>c</a:t>
            </a:r>
            <a:r>
              <a:rPr lang="en-US" sz="2400" baseline="30000"/>
              <a:t>]</a:t>
            </a:r>
            <a:r>
              <a:rPr lang="en-US" sz="2400"/>
              <a:t> And there was evening and there was morning, the second day.</a:t>
            </a:r>
          </a:p>
          <a:p>
            <a:r>
              <a:rPr lang="en-US" sz="2400" b="1" baseline="30000"/>
              <a:t>9 </a:t>
            </a:r>
            <a:r>
              <a:rPr lang="en-US" sz="2400"/>
              <a:t>And God said, </a:t>
            </a:r>
            <a:r>
              <a:rPr lang="en-US" sz="2400" b="1">
                <a:solidFill>
                  <a:schemeClr val="accent4">
                    <a:lumMod val="75000"/>
                  </a:schemeClr>
                </a:solidFill>
              </a:rPr>
              <a:t>“Let the waters under the heavens be gathered together into one place, and let the dry land appear.”</a:t>
            </a:r>
            <a:r>
              <a:rPr lang="en-US" sz="2400" b="1"/>
              <a:t> </a:t>
            </a:r>
            <a:r>
              <a:rPr lang="en-US" sz="2400"/>
              <a:t>And it was so. </a:t>
            </a:r>
            <a:r>
              <a:rPr lang="en-US" sz="2400" b="1" baseline="30000"/>
              <a:t>10 </a:t>
            </a:r>
            <a:r>
              <a:rPr lang="en-US" sz="2400"/>
              <a:t>God called the dry land Earth,</a:t>
            </a:r>
            <a:r>
              <a:rPr lang="en-US" sz="2400" baseline="30000"/>
              <a:t>[</a:t>
            </a:r>
            <a:r>
              <a:rPr lang="en-US" sz="2400" baseline="30000">
                <a:hlinkClick r:id="rId6" tooltip="See footnote d"/>
              </a:rPr>
              <a:t>d</a:t>
            </a:r>
            <a:r>
              <a:rPr lang="en-US" sz="2400" baseline="30000"/>
              <a:t>]</a:t>
            </a:r>
            <a:r>
              <a:rPr lang="en-US" sz="2400"/>
              <a:t> and the waters that were gathered together he called Seas. And God saw that it was good.</a:t>
            </a:r>
          </a:p>
          <a:p>
            <a:pPr marL="0" indent="0">
              <a:buNone/>
            </a:pPr>
            <a:endParaRPr lang="en-US" sz="2400"/>
          </a:p>
        </p:txBody>
      </p:sp>
    </p:spTree>
    <p:extLst>
      <p:ext uri="{BB962C8B-B14F-4D97-AF65-F5344CB8AC3E}">
        <p14:creationId xmlns:p14="http://schemas.microsoft.com/office/powerpoint/2010/main" val="296900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000F-746B-4151-A6E9-58342E3BFFE6}"/>
              </a:ext>
            </a:extLst>
          </p:cNvPr>
          <p:cNvSpPr>
            <a:spLocks noGrp="1"/>
          </p:cNvSpPr>
          <p:nvPr>
            <p:ph type="title"/>
          </p:nvPr>
        </p:nvSpPr>
        <p:spPr>
          <a:xfrm>
            <a:off x="655320" y="365125"/>
            <a:ext cx="5120114" cy="1692794"/>
          </a:xfrm>
        </p:spPr>
        <p:txBody>
          <a:bodyPr>
            <a:normAutofit/>
          </a:bodyPr>
          <a:lstStyle/>
          <a:p>
            <a:r>
              <a:rPr lang="en-US"/>
              <a:t>The Creation of the World (Genesis 1)</a:t>
            </a:r>
          </a:p>
        </p:txBody>
      </p:sp>
      <p:cxnSp>
        <p:nvCxnSpPr>
          <p:cNvPr id="10244"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EB0F6C-DE18-4FB4-BC71-95C8C6563531}"/>
              </a:ext>
            </a:extLst>
          </p:cNvPr>
          <p:cNvSpPr>
            <a:spLocks noGrp="1"/>
          </p:cNvSpPr>
          <p:nvPr>
            <p:ph idx="1"/>
          </p:nvPr>
        </p:nvSpPr>
        <p:spPr>
          <a:xfrm>
            <a:off x="342900" y="2575033"/>
            <a:ext cx="5626099" cy="4028965"/>
          </a:xfrm>
        </p:spPr>
        <p:txBody>
          <a:bodyPr>
            <a:normAutofit/>
          </a:bodyPr>
          <a:lstStyle/>
          <a:p>
            <a:r>
              <a:rPr lang="en-US" sz="2400" b="1" baseline="30000"/>
              <a:t>11 </a:t>
            </a:r>
            <a:r>
              <a:rPr lang="en-US" sz="2400"/>
              <a:t>And God said, </a:t>
            </a:r>
            <a:r>
              <a:rPr lang="en-US" sz="2400" b="1">
                <a:solidFill>
                  <a:srgbClr val="00B050"/>
                </a:solidFill>
              </a:rPr>
              <a:t>“Let the earth sprout vegetation, plants</a:t>
            </a:r>
            <a:r>
              <a:rPr lang="en-US" sz="2400" b="1" baseline="30000">
                <a:solidFill>
                  <a:srgbClr val="00B050"/>
                </a:solidFill>
              </a:rPr>
              <a:t>[</a:t>
            </a:r>
            <a:r>
              <a:rPr lang="en-US" sz="2400" b="1" baseline="30000">
                <a:solidFill>
                  <a:srgbClr val="00B050"/>
                </a:solidFill>
                <a:hlinkClick r:id="rId2" tooltip="See footnote e">
                  <a:extLst>
                    <a:ext uri="{A12FA001-AC4F-418D-AE19-62706E023703}">
                      <ahyp:hlinkClr xmlns:ahyp="http://schemas.microsoft.com/office/drawing/2018/hyperlinkcolor" val="tx"/>
                    </a:ext>
                  </a:extLst>
                </a:hlinkClick>
              </a:rPr>
              <a:t>e</a:t>
            </a:r>
            <a:r>
              <a:rPr lang="en-US" sz="2400" b="1" baseline="30000">
                <a:solidFill>
                  <a:srgbClr val="00B050"/>
                </a:solidFill>
              </a:rPr>
              <a:t>]</a:t>
            </a:r>
            <a:r>
              <a:rPr lang="en-US" sz="2400" b="1">
                <a:solidFill>
                  <a:srgbClr val="00B050"/>
                </a:solidFill>
              </a:rPr>
              <a:t> yielding seed, and fruit trees bearing fruit in which is their seed, each according to its kind, on the earth.” </a:t>
            </a:r>
            <a:r>
              <a:rPr lang="en-US" sz="2400"/>
              <a:t>And it was so. </a:t>
            </a:r>
            <a:r>
              <a:rPr lang="en-US" sz="2400" b="1" baseline="30000"/>
              <a:t>12 </a:t>
            </a:r>
            <a:r>
              <a:rPr lang="en-US" sz="2400"/>
              <a:t>The earth brought forth vegetation, plants yielding seed according to their own kinds, and trees bearing fruit in which is their seed, each according to its kind. And God saw that it was good. </a:t>
            </a:r>
            <a:r>
              <a:rPr lang="en-US" sz="2400" b="1" baseline="30000"/>
              <a:t>13 </a:t>
            </a:r>
            <a:r>
              <a:rPr lang="en-US" sz="2400"/>
              <a:t>And there was evening and there was morning, the third day.</a:t>
            </a:r>
          </a:p>
        </p:txBody>
      </p:sp>
      <p:pic>
        <p:nvPicPr>
          <p:cNvPr id="10242" name="Picture 2" descr="Image result for day 3 genesis">
            <a:extLst>
              <a:ext uri="{FF2B5EF4-FFF2-40B4-BE49-F238E27FC236}">
                <a16:creationId xmlns:a16="http://schemas.microsoft.com/office/drawing/2014/main" id="{BF88871F-7AF3-4497-A9FF-5E6790D12A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15" r="27768"/>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98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Related image">
            <a:extLst>
              <a:ext uri="{FF2B5EF4-FFF2-40B4-BE49-F238E27FC236}">
                <a16:creationId xmlns:a16="http://schemas.microsoft.com/office/drawing/2014/main" id="{CF72B3BB-2FB6-41D3-838F-EC17D0F7037B}"/>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8972" r="19934" b="-1"/>
          <a:stretch/>
        </p:blipFill>
        <p:spPr bwMode="auto">
          <a:xfrm>
            <a:off x="5797543" y="10"/>
            <a:ext cx="6394152"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7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9750000F-746B-4151-A6E9-58342E3BFFE6}"/>
              </a:ext>
            </a:extLst>
          </p:cNvPr>
          <p:cNvSpPr>
            <a:spLocks noGrp="1"/>
          </p:cNvSpPr>
          <p:nvPr>
            <p:ph type="title"/>
          </p:nvPr>
        </p:nvSpPr>
        <p:spPr>
          <a:xfrm>
            <a:off x="804998" y="798445"/>
            <a:ext cx="4803636" cy="1311664"/>
          </a:xfrm>
        </p:spPr>
        <p:txBody>
          <a:bodyPr>
            <a:normAutofit/>
          </a:bodyPr>
          <a:lstStyle/>
          <a:p>
            <a:r>
              <a:rPr lang="en-US">
                <a:solidFill>
                  <a:srgbClr val="000000"/>
                </a:solidFill>
              </a:rPr>
              <a:t>The Creation of the World (Genesis 1)</a:t>
            </a:r>
          </a:p>
        </p:txBody>
      </p:sp>
      <p:sp>
        <p:nvSpPr>
          <p:cNvPr id="3" name="Content Placeholder 2">
            <a:extLst>
              <a:ext uri="{FF2B5EF4-FFF2-40B4-BE49-F238E27FC236}">
                <a16:creationId xmlns:a16="http://schemas.microsoft.com/office/drawing/2014/main" id="{DBEB0F6C-DE18-4FB4-BC71-95C8C6563531}"/>
              </a:ext>
            </a:extLst>
          </p:cNvPr>
          <p:cNvSpPr>
            <a:spLocks noGrp="1"/>
          </p:cNvSpPr>
          <p:nvPr>
            <p:ph idx="1"/>
          </p:nvPr>
        </p:nvSpPr>
        <p:spPr>
          <a:xfrm>
            <a:off x="198121" y="2110110"/>
            <a:ext cx="5897880" cy="4504050"/>
          </a:xfrm>
        </p:spPr>
        <p:txBody>
          <a:bodyPr anchor="ctr">
            <a:normAutofit fontScale="92500"/>
          </a:bodyPr>
          <a:lstStyle/>
          <a:p>
            <a:r>
              <a:rPr lang="en-US" sz="2400" b="1" baseline="30000">
                <a:solidFill>
                  <a:srgbClr val="000000"/>
                </a:solidFill>
              </a:rPr>
              <a:t>14 </a:t>
            </a:r>
            <a:r>
              <a:rPr lang="en-US" sz="2400">
                <a:solidFill>
                  <a:srgbClr val="000000"/>
                </a:solidFill>
              </a:rPr>
              <a:t>And God said</a:t>
            </a:r>
            <a:r>
              <a:rPr lang="en-US" sz="2400" b="1">
                <a:solidFill>
                  <a:srgbClr val="FFC000"/>
                </a:solidFill>
              </a:rPr>
              <a:t>, “Let there be lights in the expanse of the heavens to separate the day from the night. And let them be for signs and for seasons,</a:t>
            </a:r>
            <a:r>
              <a:rPr lang="en-US" sz="2400" b="1" baseline="30000">
                <a:solidFill>
                  <a:srgbClr val="FFC000"/>
                </a:solidFill>
              </a:rPr>
              <a:t>[</a:t>
            </a:r>
            <a:r>
              <a:rPr lang="en-US" sz="2400" b="1" baseline="30000">
                <a:solidFill>
                  <a:srgbClr val="FFC000"/>
                </a:solidFill>
                <a:hlinkClick r:id="rId4" tooltip="See footnote f">
                  <a:extLst>
                    <a:ext uri="{A12FA001-AC4F-418D-AE19-62706E023703}">
                      <ahyp:hlinkClr xmlns:ahyp="http://schemas.microsoft.com/office/drawing/2018/hyperlinkcolor" val="tx"/>
                    </a:ext>
                  </a:extLst>
                </a:hlinkClick>
              </a:rPr>
              <a:t>f</a:t>
            </a:r>
            <a:r>
              <a:rPr lang="en-US" sz="2400" b="1" baseline="30000">
                <a:solidFill>
                  <a:srgbClr val="FFC000"/>
                </a:solidFill>
              </a:rPr>
              <a:t>]</a:t>
            </a:r>
            <a:r>
              <a:rPr lang="en-US" sz="2400" b="1">
                <a:solidFill>
                  <a:srgbClr val="FFC000"/>
                </a:solidFill>
              </a:rPr>
              <a:t> and for days and years, </a:t>
            </a:r>
            <a:r>
              <a:rPr lang="en-US" sz="2400" b="1" baseline="30000">
                <a:solidFill>
                  <a:srgbClr val="FFC000"/>
                </a:solidFill>
              </a:rPr>
              <a:t>15 </a:t>
            </a:r>
            <a:r>
              <a:rPr lang="en-US" sz="2400" b="1">
                <a:solidFill>
                  <a:srgbClr val="FFC000"/>
                </a:solidFill>
              </a:rPr>
              <a:t>and let them be lights in the expanse of the heavens to give light upon the earth.” </a:t>
            </a:r>
            <a:r>
              <a:rPr lang="en-US" sz="2400">
                <a:solidFill>
                  <a:srgbClr val="000000"/>
                </a:solidFill>
              </a:rPr>
              <a:t>And it was so.</a:t>
            </a:r>
            <a:r>
              <a:rPr lang="en-US" sz="2400" b="1" baseline="30000">
                <a:solidFill>
                  <a:srgbClr val="000000"/>
                </a:solidFill>
              </a:rPr>
              <a:t>16 </a:t>
            </a:r>
            <a:r>
              <a:rPr lang="en-US" sz="2400">
                <a:solidFill>
                  <a:srgbClr val="000000"/>
                </a:solidFill>
              </a:rPr>
              <a:t>And God made the two great lights—the greater light to rule the day and the lesser light to rule the night—and the stars. </a:t>
            </a:r>
            <a:r>
              <a:rPr lang="en-US" sz="2400" b="1" baseline="30000">
                <a:solidFill>
                  <a:srgbClr val="000000"/>
                </a:solidFill>
              </a:rPr>
              <a:t>17 </a:t>
            </a:r>
            <a:r>
              <a:rPr lang="en-US" sz="2400">
                <a:solidFill>
                  <a:srgbClr val="000000"/>
                </a:solidFill>
              </a:rPr>
              <a:t>And God set them in the expanse of the heavens to give light on the earth, </a:t>
            </a:r>
            <a:r>
              <a:rPr lang="en-US" sz="2400" b="1" baseline="30000">
                <a:solidFill>
                  <a:srgbClr val="000000"/>
                </a:solidFill>
              </a:rPr>
              <a:t>18 </a:t>
            </a:r>
            <a:r>
              <a:rPr lang="en-US" sz="2400">
                <a:solidFill>
                  <a:srgbClr val="000000"/>
                </a:solidFill>
              </a:rPr>
              <a:t>to rule over the day and over the night, and to separate the light from the darkness. And God saw that it was good. </a:t>
            </a:r>
            <a:r>
              <a:rPr lang="en-US" sz="2400" b="1" baseline="30000">
                <a:solidFill>
                  <a:srgbClr val="000000"/>
                </a:solidFill>
              </a:rPr>
              <a:t>19 </a:t>
            </a:r>
            <a:r>
              <a:rPr lang="en-US" sz="2400">
                <a:solidFill>
                  <a:srgbClr val="000000"/>
                </a:solidFill>
              </a:rPr>
              <a:t>And there was evening and there was morning, the fourth day.</a:t>
            </a:r>
          </a:p>
        </p:txBody>
      </p:sp>
    </p:spTree>
    <p:extLst>
      <p:ext uri="{BB962C8B-B14F-4D97-AF65-F5344CB8AC3E}">
        <p14:creationId xmlns:p14="http://schemas.microsoft.com/office/powerpoint/2010/main" val="1167488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Words>
  <Application>Microsoft Macintosh PowerPoint</Application>
  <PresentationFormat>Widescreen</PresentationFormat>
  <Paragraphs>65</Paragraphs>
  <Slides>19</Slides>
  <Notes>4</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DengXian</vt:lpstr>
      <vt:lpstr>Arial</vt:lpstr>
      <vt:lpstr>Calibri</vt:lpstr>
      <vt:lpstr>Calibri Light</vt:lpstr>
      <vt:lpstr>Times New Roman</vt:lpstr>
      <vt:lpstr>Wingdings</vt:lpstr>
      <vt:lpstr>Office Theme</vt:lpstr>
      <vt:lpstr>Science and Religion</vt:lpstr>
      <vt:lpstr>Who are you?</vt:lpstr>
      <vt:lpstr>Essential Questions</vt:lpstr>
      <vt:lpstr>PowerPoint Presentation</vt:lpstr>
      <vt:lpstr>The Beginning and Creation of the Universe</vt:lpstr>
      <vt:lpstr>The Creation of the World (Genesis 1)</vt:lpstr>
      <vt:lpstr>The Creation of the World (Genesis 1)</vt:lpstr>
      <vt:lpstr>The Creation of the World (Genesis 1)</vt:lpstr>
      <vt:lpstr>The Creation of the World (Genesis 1)</vt:lpstr>
      <vt:lpstr>The Creation of the World (Genesis 1)</vt:lpstr>
      <vt:lpstr>The Creation of the World (Genesis 1)</vt:lpstr>
      <vt:lpstr>PowerPoint Presentation</vt:lpstr>
      <vt:lpstr>George Lemaitre- The Big Bang Theory (1894-1966)</vt:lpstr>
      <vt:lpstr>PowerPoint Presentation</vt:lpstr>
      <vt:lpstr>Literal Vs. Metaphorical Interpretations </vt:lpstr>
      <vt:lpstr>How Science and Religion are similar?</vt:lpstr>
      <vt:lpstr>PowerPoint Presentation</vt:lpstr>
      <vt:lpstr>PowerPoint Presentation</vt:lpstr>
      <vt:lpstr>The Catholic Church’s view on Evolution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and Religion</dc:title>
  <dc:creator>Nguyen, Linda</dc:creator>
  <cp:lastModifiedBy>Christopher Baglow</cp:lastModifiedBy>
  <cp:revision>59</cp:revision>
  <dcterms:created xsi:type="dcterms:W3CDTF">2019-06-20T19:24:52Z</dcterms:created>
  <dcterms:modified xsi:type="dcterms:W3CDTF">2019-07-18T21:02:29Z</dcterms:modified>
</cp:coreProperties>
</file>