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91DF6-6C8C-4D1B-AD49-A3C1CE8BF8E4}"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1BCC8-D47E-492C-A40D-D430B26B3E10}" type="slidenum">
              <a:rPr lang="en-US" smtClean="0"/>
              <a:t>‹#›</a:t>
            </a:fld>
            <a:endParaRPr lang="en-US"/>
          </a:p>
        </p:txBody>
      </p:sp>
    </p:spTree>
    <p:extLst>
      <p:ext uri="{BB962C8B-B14F-4D97-AF65-F5344CB8AC3E}">
        <p14:creationId xmlns:p14="http://schemas.microsoft.com/office/powerpoint/2010/main" val="330981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that all of these scientists were catholic and/or converted to Catholicism, and are priests other than the women </a:t>
            </a:r>
            <a:endParaRPr lang="en-US" dirty="0" smtClean="0"/>
          </a:p>
          <a:p>
            <a:r>
              <a:rPr lang="en-US" dirty="0" smtClean="0"/>
              <a:t>Pope</a:t>
            </a:r>
            <a:r>
              <a:rPr lang="en-US" baseline="0" dirty="0" smtClean="0"/>
              <a:t> Sylvester – note that the Roman numerals were used up to this time period and Arabic numerals added the zero  </a:t>
            </a:r>
          </a:p>
          <a:p>
            <a:r>
              <a:rPr lang="en-US" baseline="0" dirty="0" smtClean="0"/>
              <a:t>Diffraction of light is breaking down light into the rainbow of colors/200 years later this phenomenon is used to show that light is a wave </a:t>
            </a:r>
            <a:endParaRPr lang="en-US" dirty="0"/>
          </a:p>
        </p:txBody>
      </p:sp>
      <p:sp>
        <p:nvSpPr>
          <p:cNvPr id="4" name="Slide Number Placeholder 3"/>
          <p:cNvSpPr>
            <a:spLocks noGrp="1"/>
          </p:cNvSpPr>
          <p:nvPr>
            <p:ph type="sldNum" sz="quarter" idx="10"/>
          </p:nvPr>
        </p:nvSpPr>
        <p:spPr/>
        <p:txBody>
          <a:bodyPr/>
          <a:lstStyle/>
          <a:p>
            <a:fld id="{3CF1BCC8-D47E-492C-A40D-D430B26B3E10}" type="slidenum">
              <a:rPr lang="en-US" smtClean="0"/>
              <a:t>2</a:t>
            </a:fld>
            <a:endParaRPr lang="en-US"/>
          </a:p>
        </p:txBody>
      </p:sp>
    </p:spTree>
    <p:extLst>
      <p:ext uri="{BB962C8B-B14F-4D97-AF65-F5344CB8AC3E}">
        <p14:creationId xmlns:p14="http://schemas.microsoft.com/office/powerpoint/2010/main" val="2129420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jQJNO5GMfB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Science and faith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2157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Devout catholic can search for scientific truth.”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Throughout history </a:t>
            </a:r>
            <a:r>
              <a:rPr lang="en-US" u="sng" dirty="0" smtClean="0"/>
              <a:t>Catholic</a:t>
            </a:r>
            <a:r>
              <a:rPr lang="en-US" dirty="0" smtClean="0"/>
              <a:t> scientists have played a vital role in the development of science. </a:t>
            </a:r>
          </a:p>
          <a:p>
            <a:pPr lvl="1">
              <a:buFont typeface="Wingdings" panose="05000000000000000000" pitchFamily="2" charset="2"/>
              <a:buChar char="v"/>
            </a:pPr>
            <a:r>
              <a:rPr lang="en-US" dirty="0" smtClean="0"/>
              <a:t>Pope Sylvester II (946-1003) – introduced Arabic numerals (1,2,3), the abacus (first counting machine)</a:t>
            </a:r>
          </a:p>
          <a:p>
            <a:pPr lvl="1">
              <a:buFont typeface="Wingdings" panose="05000000000000000000" pitchFamily="2" charset="2"/>
              <a:buChar char="v"/>
            </a:pPr>
            <a:r>
              <a:rPr lang="en-US" dirty="0" smtClean="0"/>
              <a:t>Roger Bacon (1219-1292) – development of scientific method and the optic lens </a:t>
            </a:r>
          </a:p>
          <a:p>
            <a:pPr lvl="1">
              <a:buFont typeface="Wingdings" panose="05000000000000000000" pitchFamily="2" charset="2"/>
              <a:buChar char="v"/>
            </a:pPr>
            <a:r>
              <a:rPr lang="en-US" dirty="0" smtClean="0"/>
              <a:t>Jesuit Order (1540) – forefront in Astronomy </a:t>
            </a:r>
          </a:p>
          <a:p>
            <a:pPr lvl="1">
              <a:buFont typeface="Wingdings" panose="05000000000000000000" pitchFamily="2" charset="2"/>
              <a:buChar char="v"/>
            </a:pPr>
            <a:r>
              <a:rPr lang="en-US" dirty="0" smtClean="0"/>
              <a:t>Francesco </a:t>
            </a:r>
            <a:r>
              <a:rPr lang="en-US" dirty="0" err="1" smtClean="0"/>
              <a:t>Grimaldi</a:t>
            </a:r>
            <a:r>
              <a:rPr lang="en-US" dirty="0" smtClean="0"/>
              <a:t> (1618-1663) – mapped the surface of the moon with help of another scientist </a:t>
            </a:r>
            <a:r>
              <a:rPr lang="en-US" dirty="0" err="1" smtClean="0"/>
              <a:t>Riccioli</a:t>
            </a:r>
            <a:r>
              <a:rPr lang="en-US" dirty="0" smtClean="0"/>
              <a:t> &amp; discovered and named a phenomenon “diffraction of light” </a:t>
            </a:r>
          </a:p>
          <a:p>
            <a:pPr marL="0" indent="0">
              <a:buNone/>
            </a:pPr>
            <a:r>
              <a:rPr lang="en-US" dirty="0"/>
              <a:t>	</a:t>
            </a:r>
          </a:p>
        </p:txBody>
      </p:sp>
    </p:spTree>
    <p:extLst>
      <p:ext uri="{BB962C8B-B14F-4D97-AF65-F5344CB8AC3E}">
        <p14:creationId xmlns:p14="http://schemas.microsoft.com/office/powerpoint/2010/main" val="421871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role of scientists in catholic church </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v"/>
            </a:pPr>
            <a:r>
              <a:rPr lang="en-US" dirty="0" err="1"/>
              <a:t>Lazzaro</a:t>
            </a:r>
            <a:r>
              <a:rPr lang="en-US" dirty="0"/>
              <a:t> </a:t>
            </a:r>
            <a:r>
              <a:rPr lang="en-US" dirty="0" err="1"/>
              <a:t>Spallanzani</a:t>
            </a:r>
            <a:r>
              <a:rPr lang="en-US" dirty="0"/>
              <a:t> (1729-1799) – Top biologist of the 18</a:t>
            </a:r>
            <a:r>
              <a:rPr lang="en-US" baseline="30000" dirty="0"/>
              <a:t>th</a:t>
            </a:r>
            <a:r>
              <a:rPr lang="en-US" dirty="0"/>
              <a:t> century, investigated digestion, blood circulation, fertilization and respiration in plants &amp; animals </a:t>
            </a:r>
          </a:p>
          <a:p>
            <a:pPr lvl="1">
              <a:buFont typeface="Wingdings" panose="05000000000000000000" pitchFamily="2" charset="2"/>
              <a:buChar char="v"/>
            </a:pPr>
            <a:r>
              <a:rPr lang="en-US" dirty="0" err="1"/>
              <a:t>Gregor</a:t>
            </a:r>
            <a:r>
              <a:rPr lang="en-US" dirty="0"/>
              <a:t> Mendel (1822-1884) – founder of genetics </a:t>
            </a:r>
          </a:p>
          <a:p>
            <a:pPr lvl="1">
              <a:buFont typeface="Wingdings" panose="05000000000000000000" pitchFamily="2" charset="2"/>
              <a:buChar char="v"/>
            </a:pPr>
            <a:r>
              <a:rPr lang="en-US" dirty="0"/>
              <a:t>Georges Lemaitre (1894 – 1966) – founder of the Big Bang Theory </a:t>
            </a:r>
          </a:p>
          <a:p>
            <a:pPr lvl="1">
              <a:buFont typeface="Wingdings" panose="05000000000000000000" pitchFamily="2" charset="2"/>
              <a:buChar char="v"/>
            </a:pPr>
            <a:r>
              <a:rPr lang="en-US" dirty="0"/>
              <a:t>Hilary Ross (1894-1982) – Converted Catholic who studied leprosy and made contributions to conquering leprosy </a:t>
            </a:r>
          </a:p>
          <a:p>
            <a:pPr lvl="1">
              <a:buFont typeface="Wingdings" panose="05000000000000000000" pitchFamily="2" charset="2"/>
              <a:buChar char="v"/>
            </a:pPr>
            <a:r>
              <a:rPr lang="en-US" dirty="0"/>
              <a:t>Miriam Michael Stimson (1913-2002) – Researched cancer and developed the method for </a:t>
            </a:r>
          </a:p>
          <a:p>
            <a:endParaRPr lang="en-US" dirty="0"/>
          </a:p>
        </p:txBody>
      </p:sp>
    </p:spTree>
    <p:extLst>
      <p:ext uri="{BB962C8B-B14F-4D97-AF65-F5344CB8AC3E}">
        <p14:creationId xmlns:p14="http://schemas.microsoft.com/office/powerpoint/2010/main" val="183192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Catholic Church &amp; Evolutio</a:t>
            </a:r>
            <a:r>
              <a:rPr lang="en-US" dirty="0"/>
              <a:t>n</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www.youtube.com/watch?v=jQJNO5GMfB8</a:t>
            </a:r>
            <a:endParaRPr lang="en-US" dirty="0" smtClean="0"/>
          </a:p>
          <a:p>
            <a:endParaRPr lang="en-US" dirty="0"/>
          </a:p>
          <a:p>
            <a:endParaRPr lang="en-US" dirty="0" smtClean="0"/>
          </a:p>
          <a:p>
            <a:pPr marL="0" indent="0">
              <a:buNone/>
            </a:pPr>
            <a:r>
              <a:rPr lang="en-US" dirty="0"/>
              <a:t>	</a:t>
            </a:r>
            <a:r>
              <a:rPr lang="en-US" dirty="0" smtClean="0"/>
              <a:t>Watch Video – Catholic Church and where it stands on evolution. </a:t>
            </a:r>
          </a:p>
          <a:p>
            <a:endParaRPr lang="en-US" dirty="0"/>
          </a:p>
          <a:p>
            <a:pPr marL="0" indent="0">
              <a:buNone/>
            </a:pPr>
            <a:endParaRPr lang="en-US" dirty="0"/>
          </a:p>
        </p:txBody>
      </p:sp>
    </p:spTree>
    <p:extLst>
      <p:ext uri="{BB962C8B-B14F-4D97-AF65-F5344CB8AC3E}">
        <p14:creationId xmlns:p14="http://schemas.microsoft.com/office/powerpoint/2010/main" val="413223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Catholic Church &amp; Evolution continued…</a:t>
            </a:r>
            <a:endParaRPr lang="en-US" dirty="0"/>
          </a:p>
        </p:txBody>
      </p:sp>
      <p:sp>
        <p:nvSpPr>
          <p:cNvPr id="3" name="Content Placeholder 2"/>
          <p:cNvSpPr>
            <a:spLocks noGrp="1"/>
          </p:cNvSpPr>
          <p:nvPr>
            <p:ph idx="1"/>
          </p:nvPr>
        </p:nvSpPr>
        <p:spPr/>
        <p:txBody>
          <a:bodyPr/>
          <a:lstStyle/>
          <a:p>
            <a:r>
              <a:rPr lang="en-US" dirty="0"/>
              <a:t>The beginning of the world is not the work of chaos that owes its origin to another, but derives directly from a supreme Origin that creates out of love. The Big Bang, which nowadays is posited as the origin of the world, does not contradict the divine act of creating, but rather requires it. The evolution of nature does not contrast with the notion of Creation, as evolution presupposes the </a:t>
            </a:r>
            <a:r>
              <a:rPr lang="en-US" dirty="0" smtClean="0"/>
              <a:t>create on </a:t>
            </a:r>
            <a:r>
              <a:rPr lang="en-US" dirty="0"/>
              <a:t>of beings that evolve</a:t>
            </a:r>
            <a:r>
              <a:rPr lang="en-US" dirty="0" smtClean="0"/>
              <a:t>.”</a:t>
            </a:r>
          </a:p>
          <a:p>
            <a:endParaRPr lang="en-US" dirty="0"/>
          </a:p>
          <a:p>
            <a:pPr lvl="8"/>
            <a:r>
              <a:rPr lang="en-US" dirty="0"/>
              <a:t>— Plenary session of Pontifical Academy of Sciences, </a:t>
            </a:r>
            <a:r>
              <a:rPr lang="en-US" dirty="0" err="1"/>
              <a:t>Casina</a:t>
            </a:r>
            <a:r>
              <a:rPr lang="en-US" dirty="0"/>
              <a:t> </a:t>
            </a:r>
            <a:r>
              <a:rPr lang="en-US" dirty="0" err="1"/>
              <a:t>Pio</a:t>
            </a:r>
            <a:r>
              <a:rPr lang="en-US" dirty="0"/>
              <a:t> IV, Oct. 27, 2014</a:t>
            </a:r>
            <a:endParaRPr lang="en-US" dirty="0"/>
          </a:p>
        </p:txBody>
      </p:sp>
    </p:spTree>
    <p:extLst>
      <p:ext uri="{BB962C8B-B14F-4D97-AF65-F5344CB8AC3E}">
        <p14:creationId xmlns:p14="http://schemas.microsoft.com/office/powerpoint/2010/main" val="199592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7200" dirty="0" smtClean="0"/>
          </a:p>
          <a:p>
            <a:pPr marL="0" indent="0" algn="ctr">
              <a:buNone/>
            </a:pPr>
            <a:r>
              <a:rPr lang="en-US" sz="7200" dirty="0" smtClean="0"/>
              <a:t>Is the Catholic Church anti-science? </a:t>
            </a:r>
            <a:endParaRPr lang="en-US" sz="7200" dirty="0"/>
          </a:p>
        </p:txBody>
      </p:sp>
    </p:spTree>
    <p:extLst>
      <p:ext uri="{BB962C8B-B14F-4D97-AF65-F5344CB8AC3E}">
        <p14:creationId xmlns:p14="http://schemas.microsoft.com/office/powerpoint/2010/main" val="126263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7200" dirty="0" smtClean="0"/>
          </a:p>
          <a:p>
            <a:pPr marL="0" indent="0" algn="ctr">
              <a:buNone/>
            </a:pPr>
            <a:r>
              <a:rPr lang="en-US" sz="7200" dirty="0" smtClean="0"/>
              <a:t>NO!</a:t>
            </a:r>
            <a:endParaRPr lang="en-US" sz="7200" dirty="0"/>
          </a:p>
        </p:txBody>
      </p:sp>
    </p:spTree>
    <p:extLst>
      <p:ext uri="{BB962C8B-B14F-4D97-AF65-F5344CB8AC3E}">
        <p14:creationId xmlns:p14="http://schemas.microsoft.com/office/powerpoint/2010/main" val="15961669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84</TotalTime>
  <Words>368</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vt:lpstr>
      <vt:lpstr>Vapor Trail</vt:lpstr>
      <vt:lpstr>Science and faith </vt:lpstr>
      <vt:lpstr>“ A Devout catholic can search for scientific truth.”  </vt:lpstr>
      <vt:lpstr>Continued role of scientists in catholic church </vt:lpstr>
      <vt:lpstr>Catholic Church &amp; Evolution</vt:lpstr>
      <vt:lpstr>Catholic Church &amp; Evolution continued…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and faith</dc:title>
  <dc:creator>Johanna Becker</dc:creator>
  <cp:lastModifiedBy>Johanna Becker</cp:lastModifiedBy>
  <cp:revision>9</cp:revision>
  <dcterms:created xsi:type="dcterms:W3CDTF">2019-06-19T19:42:51Z</dcterms:created>
  <dcterms:modified xsi:type="dcterms:W3CDTF">2019-06-20T19:26:58Z</dcterms:modified>
</cp:coreProperties>
</file>