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6" r:id="rId3"/>
    <p:sldId id="258" r:id="rId4"/>
    <p:sldId id="268" r:id="rId5"/>
    <p:sldId id="277" r:id="rId6"/>
    <p:sldId id="278" r:id="rId7"/>
    <p:sldId id="257" r:id="rId8"/>
    <p:sldId id="279" r:id="rId9"/>
    <p:sldId id="293" r:id="rId10"/>
    <p:sldId id="280" r:id="rId11"/>
    <p:sldId id="281" r:id="rId12"/>
    <p:sldId id="285" r:id="rId13"/>
    <p:sldId id="295" r:id="rId14"/>
    <p:sldId id="286" r:id="rId15"/>
    <p:sldId id="291" r:id="rId16"/>
    <p:sldId id="274" r:id="rId17"/>
    <p:sldId id="275" r:id="rId18"/>
    <p:sldId id="265" r:id="rId19"/>
    <p:sldId id="288" r:id="rId20"/>
    <p:sldId id="289" r:id="rId21"/>
    <p:sldId id="287" r:id="rId22"/>
    <p:sldId id="294" r:id="rId23"/>
    <p:sldId id="290"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B8CEC7-80EE-4585-8A77-C0F2C5C5E102}">
          <p14:sldIdLst>
            <p14:sldId id="256"/>
            <p14:sldId id="276"/>
            <p14:sldId id="258"/>
            <p14:sldId id="268"/>
            <p14:sldId id="277"/>
            <p14:sldId id="278"/>
            <p14:sldId id="257"/>
            <p14:sldId id="279"/>
            <p14:sldId id="293"/>
            <p14:sldId id="280"/>
            <p14:sldId id="281"/>
            <p14:sldId id="285"/>
            <p14:sldId id="295"/>
            <p14:sldId id="286"/>
            <p14:sldId id="291"/>
            <p14:sldId id="274"/>
            <p14:sldId id="275"/>
            <p14:sldId id="265"/>
            <p14:sldId id="288"/>
            <p14:sldId id="289"/>
            <p14:sldId id="287"/>
            <p14:sldId id="294"/>
          </p14:sldIdLst>
        </p14:section>
        <p14:section name="Untitled Section" id="{93C97FC3-1C6B-41A3-98A8-9922932936A3}">
          <p14:sldIdLst>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186" autoAdjust="0"/>
    <p:restoredTop sz="94660"/>
  </p:normalViewPr>
  <p:slideViewPr>
    <p:cSldViewPr snapToGrid="0">
      <p:cViewPr varScale="1">
        <p:scale>
          <a:sx n="101" d="100"/>
          <a:sy n="101" d="100"/>
        </p:scale>
        <p:origin x="120" y="126"/>
      </p:cViewPr>
      <p:guideLst/>
    </p:cSldViewPr>
  </p:slideViewPr>
  <p:notesTextViewPr>
    <p:cViewPr>
      <p:scale>
        <a:sx n="1" d="1"/>
        <a:sy n="1" d="1"/>
      </p:scale>
      <p:origin x="0" y="0"/>
    </p:cViewPr>
  </p:notesTextViewPr>
  <p:sorterViewPr>
    <p:cViewPr varScale="1">
      <p:scale>
        <a:sx n="100" d="100"/>
        <a:sy n="100" d="100"/>
      </p:scale>
      <p:origin x="0" y="-9732"/>
    </p:cViewPr>
  </p:sorterViewPr>
  <p:notesViewPr>
    <p:cSldViewPr snapToGrid="0">
      <p:cViewPr varScale="1">
        <p:scale>
          <a:sx n="76" d="100"/>
          <a:sy n="76" d="100"/>
        </p:scale>
        <p:origin x="309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6" tIns="46583" rIns="93166" bIns="46583"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6434"/>
          </a:xfrm>
          <a:prstGeom prst="rect">
            <a:avLst/>
          </a:prstGeom>
        </p:spPr>
        <p:txBody>
          <a:bodyPr vert="horz" lIns="93166" tIns="46583" rIns="93166" bIns="46583" rtlCol="0"/>
          <a:lstStyle>
            <a:lvl1pPr algn="r">
              <a:defRPr sz="1200"/>
            </a:lvl1pPr>
          </a:lstStyle>
          <a:p>
            <a:fld id="{BCCEFC6A-8407-4D89-BE69-5230DF88BB2F}" type="datetimeFigureOut">
              <a:rPr lang="en-US" smtClean="0"/>
              <a:t>1/6/2020</a:t>
            </a:fld>
            <a:endParaRPr lang="en-US"/>
          </a:p>
        </p:txBody>
      </p:sp>
      <p:sp>
        <p:nvSpPr>
          <p:cNvPr id="4" name="Footer Placeholder 3"/>
          <p:cNvSpPr>
            <a:spLocks noGrp="1"/>
          </p:cNvSpPr>
          <p:nvPr>
            <p:ph type="ftr" sz="quarter" idx="2"/>
          </p:nvPr>
        </p:nvSpPr>
        <p:spPr>
          <a:xfrm>
            <a:off x="0" y="8829968"/>
            <a:ext cx="3037840" cy="466433"/>
          </a:xfrm>
          <a:prstGeom prst="rect">
            <a:avLst/>
          </a:prstGeom>
        </p:spPr>
        <p:txBody>
          <a:bodyPr vert="horz" lIns="93166" tIns="46583" rIns="93166" bIns="46583"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8"/>
            <a:ext cx="3037840" cy="466433"/>
          </a:xfrm>
          <a:prstGeom prst="rect">
            <a:avLst/>
          </a:prstGeom>
        </p:spPr>
        <p:txBody>
          <a:bodyPr vert="horz" lIns="93166" tIns="46583" rIns="93166" bIns="46583" rtlCol="0" anchor="b"/>
          <a:lstStyle>
            <a:lvl1pPr algn="r">
              <a:defRPr sz="1200"/>
            </a:lvl1pPr>
          </a:lstStyle>
          <a:p>
            <a:fld id="{3CDD0199-A89C-46AE-8296-009983B8581E}" type="slidenum">
              <a:rPr lang="en-US" smtClean="0"/>
              <a:t>‹#›</a:t>
            </a:fld>
            <a:endParaRPr lang="en-US"/>
          </a:p>
        </p:txBody>
      </p:sp>
    </p:spTree>
    <p:extLst>
      <p:ext uri="{BB962C8B-B14F-4D97-AF65-F5344CB8AC3E}">
        <p14:creationId xmlns:p14="http://schemas.microsoft.com/office/powerpoint/2010/main" val="3769212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6" tIns="46583" rIns="93166" bIns="46583" rtlCol="0"/>
          <a:lstStyle>
            <a:lvl1pPr algn="l">
              <a:defRPr sz="1200"/>
            </a:lvl1pPr>
          </a:lstStyle>
          <a:p>
            <a:endParaRPr lang="en-US"/>
          </a:p>
        </p:txBody>
      </p:sp>
      <p:sp>
        <p:nvSpPr>
          <p:cNvPr id="3" name="Date Placeholder 2"/>
          <p:cNvSpPr>
            <a:spLocks noGrp="1"/>
          </p:cNvSpPr>
          <p:nvPr>
            <p:ph type="dt" idx="1"/>
          </p:nvPr>
        </p:nvSpPr>
        <p:spPr>
          <a:xfrm>
            <a:off x="3970939" y="0"/>
            <a:ext cx="3037840" cy="466434"/>
          </a:xfrm>
          <a:prstGeom prst="rect">
            <a:avLst/>
          </a:prstGeom>
        </p:spPr>
        <p:txBody>
          <a:bodyPr vert="horz" lIns="93166" tIns="46583" rIns="93166" bIns="46583" rtlCol="0"/>
          <a:lstStyle>
            <a:lvl1pPr algn="r">
              <a:defRPr sz="1200"/>
            </a:lvl1pPr>
          </a:lstStyle>
          <a:p>
            <a:fld id="{2ED455C4-1DAB-48B0-AE78-7D28817DCAC1}" type="datetimeFigureOut">
              <a:rPr lang="en-US" smtClean="0"/>
              <a:t>1/6/2020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6" tIns="46583" rIns="93166" bIns="46583" rtlCol="0" anchor="ctr"/>
          <a:lstStyle/>
          <a:p>
            <a:endParaRPr lang="en-US"/>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66" tIns="46583" rIns="93166" bIns="4658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6" tIns="46583" rIns="93166" bIns="46583"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8"/>
            <a:ext cx="3037840" cy="466433"/>
          </a:xfrm>
          <a:prstGeom prst="rect">
            <a:avLst/>
          </a:prstGeom>
        </p:spPr>
        <p:txBody>
          <a:bodyPr vert="horz" lIns="93166" tIns="46583" rIns="93166" bIns="46583" rtlCol="0" anchor="b"/>
          <a:lstStyle>
            <a:lvl1pPr algn="r">
              <a:defRPr sz="1200"/>
            </a:lvl1pPr>
          </a:lstStyle>
          <a:p>
            <a:fld id="{DF820CC3-FA6D-4D24-BEE9-54B141B7A25C}" type="slidenum">
              <a:rPr lang="en-US" smtClean="0"/>
              <a:t>‹#›</a:t>
            </a:fld>
            <a:endParaRPr lang="en-US"/>
          </a:p>
        </p:txBody>
      </p:sp>
    </p:spTree>
    <p:extLst>
      <p:ext uri="{BB962C8B-B14F-4D97-AF65-F5344CB8AC3E}">
        <p14:creationId xmlns:p14="http://schemas.microsoft.com/office/powerpoint/2010/main" val="49580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meraldreview.com/microplastic-big-trouble-with-little-pollu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2"/>
            <a:ext cx="5608320" cy="3802688"/>
          </a:xfrm>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1</a:t>
            </a:fld>
            <a:endParaRPr lang="en-US"/>
          </a:p>
        </p:txBody>
      </p:sp>
    </p:spTree>
    <p:extLst>
      <p:ext uri="{BB962C8B-B14F-4D97-AF65-F5344CB8AC3E}">
        <p14:creationId xmlns:p14="http://schemas.microsoft.com/office/powerpoint/2010/main" val="1611987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10</a:t>
            </a:fld>
            <a:endParaRPr lang="en-US"/>
          </a:p>
        </p:txBody>
      </p:sp>
    </p:spTree>
    <p:extLst>
      <p:ext uri="{BB962C8B-B14F-4D97-AF65-F5344CB8AC3E}">
        <p14:creationId xmlns:p14="http://schemas.microsoft.com/office/powerpoint/2010/main" val="3336716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62988" y="4462316"/>
            <a:ext cx="6146157" cy="4367651"/>
          </a:xfrm>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11</a:t>
            </a:fld>
            <a:endParaRPr lang="en-US"/>
          </a:p>
        </p:txBody>
      </p:sp>
    </p:spTree>
    <p:extLst>
      <p:ext uri="{BB962C8B-B14F-4D97-AF65-F5344CB8AC3E}">
        <p14:creationId xmlns:p14="http://schemas.microsoft.com/office/powerpoint/2010/main" val="350352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F820CC3-FA6D-4D24-BEE9-54B141B7A25C}" type="slidenum">
              <a:rPr lang="en-US" smtClean="0"/>
              <a:t>12</a:t>
            </a:fld>
            <a:endParaRPr lang="en-US"/>
          </a:p>
        </p:txBody>
      </p:sp>
    </p:spTree>
    <p:extLst>
      <p:ext uri="{BB962C8B-B14F-4D97-AF65-F5344CB8AC3E}">
        <p14:creationId xmlns:p14="http://schemas.microsoft.com/office/powerpoint/2010/main" val="3496372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F820CC3-FA6D-4D24-BEE9-54B141B7A25C}" type="slidenum">
              <a:rPr lang="en-US" smtClean="0"/>
              <a:t>13</a:t>
            </a:fld>
            <a:endParaRPr lang="en-US"/>
          </a:p>
        </p:txBody>
      </p:sp>
    </p:spTree>
    <p:extLst>
      <p:ext uri="{BB962C8B-B14F-4D97-AF65-F5344CB8AC3E}">
        <p14:creationId xmlns:p14="http://schemas.microsoft.com/office/powerpoint/2010/main" val="1708608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14</a:t>
            </a:fld>
            <a:endParaRPr lang="en-US"/>
          </a:p>
        </p:txBody>
      </p:sp>
    </p:spTree>
    <p:extLst>
      <p:ext uri="{BB962C8B-B14F-4D97-AF65-F5344CB8AC3E}">
        <p14:creationId xmlns:p14="http://schemas.microsoft.com/office/powerpoint/2010/main" val="4211485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15</a:t>
            </a:fld>
            <a:endParaRPr lang="en-US"/>
          </a:p>
        </p:txBody>
      </p:sp>
    </p:spTree>
    <p:extLst>
      <p:ext uri="{BB962C8B-B14F-4D97-AF65-F5344CB8AC3E}">
        <p14:creationId xmlns:p14="http://schemas.microsoft.com/office/powerpoint/2010/main" val="175768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16</a:t>
            </a:fld>
            <a:endParaRPr lang="en-US"/>
          </a:p>
        </p:txBody>
      </p:sp>
    </p:spTree>
    <p:extLst>
      <p:ext uri="{BB962C8B-B14F-4D97-AF65-F5344CB8AC3E}">
        <p14:creationId xmlns:p14="http://schemas.microsoft.com/office/powerpoint/2010/main" val="58526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17</a:t>
            </a:fld>
            <a:endParaRPr lang="en-US"/>
          </a:p>
        </p:txBody>
      </p:sp>
    </p:spTree>
    <p:extLst>
      <p:ext uri="{BB962C8B-B14F-4D97-AF65-F5344CB8AC3E}">
        <p14:creationId xmlns:p14="http://schemas.microsoft.com/office/powerpoint/2010/main" val="2774110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7550" y="4571339"/>
            <a:ext cx="5882640" cy="4432962"/>
          </a:xfrm>
        </p:spPr>
        <p:txBody>
          <a:bodyPr/>
          <a:lstStyle/>
          <a:p>
            <a:endParaRPr lang="en-US" dirty="0"/>
          </a:p>
        </p:txBody>
      </p:sp>
      <p:sp>
        <p:nvSpPr>
          <p:cNvPr id="4" name="Slide Number Placeholder 3"/>
          <p:cNvSpPr>
            <a:spLocks noGrp="1"/>
          </p:cNvSpPr>
          <p:nvPr>
            <p:ph type="sldNum" sz="quarter" idx="10"/>
          </p:nvPr>
        </p:nvSpPr>
        <p:spPr>
          <a:xfrm>
            <a:off x="3970939" y="8837588"/>
            <a:ext cx="3037840" cy="466433"/>
          </a:xfrm>
        </p:spPr>
        <p:txBody>
          <a:bodyPr/>
          <a:lstStyle/>
          <a:p>
            <a:fld id="{DF820CC3-FA6D-4D24-BEE9-54B141B7A25C}" type="slidenum">
              <a:rPr lang="en-US" smtClean="0"/>
              <a:t>18</a:t>
            </a:fld>
            <a:endParaRPr lang="en-US" dirty="0"/>
          </a:p>
        </p:txBody>
      </p:sp>
    </p:spTree>
    <p:extLst>
      <p:ext uri="{BB962C8B-B14F-4D97-AF65-F5344CB8AC3E}">
        <p14:creationId xmlns:p14="http://schemas.microsoft.com/office/powerpoint/2010/main" val="1489025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2"/>
            <a:ext cx="5608320" cy="3908108"/>
          </a:xfrm>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19</a:t>
            </a:fld>
            <a:endParaRPr lang="en-US"/>
          </a:p>
        </p:txBody>
      </p:sp>
    </p:spTree>
    <p:extLst>
      <p:ext uri="{BB962C8B-B14F-4D97-AF65-F5344CB8AC3E}">
        <p14:creationId xmlns:p14="http://schemas.microsoft.com/office/powerpoint/2010/main" val="905517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1" y="4473892"/>
            <a:ext cx="5803932" cy="4492308"/>
          </a:xfrm>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2</a:t>
            </a:fld>
            <a:endParaRPr lang="en-US"/>
          </a:p>
        </p:txBody>
      </p:sp>
    </p:spTree>
    <p:extLst>
      <p:ext uri="{BB962C8B-B14F-4D97-AF65-F5344CB8AC3E}">
        <p14:creationId xmlns:p14="http://schemas.microsoft.com/office/powerpoint/2010/main" val="4222154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20</a:t>
            </a:fld>
            <a:endParaRPr lang="en-US"/>
          </a:p>
        </p:txBody>
      </p:sp>
    </p:spTree>
    <p:extLst>
      <p:ext uri="{BB962C8B-B14F-4D97-AF65-F5344CB8AC3E}">
        <p14:creationId xmlns:p14="http://schemas.microsoft.com/office/powerpoint/2010/main" val="2201431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21</a:t>
            </a:fld>
            <a:endParaRPr lang="en-US"/>
          </a:p>
        </p:txBody>
      </p:sp>
    </p:spTree>
    <p:extLst>
      <p:ext uri="{BB962C8B-B14F-4D97-AF65-F5344CB8AC3E}">
        <p14:creationId xmlns:p14="http://schemas.microsoft.com/office/powerpoint/2010/main" val="478625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820CC3-FA6D-4D24-BEE9-54B141B7A25C}" type="slidenum">
              <a:rPr lang="en-US" smtClean="0"/>
              <a:t>22</a:t>
            </a:fld>
            <a:endParaRPr lang="en-US"/>
          </a:p>
        </p:txBody>
      </p:sp>
    </p:spTree>
    <p:extLst>
      <p:ext uri="{BB962C8B-B14F-4D97-AF65-F5344CB8AC3E}">
        <p14:creationId xmlns:p14="http://schemas.microsoft.com/office/powerpoint/2010/main" val="2369339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820CC3-FA6D-4D24-BEE9-54B141B7A25C}" type="slidenum">
              <a:rPr lang="en-US" smtClean="0"/>
              <a:t>23</a:t>
            </a:fld>
            <a:endParaRPr lang="en-US"/>
          </a:p>
        </p:txBody>
      </p:sp>
    </p:spTree>
    <p:extLst>
      <p:ext uri="{BB962C8B-B14F-4D97-AF65-F5344CB8AC3E}">
        <p14:creationId xmlns:p14="http://schemas.microsoft.com/office/powerpoint/2010/main" val="3225438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86740" y="4473893"/>
            <a:ext cx="5836920" cy="3660458"/>
          </a:xfrm>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3</a:t>
            </a:fld>
            <a:endParaRPr lang="en-US" dirty="0"/>
          </a:p>
        </p:txBody>
      </p:sp>
    </p:spTree>
    <p:extLst>
      <p:ext uri="{BB962C8B-B14F-4D97-AF65-F5344CB8AC3E}">
        <p14:creationId xmlns:p14="http://schemas.microsoft.com/office/powerpoint/2010/main" val="251962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26202" y="4397692"/>
            <a:ext cx="6179932" cy="4581178"/>
          </a:xfrm>
        </p:spPr>
        <p:txBody>
          <a:bodyPr/>
          <a:lstStyle/>
          <a:p>
            <a:endParaRPr lang="en-US" dirty="0"/>
          </a:p>
        </p:txBody>
      </p:sp>
      <p:sp>
        <p:nvSpPr>
          <p:cNvPr id="4" name="Slide Number Placeholder 3"/>
          <p:cNvSpPr>
            <a:spLocks noGrp="1"/>
          </p:cNvSpPr>
          <p:nvPr>
            <p:ph type="sldNum" sz="quarter" idx="10"/>
          </p:nvPr>
        </p:nvSpPr>
        <p:spPr>
          <a:xfrm>
            <a:off x="3970939" y="8801393"/>
            <a:ext cx="3037840" cy="466433"/>
          </a:xfrm>
        </p:spPr>
        <p:txBody>
          <a:bodyPr/>
          <a:lstStyle/>
          <a:p>
            <a:fld id="{DF820CC3-FA6D-4D24-BEE9-54B141B7A25C}" type="slidenum">
              <a:rPr lang="en-US" smtClean="0"/>
              <a:t>4</a:t>
            </a:fld>
            <a:endParaRPr lang="en-US"/>
          </a:p>
        </p:txBody>
      </p:sp>
      <p:sp>
        <p:nvSpPr>
          <p:cNvPr id="5" name="Rectangle 4"/>
          <p:cNvSpPr/>
          <p:nvPr/>
        </p:nvSpPr>
        <p:spPr>
          <a:xfrm>
            <a:off x="5736270" y="4899710"/>
            <a:ext cx="5487354" cy="304759"/>
          </a:xfrm>
          <a:prstGeom prst="rect">
            <a:avLst/>
          </a:prstGeom>
        </p:spPr>
        <p:txBody>
          <a:bodyPr wrap="square" lIns="90416" tIns="45208" rIns="90416" bIns="45208">
            <a:spAutoFit/>
          </a:bodyPr>
          <a:lstStyle/>
          <a:p>
            <a:r>
              <a:rPr lang="en-US" sz="1400" dirty="0">
                <a:hlinkClick r:id="rId3"/>
              </a:rPr>
              <a:t>/</a:t>
            </a:r>
            <a:endParaRPr lang="en-US" sz="1400" dirty="0"/>
          </a:p>
        </p:txBody>
      </p:sp>
    </p:spTree>
    <p:extLst>
      <p:ext uri="{BB962C8B-B14F-4D97-AF65-F5344CB8AC3E}">
        <p14:creationId xmlns:p14="http://schemas.microsoft.com/office/powerpoint/2010/main" val="1119666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2"/>
            <a:ext cx="5608320" cy="3837512"/>
          </a:xfrm>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5</a:t>
            </a:fld>
            <a:endParaRPr lang="en-US"/>
          </a:p>
        </p:txBody>
      </p:sp>
    </p:spTree>
    <p:extLst>
      <p:ext uri="{BB962C8B-B14F-4D97-AF65-F5344CB8AC3E}">
        <p14:creationId xmlns:p14="http://schemas.microsoft.com/office/powerpoint/2010/main" val="80689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3"/>
            <a:ext cx="5608320" cy="3660458"/>
          </a:xfrm>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6</a:t>
            </a:fld>
            <a:endParaRPr lang="en-US"/>
          </a:p>
        </p:txBody>
      </p:sp>
    </p:spTree>
    <p:extLst>
      <p:ext uri="{BB962C8B-B14F-4D97-AF65-F5344CB8AC3E}">
        <p14:creationId xmlns:p14="http://schemas.microsoft.com/office/powerpoint/2010/main" val="241073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1"/>
            <a:ext cx="5608320" cy="3955734"/>
          </a:xfrm>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7</a:t>
            </a:fld>
            <a:endParaRPr lang="en-US"/>
          </a:p>
        </p:txBody>
      </p:sp>
    </p:spTree>
    <p:extLst>
      <p:ext uri="{BB962C8B-B14F-4D97-AF65-F5344CB8AC3E}">
        <p14:creationId xmlns:p14="http://schemas.microsoft.com/office/powerpoint/2010/main" val="95215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8</a:t>
            </a:fld>
            <a:endParaRPr lang="en-US"/>
          </a:p>
        </p:txBody>
      </p:sp>
    </p:spTree>
    <p:extLst>
      <p:ext uri="{BB962C8B-B14F-4D97-AF65-F5344CB8AC3E}">
        <p14:creationId xmlns:p14="http://schemas.microsoft.com/office/powerpoint/2010/main" val="49508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2"/>
            <a:ext cx="5608320" cy="3958908"/>
          </a:xfrm>
        </p:spPr>
        <p:txBody>
          <a:bodyPr/>
          <a:lstStyle/>
          <a:p>
            <a:endParaRPr lang="en-US" dirty="0"/>
          </a:p>
        </p:txBody>
      </p:sp>
      <p:sp>
        <p:nvSpPr>
          <p:cNvPr id="4" name="Slide Number Placeholder 3"/>
          <p:cNvSpPr>
            <a:spLocks noGrp="1"/>
          </p:cNvSpPr>
          <p:nvPr>
            <p:ph type="sldNum" sz="quarter" idx="10"/>
          </p:nvPr>
        </p:nvSpPr>
        <p:spPr/>
        <p:txBody>
          <a:bodyPr/>
          <a:lstStyle/>
          <a:p>
            <a:fld id="{DF820CC3-FA6D-4D24-BEE9-54B141B7A25C}" type="slidenum">
              <a:rPr lang="en-US" smtClean="0"/>
              <a:t>9</a:t>
            </a:fld>
            <a:endParaRPr lang="en-US"/>
          </a:p>
        </p:txBody>
      </p:sp>
    </p:spTree>
    <p:extLst>
      <p:ext uri="{BB962C8B-B14F-4D97-AF65-F5344CB8AC3E}">
        <p14:creationId xmlns:p14="http://schemas.microsoft.com/office/powerpoint/2010/main" val="362396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B1E6A3-E5D6-45CC-B217-A3A85E6DBED5}"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250475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B1E6A3-E5D6-45CC-B217-A3A85E6DBED5}"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415840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B1E6A3-E5D6-45CC-B217-A3A85E6DBED5}"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282217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B1E6A3-E5D6-45CC-B217-A3A85E6DBED5}"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409427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B1E6A3-E5D6-45CC-B217-A3A85E6DBED5}"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108101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B1E6A3-E5D6-45CC-B217-A3A85E6DBED5}"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84598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B1E6A3-E5D6-45CC-B217-A3A85E6DBED5}" type="datetimeFigureOut">
              <a:rPr lang="en-US" smtClean="0"/>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85698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B1E6A3-E5D6-45CC-B217-A3A85E6DBED5}" type="datetimeFigureOut">
              <a:rPr lang="en-US" smtClean="0"/>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350013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1E6A3-E5D6-45CC-B217-A3A85E6DBED5}" type="datetimeFigureOut">
              <a:rPr lang="en-US" smtClean="0"/>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385863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B1E6A3-E5D6-45CC-B217-A3A85E6DBED5}"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228854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B1E6A3-E5D6-45CC-B217-A3A85E6DBED5}"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474C2-D499-4A01-8135-9263F7860221}" type="slidenum">
              <a:rPr lang="en-US" smtClean="0"/>
              <a:t>‹#›</a:t>
            </a:fld>
            <a:endParaRPr lang="en-US"/>
          </a:p>
        </p:txBody>
      </p:sp>
    </p:spTree>
    <p:extLst>
      <p:ext uri="{BB962C8B-B14F-4D97-AF65-F5344CB8AC3E}">
        <p14:creationId xmlns:p14="http://schemas.microsoft.com/office/powerpoint/2010/main" val="410393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chemeClr val="accent2">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1E6A3-E5D6-45CC-B217-A3A85E6DBED5}" type="datetimeFigureOut">
              <a:rPr lang="en-US" smtClean="0"/>
              <a:t>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474C2-D499-4A01-8135-9263F7860221}" type="slidenum">
              <a:rPr lang="en-US" smtClean="0"/>
              <a:t>‹#›</a:t>
            </a:fld>
            <a:endParaRPr lang="en-US"/>
          </a:p>
        </p:txBody>
      </p:sp>
    </p:spTree>
    <p:extLst>
      <p:ext uri="{BB962C8B-B14F-4D97-AF65-F5344CB8AC3E}">
        <p14:creationId xmlns:p14="http://schemas.microsoft.com/office/powerpoint/2010/main" val="644459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elabs.com/van/Scott_Continuum_Creationism-Evolution.ht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humanorigins.si.edu/education/frequently-asked-questions" TargetMode="Externa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9"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3" Type="http://schemas.openxmlformats.org/officeDocument/2006/relationships/hyperlink" Target="http://humanorigins.si.edu/"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evolution.berkeley.edu/evolibrary/home.ph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U0u3-2CGOMQ"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news.gallup.com/poll/210956/belief-creationist-view-humans-new-low.asp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me.me/i/this-is-evidence-for-creation-this-is-evidence-for-evolution-2291075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261266"/>
            <a:ext cx="9144000" cy="2387600"/>
          </a:xfrm>
        </p:spPr>
        <p:txBody>
          <a:bodyPr/>
          <a:lstStyle/>
          <a:p>
            <a:r>
              <a:rPr lang="en-US" b="1" dirty="0"/>
              <a:t>Evolution, Ecology &amp; Faith</a:t>
            </a:r>
            <a:r>
              <a:rPr lang="en-US" b="1" dirty="0" smtClean="0"/>
              <a:t>:</a:t>
            </a:r>
            <a:br>
              <a:rPr lang="en-US" b="1" dirty="0" smtClean="0"/>
            </a:br>
            <a:r>
              <a:rPr lang="en-US" b="1" i="1" dirty="0" smtClean="0"/>
              <a:t>The Catholic Difference</a:t>
            </a:r>
            <a:endParaRPr lang="en-US" b="1" i="1" dirty="0"/>
          </a:p>
        </p:txBody>
      </p:sp>
      <p:pic>
        <p:nvPicPr>
          <p:cNvPr id="7170" name="Picture 2" descr="Michelangelo - Creation of Adam (cropp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7967" y="0"/>
            <a:ext cx="5796065" cy="26293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95602" y="5140887"/>
            <a:ext cx="5108829" cy="1200329"/>
          </a:xfrm>
          <a:prstGeom prst="rect">
            <a:avLst/>
          </a:prstGeom>
          <a:noFill/>
        </p:spPr>
        <p:txBody>
          <a:bodyPr wrap="square" rtlCol="0">
            <a:spAutoFit/>
          </a:bodyPr>
          <a:lstStyle/>
          <a:p>
            <a:r>
              <a:rPr lang="en-US" sz="2400" dirty="0"/>
              <a:t>Sister Damien Marie </a:t>
            </a:r>
            <a:r>
              <a:rPr lang="en-US" sz="2400" dirty="0" err="1"/>
              <a:t>Savino</a:t>
            </a:r>
            <a:r>
              <a:rPr lang="en-US" sz="2400" dirty="0"/>
              <a:t>, FSE, Ph.D.</a:t>
            </a:r>
          </a:p>
          <a:p>
            <a:r>
              <a:rPr lang="en-US" sz="2400" dirty="0"/>
              <a:t>Aquinas College, Grand Rapids, MI</a:t>
            </a:r>
          </a:p>
          <a:p>
            <a:r>
              <a:rPr lang="en-US" sz="2400" dirty="0"/>
              <a:t>d</a:t>
            </a:r>
            <a:r>
              <a:rPr lang="en-US" sz="2400" dirty="0" smtClean="0"/>
              <a:t>ms002@aquinas.edu</a:t>
            </a:r>
            <a:endParaRPr lang="en-US" sz="2400" dirty="0"/>
          </a:p>
        </p:txBody>
      </p:sp>
    </p:spTree>
    <p:extLst>
      <p:ext uri="{BB962C8B-B14F-4D97-AF65-F5344CB8AC3E}">
        <p14:creationId xmlns:p14="http://schemas.microsoft.com/office/powerpoint/2010/main" val="2336797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077" y="535843"/>
            <a:ext cx="10763250" cy="977900"/>
          </a:xfrm>
        </p:spPr>
        <p:txBody>
          <a:bodyPr>
            <a:noAutofit/>
          </a:bodyPr>
          <a:lstStyle/>
          <a:p>
            <a:pPr algn="ctr"/>
            <a:r>
              <a:rPr lang="en-US" b="1" dirty="0"/>
              <a:t>The Ecological Indictment of </a:t>
            </a:r>
            <a:br>
              <a:rPr lang="en-US" b="1" dirty="0"/>
            </a:br>
            <a:r>
              <a:rPr lang="en-US" b="1" dirty="0"/>
              <a:t>Christian Anthropocentrism</a:t>
            </a:r>
          </a:p>
        </p:txBody>
      </p:sp>
      <p:sp>
        <p:nvSpPr>
          <p:cNvPr id="3" name="Content Placeholder 2"/>
          <p:cNvSpPr>
            <a:spLocks noGrp="1"/>
          </p:cNvSpPr>
          <p:nvPr>
            <p:ph idx="1"/>
          </p:nvPr>
        </p:nvSpPr>
        <p:spPr>
          <a:xfrm>
            <a:off x="834902" y="2217332"/>
            <a:ext cx="10639425" cy="4341680"/>
          </a:xfrm>
        </p:spPr>
        <p:txBody>
          <a:bodyPr>
            <a:normAutofit/>
          </a:bodyPr>
          <a:lstStyle/>
          <a:p>
            <a:pPr marL="0" indent="0">
              <a:buNone/>
            </a:pPr>
            <a:r>
              <a:rPr lang="en-US" sz="3600" i="1" dirty="0" smtClean="0"/>
              <a:t>On </a:t>
            </a:r>
            <a:r>
              <a:rPr lang="en-US" sz="3600" i="1" dirty="0"/>
              <a:t>the subject of man-nature, the Biblical creation story of </a:t>
            </a:r>
            <a:r>
              <a:rPr lang="en-US" sz="3600" b="1" i="1" dirty="0"/>
              <a:t>the first chapter of Genesis</a:t>
            </a:r>
            <a:r>
              <a:rPr lang="en-US" sz="3600" i="1" dirty="0"/>
              <a:t>, the source of the most generally accepted description of man’s roles and powers, </a:t>
            </a:r>
            <a:r>
              <a:rPr lang="en-US" sz="3600" i="1" dirty="0" smtClean="0"/>
              <a:t>. . . </a:t>
            </a:r>
            <a:r>
              <a:rPr lang="en-US" sz="3600" i="1" dirty="0"/>
              <a:t>in its insistence upon domination and subjugation of nature, </a:t>
            </a:r>
            <a:r>
              <a:rPr lang="en-US" sz="3600" b="1" i="1" dirty="0"/>
              <a:t>encourages the most exploitative and destructive instincts in man rather than those that are deferential and creative</a:t>
            </a:r>
            <a:r>
              <a:rPr lang="en-US" sz="3600" dirty="0"/>
              <a:t>.” </a:t>
            </a:r>
            <a:endParaRPr lang="en-US" sz="3600" dirty="0" smtClean="0"/>
          </a:p>
          <a:p>
            <a:pPr marL="0" indent="0">
              <a:buNone/>
            </a:pPr>
            <a:r>
              <a:rPr lang="en-US" sz="2100" dirty="0" smtClean="0"/>
              <a:t>(</a:t>
            </a:r>
            <a:r>
              <a:rPr lang="en-US" sz="2100" dirty="0"/>
              <a:t>Ian </a:t>
            </a:r>
            <a:r>
              <a:rPr lang="en-US" sz="2100" dirty="0" err="1"/>
              <a:t>McHarg</a:t>
            </a:r>
            <a:r>
              <a:rPr lang="en-US" sz="2100" dirty="0"/>
              <a:t>, </a:t>
            </a:r>
            <a:r>
              <a:rPr lang="en-US" sz="2100" i="1" dirty="0"/>
              <a:t>Design with Nature</a:t>
            </a:r>
            <a:r>
              <a:rPr lang="en-US" sz="2100" dirty="0"/>
              <a:t>, 1969, p. 26)</a:t>
            </a:r>
          </a:p>
          <a:p>
            <a:endParaRPr lang="en-US" dirty="0"/>
          </a:p>
        </p:txBody>
      </p:sp>
      <p:pic>
        <p:nvPicPr>
          <p:cNvPr id="2052" name="Picture 4" descr="https://images-na.ssl-images-amazon.com/images/I/41Ivm41S5DL._SY480_BO1,204,203,2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530" y="0"/>
            <a:ext cx="2281029" cy="219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94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59" y="201012"/>
            <a:ext cx="5343526" cy="1325563"/>
          </a:xfrm>
        </p:spPr>
        <p:txBody>
          <a:bodyPr>
            <a:normAutofit/>
          </a:bodyPr>
          <a:lstStyle/>
          <a:p>
            <a:pPr algn="ctr"/>
            <a:r>
              <a:rPr lang="en-US" sz="5400" b="1" dirty="0" smtClean="0"/>
              <a:t>Seven Pitfalls</a:t>
            </a:r>
            <a:endParaRPr lang="en-US" sz="5400" b="1" dirty="0"/>
          </a:p>
        </p:txBody>
      </p:sp>
      <p:sp>
        <p:nvSpPr>
          <p:cNvPr id="3" name="Content Placeholder 2"/>
          <p:cNvSpPr>
            <a:spLocks noGrp="1"/>
          </p:cNvSpPr>
          <p:nvPr>
            <p:ph idx="1"/>
          </p:nvPr>
        </p:nvSpPr>
        <p:spPr>
          <a:xfrm>
            <a:off x="313592" y="1467949"/>
            <a:ext cx="6968060" cy="4351338"/>
          </a:xfrm>
        </p:spPr>
        <p:txBody>
          <a:bodyPr>
            <a:noAutofit/>
          </a:bodyPr>
          <a:lstStyle/>
          <a:p>
            <a:pPr marL="742950" indent="-742950">
              <a:buFont typeface="+mj-lt"/>
              <a:buAutoNum type="arabicPeriod"/>
            </a:pPr>
            <a:r>
              <a:rPr lang="en-US" sz="4000" dirty="0"/>
              <a:t>The Ideology of Material-ISM</a:t>
            </a:r>
          </a:p>
          <a:p>
            <a:pPr marL="742950" indent="-742950">
              <a:buFont typeface="+mj-lt"/>
              <a:buAutoNum type="arabicPeriod"/>
            </a:pPr>
            <a:r>
              <a:rPr lang="en-US" sz="4000" dirty="0"/>
              <a:t>The Question of Chance/Randomness</a:t>
            </a:r>
          </a:p>
          <a:p>
            <a:pPr marL="742950" indent="-742950">
              <a:buFont typeface="+mj-lt"/>
              <a:buAutoNum type="arabicPeriod"/>
            </a:pPr>
            <a:r>
              <a:rPr lang="en-US" sz="4000" dirty="0"/>
              <a:t>The Dual Problems of </a:t>
            </a:r>
            <a:r>
              <a:rPr lang="en-US" sz="4000" dirty="0" err="1" smtClean="0"/>
              <a:t>CreationISM</a:t>
            </a:r>
            <a:r>
              <a:rPr lang="en-US" sz="4000" dirty="0" smtClean="0"/>
              <a:t> </a:t>
            </a:r>
            <a:r>
              <a:rPr lang="en-US" sz="4000" dirty="0"/>
              <a:t>and </a:t>
            </a:r>
            <a:r>
              <a:rPr lang="en-US" sz="4000" dirty="0" smtClean="0"/>
              <a:t>      Intelligent Design-ISM</a:t>
            </a:r>
          </a:p>
          <a:p>
            <a:pPr marL="742950" indent="-742950">
              <a:buFont typeface="+mj-lt"/>
              <a:buAutoNum type="arabicPeriod"/>
            </a:pPr>
            <a:r>
              <a:rPr lang="en-US" sz="4000" dirty="0" smtClean="0"/>
              <a:t>Evolution = the “Survival of the Fittest”</a:t>
            </a:r>
          </a:p>
        </p:txBody>
      </p:sp>
      <p:pic>
        <p:nvPicPr>
          <p:cNvPr id="2050" name="Picture 2" descr="Image result for intelligent design and creationis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160" y="643672"/>
            <a:ext cx="4804840" cy="56899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13902" y="6333614"/>
            <a:ext cx="6096000" cy="307777"/>
          </a:xfrm>
          <a:prstGeom prst="rect">
            <a:avLst/>
          </a:prstGeom>
        </p:spPr>
        <p:txBody>
          <a:bodyPr>
            <a:spAutoFit/>
          </a:bodyPr>
          <a:lstStyle/>
          <a:p>
            <a:r>
              <a:rPr lang="en-US" sz="1400" dirty="0">
                <a:hlinkClick r:id="rId4"/>
              </a:rPr>
              <a:t>http://www.elabs.com/van/Scott_Continuum_Creationism-Evolution.htm</a:t>
            </a:r>
            <a:endParaRPr lang="en-US" sz="1400" dirty="0"/>
          </a:p>
        </p:txBody>
      </p:sp>
    </p:spTree>
    <p:extLst>
      <p:ext uri="{BB962C8B-B14F-4D97-AF65-F5344CB8AC3E}">
        <p14:creationId xmlns:p14="http://schemas.microsoft.com/office/powerpoint/2010/main" val="144221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160" y="71950"/>
            <a:ext cx="8903677" cy="1325563"/>
          </a:xfrm>
        </p:spPr>
        <p:txBody>
          <a:bodyPr/>
          <a:lstStyle/>
          <a:p>
            <a:r>
              <a:rPr lang="en-US" b="1" dirty="0" smtClean="0"/>
              <a:t>Pitfall 5: The </a:t>
            </a:r>
            <a:r>
              <a:rPr lang="en-US" b="1" dirty="0"/>
              <a:t>Challenge of Hominization</a:t>
            </a:r>
          </a:p>
        </p:txBody>
      </p:sp>
      <p:sp>
        <p:nvSpPr>
          <p:cNvPr id="3" name="Content Placeholder 2"/>
          <p:cNvSpPr>
            <a:spLocks noGrp="1"/>
          </p:cNvSpPr>
          <p:nvPr>
            <p:ph idx="1"/>
          </p:nvPr>
        </p:nvSpPr>
        <p:spPr>
          <a:xfrm>
            <a:off x="838200" y="1539875"/>
            <a:ext cx="10515600" cy="4351338"/>
          </a:xfrm>
        </p:spPr>
        <p:txBody>
          <a:bodyPr/>
          <a:lstStyle/>
          <a:p>
            <a:endParaRPr lang="en-US" dirty="0"/>
          </a:p>
        </p:txBody>
      </p:sp>
      <p:pic>
        <p:nvPicPr>
          <p:cNvPr id="5127" name="Picture 7" descr="Apeevolutio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575" y="1161367"/>
            <a:ext cx="8176846" cy="551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53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fade">
                                      <p:cBhvr>
                                        <p:cTn id="7"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0023" y="100233"/>
            <a:ext cx="8891954" cy="1325563"/>
          </a:xfrm>
        </p:spPr>
        <p:txBody>
          <a:bodyPr/>
          <a:lstStyle/>
          <a:p>
            <a:pPr algn="ctr"/>
            <a:r>
              <a:rPr lang="en-US" b="1" dirty="0" smtClean="0"/>
              <a:t>Pitfall 5: The </a:t>
            </a:r>
            <a:r>
              <a:rPr lang="en-US" b="1" dirty="0"/>
              <a:t>Challenge of Hominization</a:t>
            </a:r>
          </a:p>
        </p:txBody>
      </p:sp>
      <p:sp>
        <p:nvSpPr>
          <p:cNvPr id="3" name="Content Placeholder 2"/>
          <p:cNvSpPr>
            <a:spLocks noGrp="1"/>
          </p:cNvSpPr>
          <p:nvPr>
            <p:ph idx="1"/>
          </p:nvPr>
        </p:nvSpPr>
        <p:spPr>
          <a:xfrm>
            <a:off x="838200" y="1539875"/>
            <a:ext cx="10515600" cy="4351338"/>
          </a:xfrm>
        </p:spPr>
        <p:txBody>
          <a:bodyPr/>
          <a:lstStyle/>
          <a:p>
            <a:endParaRPr lang="en-US" dirty="0"/>
          </a:p>
        </p:txBody>
      </p:sp>
      <p:pic>
        <p:nvPicPr>
          <p:cNvPr id="1026" name="Picture 2" descr="http://humanorigins.si.edu/sites/default/files/u22/descendfrommonkey_l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44" y="1311717"/>
            <a:ext cx="5023448" cy="5072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humanorigins.si.edu/sites/default/files/u22/did_humans_evolve_in_a_straight_line_l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848" y="1539875"/>
            <a:ext cx="6400722" cy="46159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42113" y="6155781"/>
            <a:ext cx="8719930" cy="646331"/>
          </a:xfrm>
          <a:prstGeom prst="rect">
            <a:avLst/>
          </a:prstGeom>
        </p:spPr>
        <p:txBody>
          <a:bodyPr wrap="square">
            <a:spAutoFit/>
          </a:bodyPr>
          <a:lstStyle/>
          <a:p>
            <a:r>
              <a:rPr lang="en-US" dirty="0" smtClean="0">
                <a:hlinkClick r:id="rId5"/>
              </a:rPr>
              <a:t>Smithsonian Institution, “What Does It Mean to Be Human,” http</a:t>
            </a:r>
            <a:r>
              <a:rPr lang="en-US" dirty="0">
                <a:hlinkClick r:id="rId5"/>
              </a:rPr>
              <a:t>://humanorigins.si.edu/education/frequently-asked-questions</a:t>
            </a:r>
            <a:endParaRPr lang="en-US" dirty="0"/>
          </a:p>
        </p:txBody>
      </p:sp>
    </p:spTree>
    <p:extLst>
      <p:ext uri="{BB962C8B-B14F-4D97-AF65-F5344CB8AC3E}">
        <p14:creationId xmlns:p14="http://schemas.microsoft.com/office/powerpoint/2010/main" val="10870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00" y="356697"/>
            <a:ext cx="11758248" cy="1325563"/>
          </a:xfrm>
        </p:spPr>
        <p:txBody>
          <a:bodyPr>
            <a:normAutofit/>
          </a:bodyPr>
          <a:lstStyle/>
          <a:p>
            <a:pPr algn="ctr"/>
            <a:r>
              <a:rPr lang="en-US" b="1" dirty="0" smtClean="0"/>
              <a:t>Pitfall 6: </a:t>
            </a:r>
            <a:br>
              <a:rPr lang="en-US" b="1" dirty="0" smtClean="0"/>
            </a:br>
            <a:r>
              <a:rPr lang="en-US" b="1" dirty="0" smtClean="0"/>
              <a:t>“Difference </a:t>
            </a:r>
            <a:r>
              <a:rPr lang="en-US" b="1" dirty="0"/>
              <a:t>in Degree” vs. “Difference in Kind”</a:t>
            </a:r>
            <a:endParaRPr lang="en-US" sz="2000" b="1" dirty="0">
              <a:solidFill>
                <a:schemeClr val="accent2">
                  <a:lumMod val="50000"/>
                </a:schemeClr>
              </a:solidFill>
            </a:endParaRPr>
          </a:p>
        </p:txBody>
      </p:sp>
      <p:pic>
        <p:nvPicPr>
          <p:cNvPr id="8196" name="Picture 4" descr="There is no fundamental difference between man and the higher mammals in their mental faculties...The difference in mind between man and the higher animals, great as it is, certainly is one of degree and not of kind. - Charles Dar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00" y="1682260"/>
            <a:ext cx="12194200" cy="5738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10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574" y="275672"/>
            <a:ext cx="8554278" cy="1351915"/>
          </a:xfrm>
        </p:spPr>
        <p:txBody>
          <a:bodyPr/>
          <a:lstStyle/>
          <a:p>
            <a:r>
              <a:rPr lang="en-US" b="1" dirty="0" smtClean="0"/>
              <a:t>Pitfall 7: </a:t>
            </a:r>
            <a:r>
              <a:rPr lang="en-US" b="1" dirty="0"/>
              <a:t>Anthropocentrism vs. </a:t>
            </a:r>
            <a:r>
              <a:rPr lang="en-US" b="1" dirty="0" smtClean="0"/>
              <a:t>Biocentrism</a:t>
            </a:r>
            <a:endParaRPr lang="en-US" b="1" dirty="0"/>
          </a:p>
        </p:txBody>
      </p:sp>
      <p:sp>
        <p:nvSpPr>
          <p:cNvPr id="3" name="Content Placeholder 2"/>
          <p:cNvSpPr>
            <a:spLocks noGrp="1"/>
          </p:cNvSpPr>
          <p:nvPr>
            <p:ph idx="1"/>
          </p:nvPr>
        </p:nvSpPr>
        <p:spPr>
          <a:xfrm>
            <a:off x="450574" y="1746858"/>
            <a:ext cx="8332877" cy="4351338"/>
          </a:xfrm>
        </p:spPr>
        <p:txBody>
          <a:bodyPr>
            <a:normAutofit/>
          </a:bodyPr>
          <a:lstStyle/>
          <a:p>
            <a:r>
              <a:rPr lang="en-US" sz="3200" dirty="0" smtClean="0"/>
              <a:t>False dilemma between the primacy of the person &amp; the primacy of nature</a:t>
            </a:r>
          </a:p>
          <a:p>
            <a:r>
              <a:rPr lang="en-US" sz="3200" i="1" dirty="0" smtClean="0"/>
              <a:t>“This </a:t>
            </a:r>
            <a:r>
              <a:rPr lang="en-US" sz="3200" i="1" dirty="0"/>
              <a:t>situation has led to a </a:t>
            </a:r>
            <a:r>
              <a:rPr lang="en-US" sz="3200" b="1" i="1" dirty="0"/>
              <a:t>constant schizophrenia</a:t>
            </a:r>
            <a:r>
              <a:rPr lang="en-US" sz="3200" i="1" dirty="0"/>
              <a:t>, wherein a technocracy which sees no intrinsic value in lesser beings coexists with the other extreme, which sees no special value in human beings</a:t>
            </a:r>
            <a:r>
              <a:rPr lang="en-US" sz="3200" dirty="0" smtClean="0"/>
              <a:t>.”</a:t>
            </a:r>
            <a:r>
              <a:rPr lang="en-US" sz="1600" dirty="0" smtClean="0"/>
              <a:t>(</a:t>
            </a:r>
            <a:r>
              <a:rPr lang="en-US" sz="1600" i="1" dirty="0" smtClean="0"/>
              <a:t>LS</a:t>
            </a:r>
            <a:r>
              <a:rPr lang="en-US" sz="1600" dirty="0" smtClean="0"/>
              <a:t> 118)</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451" y="0"/>
            <a:ext cx="3408549" cy="6858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0978" y="4660313"/>
            <a:ext cx="3294659" cy="2197687"/>
          </a:xfrm>
          <a:prstGeom prst="rect">
            <a:avLst/>
          </a:prstGeom>
        </p:spPr>
      </p:pic>
    </p:spTree>
    <p:extLst>
      <p:ext uri="{BB962C8B-B14F-4D97-AF65-F5344CB8AC3E}">
        <p14:creationId xmlns:p14="http://schemas.microsoft.com/office/powerpoint/2010/main" val="42256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22" y="74611"/>
            <a:ext cx="7686743" cy="1325563"/>
          </a:xfrm>
        </p:spPr>
        <p:txBody>
          <a:bodyPr/>
          <a:lstStyle/>
          <a:p>
            <a:r>
              <a:rPr lang="en-US" b="1" dirty="0"/>
              <a:t>Human “Schizophrenia</a:t>
            </a:r>
            <a:r>
              <a:rPr lang="en-US" b="1" dirty="0" smtClean="0"/>
              <a:t>” </a:t>
            </a:r>
            <a:r>
              <a:rPr lang="en-US" b="1" dirty="0"/>
              <a:t/>
            </a:r>
            <a:br>
              <a:rPr lang="en-US" b="1" dirty="0"/>
            </a:br>
            <a:r>
              <a:rPr lang="en-US" b="1" dirty="0"/>
              <a:t>          </a:t>
            </a:r>
            <a:r>
              <a:rPr lang="en-US" b="1" dirty="0">
                <a:solidFill>
                  <a:schemeClr val="accent2">
                    <a:lumMod val="50000"/>
                  </a:schemeClr>
                </a:solidFill>
              </a:rPr>
              <a:t>Humans as dominators</a:t>
            </a:r>
          </a:p>
        </p:txBody>
      </p:sp>
      <p:sp>
        <p:nvSpPr>
          <p:cNvPr id="3" name="Content Placeholder 2"/>
          <p:cNvSpPr>
            <a:spLocks noGrp="1"/>
          </p:cNvSpPr>
          <p:nvPr>
            <p:ph idx="1"/>
          </p:nvPr>
        </p:nvSpPr>
        <p:spPr/>
        <p:txBody>
          <a:bodyPr/>
          <a:lstStyle/>
          <a:p>
            <a:endParaRPr lang="en-US" dirty="0"/>
          </a:p>
        </p:txBody>
      </p:sp>
      <p:pic>
        <p:nvPicPr>
          <p:cNvPr id="4" name="Picture 4" descr="https://pbs.twimg.com/media/EDJ1VxuWwAIINP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5639" y="4142978"/>
            <a:ext cx="4195661" cy="3143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gricul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4059238"/>
            <a:ext cx="5657850" cy="2781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humanorigins.si.edu/sites/default/files/styles/home_slider_moblile/public/Geological_time_spiral%20for%20HOP%20for%20web_0.jpg?itok=8W1SIMqs&amp;timestamp=15287965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9089" y="1378871"/>
            <a:ext cx="4049887" cy="42568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uman pollution shows the impact of the Anthropocene. It destroys natural landscapes and poses a critical danger to many animal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4447" y="5179545"/>
            <a:ext cx="3411632" cy="226471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s of 2005, humans had built so many dams that nearly six times as much water was held in storage as flowed freely in riv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8976" y="1162049"/>
            <a:ext cx="4048839" cy="30411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Access to cell phones and the internet have allowed humans to connect to and communicate with people around the globe nearly instantaneously.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5750" y="0"/>
            <a:ext cx="428625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Workers use heavy earth-excavators at the Hpa Kant jade mining area, Kachin State, northern Myanmar, in February last year. Photo - EP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785" y="1400174"/>
            <a:ext cx="4351874" cy="316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791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a:t>
            </a:r>
            <a:r>
              <a:rPr lang="en-US" b="1" dirty="0" smtClean="0"/>
              <a:t>Schizophrenia”</a:t>
            </a:r>
            <a:r>
              <a:rPr lang="en-US" b="1" dirty="0"/>
              <a:t/>
            </a:r>
            <a:br>
              <a:rPr lang="en-US" b="1" dirty="0"/>
            </a:br>
            <a:r>
              <a:rPr lang="en-US" b="1" dirty="0"/>
              <a:t>       </a:t>
            </a:r>
            <a:r>
              <a:rPr lang="en-US" b="1" dirty="0">
                <a:solidFill>
                  <a:schemeClr val="accent2">
                    <a:lumMod val="50000"/>
                  </a:schemeClr>
                </a:solidFill>
              </a:rPr>
              <a:t>Humans As Disease of Nature</a:t>
            </a:r>
          </a:p>
        </p:txBody>
      </p:sp>
      <p:sp>
        <p:nvSpPr>
          <p:cNvPr id="3" name="Content Placeholder 2"/>
          <p:cNvSpPr>
            <a:spLocks noGrp="1"/>
          </p:cNvSpPr>
          <p:nvPr>
            <p:ph idx="1"/>
          </p:nvPr>
        </p:nvSpPr>
        <p:spPr>
          <a:xfrm>
            <a:off x="4269581" y="1958180"/>
            <a:ext cx="3295650" cy="4351338"/>
          </a:xfrm>
        </p:spPr>
        <p:txBody>
          <a:bodyPr/>
          <a:lstStyle/>
          <a:p>
            <a:r>
              <a:rPr lang="en-US" b="1" dirty="0"/>
              <a:t>To Save the Planet, Kill 90 Percent of People Off, Says UT Ecologist</a:t>
            </a:r>
          </a:p>
          <a:p>
            <a:r>
              <a:rPr lang="en-US" b="1" dirty="0"/>
              <a:t>Nature Is Losing The Battle Against Humans</a:t>
            </a:r>
          </a:p>
          <a:p>
            <a:endParaRPr lang="en-US" dirty="0"/>
          </a:p>
        </p:txBody>
      </p:sp>
      <p:pic>
        <p:nvPicPr>
          <p:cNvPr id="4098" name="Picture 2" descr="tragic/fun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231" y="1871663"/>
            <a:ext cx="4581525" cy="54691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isualize Voluntary Human Exti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8" y="1958180"/>
            <a:ext cx="4114800" cy="2724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oluntary Human Extinction Movement 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4667250"/>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14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Effect transition="in" filter="fade">
                                      <p:cBhvr>
                                        <p:cTn id="2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385" y="258465"/>
            <a:ext cx="9888416" cy="1325563"/>
          </a:xfrm>
        </p:spPr>
        <p:txBody>
          <a:bodyPr>
            <a:noAutofit/>
          </a:bodyPr>
          <a:lstStyle/>
          <a:p>
            <a:pPr algn="ctr"/>
            <a:r>
              <a:rPr lang="en-US" sz="4800" b="1" dirty="0"/>
              <a:t>A Middle Way: </a:t>
            </a:r>
            <a:r>
              <a:rPr lang="en-US" sz="4800" b="1" dirty="0" smtClean="0">
                <a:solidFill>
                  <a:schemeClr val="accent2">
                    <a:lumMod val="50000"/>
                  </a:schemeClr>
                </a:solidFill>
              </a:rPr>
              <a:t>The </a:t>
            </a:r>
            <a:r>
              <a:rPr lang="en-US" sz="4800" b="1" dirty="0">
                <a:solidFill>
                  <a:schemeClr val="accent2">
                    <a:lumMod val="50000"/>
                  </a:schemeClr>
                </a:solidFill>
              </a:rPr>
              <a:t>Catholic Difference</a:t>
            </a:r>
          </a:p>
        </p:txBody>
      </p:sp>
      <p:sp>
        <p:nvSpPr>
          <p:cNvPr id="3" name="Content Placeholder 2"/>
          <p:cNvSpPr>
            <a:spLocks noGrp="1"/>
          </p:cNvSpPr>
          <p:nvPr>
            <p:ph idx="1"/>
          </p:nvPr>
        </p:nvSpPr>
        <p:spPr>
          <a:xfrm>
            <a:off x="316522" y="1690688"/>
            <a:ext cx="5814647" cy="4351338"/>
          </a:xfrm>
          <a:solidFill>
            <a:schemeClr val="accent1">
              <a:lumMod val="60000"/>
              <a:lumOff val="40000"/>
            </a:schemeClr>
          </a:solidFill>
        </p:spPr>
        <p:txBody>
          <a:bodyPr>
            <a:normAutofit fontScale="92500" lnSpcReduction="10000"/>
          </a:bodyPr>
          <a:lstStyle/>
          <a:p>
            <a:pPr marL="0" indent="0" algn="ctr">
              <a:buNone/>
            </a:pPr>
            <a:r>
              <a:rPr lang="en-US" sz="4800" b="1" dirty="0" smtClean="0"/>
              <a:t>“Both-And</a:t>
            </a:r>
            <a:r>
              <a:rPr lang="en-US" sz="4800" b="1" dirty="0"/>
              <a:t>” </a:t>
            </a:r>
          </a:p>
          <a:p>
            <a:pPr marL="514350" indent="-514350">
              <a:buFont typeface="+mj-lt"/>
              <a:buAutoNum type="arabicPeriod"/>
            </a:pPr>
            <a:r>
              <a:rPr lang="en-US" sz="3200" b="1" dirty="0"/>
              <a:t>Creation AND Evolution</a:t>
            </a:r>
          </a:p>
          <a:p>
            <a:pPr marL="514350" indent="-514350">
              <a:buFont typeface="+mj-lt"/>
              <a:buAutoNum type="arabicPeriod"/>
            </a:pPr>
            <a:r>
              <a:rPr lang="en-US" sz="3200" b="1" dirty="0"/>
              <a:t>Primary AND Secondary Causality</a:t>
            </a:r>
          </a:p>
          <a:p>
            <a:pPr marL="514350" indent="-514350">
              <a:buFont typeface="+mj-lt"/>
              <a:buAutoNum type="arabicPeriod"/>
            </a:pPr>
            <a:r>
              <a:rPr lang="en-US" sz="3200" b="1" dirty="0"/>
              <a:t>Difference in Degree AND </a:t>
            </a:r>
            <a:r>
              <a:rPr lang="en-US" sz="3200" b="1" dirty="0" smtClean="0"/>
              <a:t>  Difference </a:t>
            </a:r>
            <a:r>
              <a:rPr lang="en-US" sz="3200" b="1" dirty="0"/>
              <a:t>in Kind</a:t>
            </a:r>
          </a:p>
          <a:p>
            <a:pPr marL="514350" indent="-514350">
              <a:buFont typeface="+mj-lt"/>
              <a:buAutoNum type="arabicPeriod"/>
            </a:pPr>
            <a:r>
              <a:rPr lang="en-US" sz="3200" b="1" dirty="0"/>
              <a:t>Body AND Soul</a:t>
            </a:r>
          </a:p>
          <a:p>
            <a:pPr marL="514350" indent="-514350">
              <a:buFont typeface="+mj-lt"/>
              <a:buAutoNum type="arabicPeriod"/>
            </a:pPr>
            <a:r>
              <a:rPr lang="en-US" sz="3200" b="1" dirty="0" smtClean="0"/>
              <a:t>Respect of Human Persons </a:t>
            </a:r>
            <a:r>
              <a:rPr lang="en-US" sz="3200" b="1" dirty="0"/>
              <a:t>AND </a:t>
            </a:r>
            <a:r>
              <a:rPr lang="en-US" sz="3200" b="1" dirty="0" smtClean="0"/>
              <a:t>Nature</a:t>
            </a:r>
          </a:p>
          <a:p>
            <a:endParaRPr lang="en-US"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856" y="1690688"/>
            <a:ext cx="5801784" cy="4351338"/>
          </a:xfrm>
          <a:prstGeom prst="rect">
            <a:avLst/>
          </a:prstGeom>
        </p:spPr>
      </p:pic>
      <p:sp>
        <p:nvSpPr>
          <p:cNvPr id="7" name="Rectangle 6"/>
          <p:cNvSpPr/>
          <p:nvPr/>
        </p:nvSpPr>
        <p:spPr>
          <a:xfrm>
            <a:off x="5779086" y="6042026"/>
            <a:ext cx="6639560" cy="769441"/>
          </a:xfrm>
          <a:prstGeom prst="rect">
            <a:avLst/>
          </a:prstGeom>
        </p:spPr>
        <p:txBody>
          <a:bodyPr wrap="square">
            <a:spAutoFit/>
          </a:bodyPr>
          <a:lstStyle/>
          <a:p>
            <a:pPr algn="ctr"/>
            <a:r>
              <a:rPr lang="en-US" sz="1600" b="1" dirty="0"/>
              <a:t>Hands at the </a:t>
            </a:r>
            <a:r>
              <a:rPr lang="en-US" sz="1600" b="1" i="1" dirty="0"/>
              <a:t>Cuevas de las Manos</a:t>
            </a:r>
            <a:r>
              <a:rPr lang="en-US" sz="1600" b="1" dirty="0"/>
              <a:t> upon </a:t>
            </a:r>
            <a:r>
              <a:rPr lang="en-US" sz="1600" b="1" i="1" dirty="0"/>
              <a:t>Río </a:t>
            </a:r>
            <a:r>
              <a:rPr lang="en-US" sz="1600" b="1" i="1" dirty="0" err="1"/>
              <a:t>Pinturas</a:t>
            </a:r>
            <a:r>
              <a:rPr lang="en-US" sz="1600" b="1" dirty="0"/>
              <a:t>, </a:t>
            </a:r>
            <a:r>
              <a:rPr lang="en-US" sz="1600" b="1" dirty="0" smtClean="0"/>
              <a:t>in Argentina.                 Est. 13,000 – 9,000 </a:t>
            </a:r>
            <a:r>
              <a:rPr lang="en-US" sz="1600" b="1" dirty="0" err="1" smtClean="0"/>
              <a:t>bp</a:t>
            </a:r>
            <a:endParaRPr lang="en-US" sz="1600" b="1" dirty="0" smtClean="0"/>
          </a:p>
          <a:p>
            <a:pPr algn="ctr"/>
            <a:r>
              <a:rPr lang="en-US" sz="1200" dirty="0" smtClean="0"/>
              <a:t>By </a:t>
            </a:r>
            <a:r>
              <a:rPr lang="en-US" sz="1200" dirty="0"/>
              <a:t>Mariano - Own work, CC BY-SA 3.0, h</a:t>
            </a:r>
            <a:r>
              <a:rPr lang="en-US" sz="1200" dirty="0" smtClean="0"/>
              <a:t>ttps</a:t>
            </a:r>
            <a:r>
              <a:rPr lang="en-US" sz="1200" dirty="0"/>
              <a:t>://commons.wikimedia.org/w/index.php?curid=265811</a:t>
            </a:r>
          </a:p>
        </p:txBody>
      </p:sp>
    </p:spTree>
    <p:extLst>
      <p:ext uri="{BB962C8B-B14F-4D97-AF65-F5344CB8AC3E}">
        <p14:creationId xmlns:p14="http://schemas.microsoft.com/office/powerpoint/2010/main" val="303674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658" y="1822999"/>
            <a:ext cx="7906385" cy="1254070"/>
          </a:xfrm>
          <a:solidFill>
            <a:schemeClr val="accent1">
              <a:lumMod val="60000"/>
              <a:lumOff val="40000"/>
            </a:schemeClr>
          </a:solidFill>
        </p:spPr>
        <p:txBody>
          <a:bodyPr/>
          <a:lstStyle/>
          <a:p>
            <a:pPr marL="0" indent="0">
              <a:buNone/>
            </a:pPr>
            <a:r>
              <a:rPr lang="en-US" sz="4000" b="1" i="1" dirty="0" smtClean="0"/>
              <a:t>“There </a:t>
            </a:r>
            <a:r>
              <a:rPr lang="en-US" sz="4000" b="1" i="1" dirty="0"/>
              <a:t>can be no ecology without an adequate anthropology</a:t>
            </a:r>
            <a:r>
              <a:rPr lang="en-US" sz="4000" b="1" dirty="0" smtClean="0"/>
              <a:t>.”</a:t>
            </a:r>
            <a:r>
              <a:rPr lang="en-US" sz="4000" dirty="0"/>
              <a:t> </a:t>
            </a:r>
            <a:r>
              <a:rPr lang="en-US" sz="4000" dirty="0" smtClean="0"/>
              <a:t>(LS 118)</a:t>
            </a:r>
          </a:p>
          <a:p>
            <a:pPr marL="0" indent="0">
              <a:buNone/>
            </a:pPr>
            <a:endParaRPr lang="en-US" dirty="0" smtClean="0"/>
          </a:p>
          <a:p>
            <a:endParaRPr lang="en-US" dirty="0"/>
          </a:p>
        </p:txBody>
      </p:sp>
      <p:sp>
        <p:nvSpPr>
          <p:cNvPr id="4" name="Title 1"/>
          <p:cNvSpPr>
            <a:spLocks noGrp="1"/>
          </p:cNvSpPr>
          <p:nvPr>
            <p:ph type="title"/>
          </p:nvPr>
        </p:nvSpPr>
        <p:spPr>
          <a:xfrm>
            <a:off x="382848" y="315966"/>
            <a:ext cx="8222007" cy="1325563"/>
          </a:xfrm>
        </p:spPr>
        <p:txBody>
          <a:bodyPr>
            <a:noAutofit/>
          </a:bodyPr>
          <a:lstStyle/>
          <a:p>
            <a:pPr algn="ctr"/>
            <a:r>
              <a:rPr lang="en-US" sz="4800" b="1" dirty="0"/>
              <a:t>A Middle Way: </a:t>
            </a:r>
            <a:r>
              <a:rPr lang="en-US" sz="4800" b="1" dirty="0" smtClean="0"/>
              <a:t/>
            </a:r>
            <a:br>
              <a:rPr lang="en-US" sz="4800" b="1" dirty="0" smtClean="0"/>
            </a:br>
            <a:r>
              <a:rPr lang="en-US" sz="4800" b="1" dirty="0" smtClean="0">
                <a:solidFill>
                  <a:schemeClr val="accent2">
                    <a:lumMod val="50000"/>
                  </a:schemeClr>
                </a:solidFill>
              </a:rPr>
              <a:t>The </a:t>
            </a:r>
            <a:r>
              <a:rPr lang="en-US" sz="4800" b="1" dirty="0">
                <a:solidFill>
                  <a:schemeClr val="accent2">
                    <a:lumMod val="50000"/>
                  </a:schemeClr>
                </a:solidFill>
              </a:rPr>
              <a:t>Catholic </a:t>
            </a:r>
            <a:r>
              <a:rPr lang="en-US" sz="4800" b="1" dirty="0" smtClean="0">
                <a:solidFill>
                  <a:schemeClr val="accent2">
                    <a:lumMod val="50000"/>
                  </a:schemeClr>
                </a:solidFill>
              </a:rPr>
              <a:t>Difference #6</a:t>
            </a:r>
            <a:endParaRPr lang="en-US" sz="4800" b="1" dirty="0">
              <a:solidFill>
                <a:schemeClr val="accent2">
                  <a:lumMod val="50000"/>
                </a:schemeClr>
              </a:solidFill>
            </a:endParaRPr>
          </a:p>
        </p:txBody>
      </p:sp>
      <p:pic>
        <p:nvPicPr>
          <p:cNvPr id="6" name="Picture 2" descr="Michelangelo - Creation of Adam (cropp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499" y="3258539"/>
            <a:ext cx="7302559" cy="33127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068794" y="3890136"/>
            <a:ext cx="3935897" cy="2554545"/>
          </a:xfrm>
          <a:prstGeom prst="rect">
            <a:avLst/>
          </a:prstGeom>
        </p:spPr>
        <p:txBody>
          <a:bodyPr wrap="square">
            <a:spAutoFit/>
          </a:bodyPr>
          <a:lstStyle/>
          <a:p>
            <a:r>
              <a:rPr lang="en-US" sz="2400" i="1" dirty="0" smtClean="0"/>
              <a:t>“We </a:t>
            </a:r>
            <a:r>
              <a:rPr lang="en-US" sz="2400" i="1" dirty="0"/>
              <a:t>become fully human when we become more than human, when we let God bring us beyond ourselves in order to attain the fullest truth of our being</a:t>
            </a:r>
            <a:r>
              <a:rPr lang="en-US" sz="2400" i="1" dirty="0" smtClean="0"/>
              <a:t>.”</a:t>
            </a:r>
          </a:p>
          <a:p>
            <a:r>
              <a:rPr lang="en-US" sz="1600" dirty="0" smtClean="0"/>
              <a:t>Pope Francis,</a:t>
            </a:r>
            <a:r>
              <a:rPr lang="en-US" sz="1600" i="1" dirty="0" smtClean="0"/>
              <a:t> </a:t>
            </a:r>
            <a:r>
              <a:rPr lang="en-US" sz="1600" i="1" dirty="0" err="1" smtClean="0"/>
              <a:t>Evangelium</a:t>
            </a:r>
            <a:r>
              <a:rPr lang="en-US" sz="1600" i="1" dirty="0" smtClean="0"/>
              <a:t> </a:t>
            </a:r>
            <a:r>
              <a:rPr lang="en-US" sz="1600" i="1" dirty="0" err="1" smtClean="0"/>
              <a:t>Gaudium</a:t>
            </a:r>
            <a:r>
              <a:rPr lang="en-US" sz="1600" i="1" dirty="0" smtClean="0"/>
              <a:t> </a:t>
            </a:r>
            <a:r>
              <a:rPr lang="en-US" sz="1600" dirty="0" smtClean="0"/>
              <a:t>#8 </a:t>
            </a:r>
            <a:endParaRPr lang="en-US" sz="16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4882" y="380198"/>
            <a:ext cx="2203722" cy="3235799"/>
          </a:xfrm>
          <a:prstGeom prst="rect">
            <a:avLst/>
          </a:prstGeom>
        </p:spPr>
      </p:pic>
      <p:sp>
        <p:nvSpPr>
          <p:cNvPr id="10" name="TextBox 9"/>
          <p:cNvSpPr txBox="1"/>
          <p:nvPr/>
        </p:nvSpPr>
        <p:spPr>
          <a:xfrm>
            <a:off x="11288800" y="362301"/>
            <a:ext cx="646331" cy="3470030"/>
          </a:xfrm>
          <a:prstGeom prst="rect">
            <a:avLst/>
          </a:prstGeom>
          <a:noFill/>
        </p:spPr>
        <p:txBody>
          <a:bodyPr vert="vert" wrap="square" rtlCol="0">
            <a:spAutoFit/>
          </a:bodyPr>
          <a:lstStyle/>
          <a:p>
            <a:r>
              <a:rPr lang="en-US" i="1" dirty="0" smtClean="0"/>
              <a:t>The Awakening Slave</a:t>
            </a:r>
            <a:r>
              <a:rPr lang="en-US" dirty="0" smtClean="0"/>
              <a:t>, Michelangelo </a:t>
            </a:r>
            <a:r>
              <a:rPr lang="en-US" sz="1200" dirty="0" smtClean="0"/>
              <a:t>(1520)</a:t>
            </a:r>
            <a:endParaRPr lang="en-US" sz="1200" dirty="0"/>
          </a:p>
        </p:txBody>
      </p:sp>
    </p:spTree>
    <p:extLst>
      <p:ext uri="{BB962C8B-B14F-4D97-AF65-F5344CB8AC3E}">
        <p14:creationId xmlns:p14="http://schemas.microsoft.com/office/powerpoint/2010/main" val="163534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981" y="337091"/>
            <a:ext cx="7346037" cy="1325563"/>
          </a:xfrm>
        </p:spPr>
        <p:txBody>
          <a:bodyPr>
            <a:noAutofit/>
          </a:bodyPr>
          <a:lstStyle/>
          <a:p>
            <a:pPr algn="ctr"/>
            <a:r>
              <a:rPr lang="en-US" sz="4800" b="1" dirty="0"/>
              <a:t>Evolution, Ecology &amp; Faith: </a:t>
            </a:r>
            <a:br>
              <a:rPr lang="en-US" sz="4800" b="1" dirty="0"/>
            </a:br>
            <a:r>
              <a:rPr lang="en-US" sz="4800" b="1" dirty="0"/>
              <a:t> </a:t>
            </a:r>
            <a:r>
              <a:rPr lang="en-US" sz="4800" b="1" i="1" dirty="0" smtClean="0"/>
              <a:t>The Catholic Difference</a:t>
            </a:r>
            <a:endParaRPr lang="en-US" sz="4800" b="1" i="1" dirty="0"/>
          </a:p>
        </p:txBody>
      </p:sp>
      <p:sp>
        <p:nvSpPr>
          <p:cNvPr id="3" name="Content Placeholder 2"/>
          <p:cNvSpPr>
            <a:spLocks noGrp="1"/>
          </p:cNvSpPr>
          <p:nvPr>
            <p:ph idx="1"/>
          </p:nvPr>
        </p:nvSpPr>
        <p:spPr>
          <a:xfrm>
            <a:off x="1555474" y="2049395"/>
            <a:ext cx="9081052" cy="4351338"/>
          </a:xfrm>
        </p:spPr>
        <p:txBody>
          <a:bodyPr>
            <a:noAutofit/>
          </a:bodyPr>
          <a:lstStyle/>
          <a:p>
            <a:pPr marL="514350" indent="-514350">
              <a:buFont typeface="+mj-lt"/>
              <a:buAutoNum type="arabicPeriod"/>
            </a:pPr>
            <a:r>
              <a:rPr lang="en-US" sz="4000" dirty="0"/>
              <a:t>What is Evolution? What is Ecology?</a:t>
            </a:r>
          </a:p>
          <a:p>
            <a:pPr marL="514350" indent="-514350">
              <a:buFont typeface="+mj-lt"/>
              <a:buAutoNum type="arabicPeriod"/>
            </a:pPr>
            <a:r>
              <a:rPr lang="en-US" sz="4000" dirty="0"/>
              <a:t>As Catholic educators, why should we be concerned about this?</a:t>
            </a:r>
          </a:p>
          <a:p>
            <a:pPr marL="514350" indent="-514350">
              <a:buFont typeface="+mj-lt"/>
              <a:buAutoNum type="arabicPeriod"/>
            </a:pPr>
            <a:r>
              <a:rPr lang="en-US" sz="4000" dirty="0"/>
              <a:t>Some Potential Pitfalls</a:t>
            </a:r>
          </a:p>
          <a:p>
            <a:pPr marL="514350" indent="-514350">
              <a:buFont typeface="+mj-lt"/>
              <a:buAutoNum type="arabicPeriod"/>
            </a:pPr>
            <a:r>
              <a:rPr lang="en-US" sz="4000" dirty="0"/>
              <a:t>The “Catholic Difference”</a:t>
            </a:r>
          </a:p>
          <a:p>
            <a:pPr marL="514350" indent="-514350">
              <a:buFont typeface="+mj-lt"/>
              <a:buAutoNum type="arabicPeriod"/>
            </a:pPr>
            <a:r>
              <a:rPr lang="en-US" sz="4000" dirty="0"/>
              <a:t>An Opportunity for Catholic Education</a:t>
            </a:r>
          </a:p>
        </p:txBody>
      </p:sp>
    </p:spTree>
    <p:extLst>
      <p:ext uri="{BB962C8B-B14F-4D97-AF65-F5344CB8AC3E}">
        <p14:creationId xmlns:p14="http://schemas.microsoft.com/office/powerpoint/2010/main" val="123314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235" y="2334300"/>
            <a:ext cx="6253242" cy="1639824"/>
          </a:xfrm>
          <a:solidFill>
            <a:schemeClr val="accent1">
              <a:lumMod val="60000"/>
              <a:lumOff val="40000"/>
            </a:schemeClr>
          </a:solidFill>
        </p:spPr>
        <p:txBody>
          <a:bodyPr>
            <a:normAutofit/>
          </a:bodyPr>
          <a:lstStyle/>
          <a:p>
            <a:pPr marL="0" indent="0">
              <a:buNone/>
            </a:pPr>
            <a:r>
              <a:rPr lang="en-US" sz="4800" u="sng" dirty="0" smtClean="0"/>
              <a:t>New Image for Humans: </a:t>
            </a:r>
            <a:endParaRPr lang="en-US" sz="4800" u="sng" dirty="0"/>
          </a:p>
          <a:p>
            <a:pPr marL="0" indent="0">
              <a:buNone/>
            </a:pPr>
            <a:r>
              <a:rPr lang="en-US" sz="4800" dirty="0" smtClean="0"/>
              <a:t>Humans </a:t>
            </a:r>
            <a:r>
              <a:rPr lang="en-US" sz="4800" dirty="0"/>
              <a:t>as Gardeners </a:t>
            </a:r>
            <a:r>
              <a:rPr lang="en-US" sz="4800" dirty="0" smtClean="0"/>
              <a:t> </a:t>
            </a:r>
            <a:endParaRPr lang="en-US" sz="4800" dirty="0"/>
          </a:p>
          <a:p>
            <a:endParaRPr lang="en-US" dirty="0"/>
          </a:p>
        </p:txBody>
      </p:sp>
      <p:sp>
        <p:nvSpPr>
          <p:cNvPr id="4" name="Title 1"/>
          <p:cNvSpPr>
            <a:spLocks noGrp="1"/>
          </p:cNvSpPr>
          <p:nvPr>
            <p:ph type="title"/>
          </p:nvPr>
        </p:nvSpPr>
        <p:spPr>
          <a:xfrm>
            <a:off x="269522" y="517524"/>
            <a:ext cx="10515600" cy="1325563"/>
          </a:xfrm>
        </p:spPr>
        <p:txBody>
          <a:bodyPr>
            <a:noAutofit/>
          </a:bodyPr>
          <a:lstStyle/>
          <a:p>
            <a:r>
              <a:rPr lang="en-US" sz="4800" b="1" dirty="0"/>
              <a:t>A Middle Way: </a:t>
            </a:r>
            <a:br>
              <a:rPr lang="en-US" sz="4800" b="1" dirty="0"/>
            </a:br>
            <a:r>
              <a:rPr lang="en-US" sz="4800" b="1" dirty="0">
                <a:solidFill>
                  <a:schemeClr val="accent2">
                    <a:lumMod val="50000"/>
                  </a:schemeClr>
                </a:solidFill>
              </a:rPr>
              <a:t>The Catholic </a:t>
            </a:r>
            <a:r>
              <a:rPr lang="en-US" sz="4800" b="1" dirty="0" smtClean="0">
                <a:solidFill>
                  <a:schemeClr val="accent2">
                    <a:lumMod val="50000"/>
                  </a:schemeClr>
                </a:solidFill>
              </a:rPr>
              <a:t>Difference #7</a:t>
            </a:r>
            <a:endParaRPr lang="en-US" sz="4800" b="1" dirty="0">
              <a:solidFill>
                <a:schemeClr val="accent2">
                  <a:lumMod val="50000"/>
                </a:schemeClr>
              </a:solidFill>
            </a:endParaRPr>
          </a:p>
        </p:txBody>
      </p:sp>
      <p:pic>
        <p:nvPicPr>
          <p:cNvPr id="5" name="Picture 2" descr="br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528" y="-52624"/>
            <a:ext cx="5337472" cy="69106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00117" y="6061705"/>
            <a:ext cx="2654411" cy="646331"/>
          </a:xfrm>
          <a:prstGeom prst="rect">
            <a:avLst/>
          </a:prstGeom>
        </p:spPr>
        <p:txBody>
          <a:bodyPr wrap="square">
            <a:spAutoFit/>
          </a:bodyPr>
          <a:lstStyle/>
          <a:p>
            <a:r>
              <a:rPr lang="en-US" i="1" dirty="0"/>
              <a:t>The Song of the </a:t>
            </a:r>
            <a:r>
              <a:rPr lang="en-US" i="1" dirty="0" smtClean="0"/>
              <a:t>Lark</a:t>
            </a:r>
            <a:r>
              <a:rPr lang="en-US" dirty="0" smtClean="0"/>
              <a:t>, Jules </a:t>
            </a:r>
            <a:r>
              <a:rPr lang="en-US" dirty="0" err="1" smtClean="0"/>
              <a:t>Adolphe</a:t>
            </a:r>
            <a:r>
              <a:rPr lang="en-US" dirty="0" smtClean="0"/>
              <a:t> Breton (1884)</a:t>
            </a:r>
            <a:endParaRPr lang="en-US" b="1" dirty="0"/>
          </a:p>
        </p:txBody>
      </p:sp>
    </p:spTree>
    <p:extLst>
      <p:ext uri="{BB962C8B-B14F-4D97-AF65-F5344CB8AC3E}">
        <p14:creationId xmlns:p14="http://schemas.microsoft.com/office/powerpoint/2010/main" val="227721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342" y="303665"/>
            <a:ext cx="5257800" cy="1325563"/>
          </a:xfrm>
        </p:spPr>
        <p:txBody>
          <a:bodyPr/>
          <a:lstStyle/>
          <a:p>
            <a:r>
              <a:rPr lang="en-US" b="1" dirty="0"/>
              <a:t>An Opportunity </a:t>
            </a:r>
            <a:br>
              <a:rPr lang="en-US" b="1" dirty="0"/>
            </a:br>
            <a:r>
              <a:rPr lang="en-US" b="1" dirty="0"/>
              <a:t>for Catholic Education</a:t>
            </a:r>
          </a:p>
        </p:txBody>
      </p:sp>
      <p:sp>
        <p:nvSpPr>
          <p:cNvPr id="3" name="Content Placeholder 2"/>
          <p:cNvSpPr>
            <a:spLocks noGrp="1"/>
          </p:cNvSpPr>
          <p:nvPr>
            <p:ph idx="1"/>
          </p:nvPr>
        </p:nvSpPr>
        <p:spPr>
          <a:xfrm>
            <a:off x="733035" y="2602948"/>
            <a:ext cx="10434414" cy="5032375"/>
          </a:xfrm>
        </p:spPr>
        <p:txBody>
          <a:bodyPr>
            <a:normAutofit/>
          </a:bodyPr>
          <a:lstStyle/>
          <a:p>
            <a:r>
              <a:rPr lang="en-US" sz="4400" dirty="0"/>
              <a:t>Teaching Evolution and Ecology as Instruments of the New Evangelization</a:t>
            </a:r>
          </a:p>
          <a:p>
            <a:r>
              <a:rPr lang="en-US" sz="4400" dirty="0"/>
              <a:t>What does it mean to be a human person? </a:t>
            </a:r>
          </a:p>
          <a:p>
            <a:r>
              <a:rPr lang="en-US" sz="4400" dirty="0"/>
              <a:t>What is my call and vocation in the created world? </a:t>
            </a:r>
          </a:p>
        </p:txBody>
      </p:sp>
      <p:pic>
        <p:nvPicPr>
          <p:cNvPr id="2050" name="Picture 2" descr="Image result for gulf of mexico pol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0" y="0"/>
            <a:ext cx="3302000" cy="22028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evolution and ecology gulf of mexi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6" y="0"/>
            <a:ext cx="1962150" cy="2421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33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280" y="2506662"/>
            <a:ext cx="10677923" cy="4351338"/>
          </a:xfrm>
        </p:spPr>
        <p:txBody>
          <a:bodyPr/>
          <a:lstStyle/>
          <a:p>
            <a:pPr marL="0" indent="0">
              <a:buNone/>
            </a:pPr>
            <a:r>
              <a:rPr lang="en-US" i="1" dirty="0"/>
              <a:t>Whenever nature, and human beings in particular, are seen merely as products of chance or an evolutionary determinism, our overall sense of responsibility wanes. On the other hand, seeing creation as God’s gift to humanity helps us understand our vocation and worth as human beings. </a:t>
            </a:r>
          </a:p>
          <a:p>
            <a:pPr marL="0" indent="0">
              <a:buNone/>
            </a:pPr>
            <a:r>
              <a:rPr lang="en-US" i="1" dirty="0"/>
              <a:t>With the Psalmist, we can exclaim with wonder: “When I look at your heavens, the work of your hands, the moon and the stars which you have established; what is man that you are mindful of him, and the son of man that you care for him?” (Ps 8:4-5). </a:t>
            </a:r>
          </a:p>
          <a:p>
            <a:pPr marL="0" indent="0">
              <a:buNone/>
            </a:pPr>
            <a:r>
              <a:rPr lang="en-US" sz="1400" dirty="0"/>
              <a:t>(Pope Benedict XVI</a:t>
            </a:r>
            <a:r>
              <a:rPr lang="en-US" sz="1400" i="1" dirty="0"/>
              <a:t>, World Day of Peace message: </a:t>
            </a:r>
            <a:r>
              <a:rPr lang="en-US" sz="1400" dirty="0"/>
              <a:t>“If you want to cultivate peace, protect creation,” January 1, 2010)</a:t>
            </a:r>
            <a:endParaRPr lang="en-US" dirty="0"/>
          </a:p>
          <a:p>
            <a:endParaRPr lang="en-US" dirty="0"/>
          </a:p>
        </p:txBody>
      </p:sp>
      <p:sp>
        <p:nvSpPr>
          <p:cNvPr id="4" name="Title 1"/>
          <p:cNvSpPr txBox="1">
            <a:spLocks/>
          </p:cNvSpPr>
          <p:nvPr/>
        </p:nvSpPr>
        <p:spPr>
          <a:xfrm>
            <a:off x="3321342" y="30366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An Opportunity </a:t>
            </a:r>
            <a:br>
              <a:rPr lang="en-US" b="1" smtClean="0"/>
            </a:br>
            <a:r>
              <a:rPr lang="en-US" b="1" smtClean="0"/>
              <a:t>for Catholic Education</a:t>
            </a:r>
            <a:endParaRPr lang="en-US" b="1" dirty="0"/>
          </a:p>
        </p:txBody>
      </p:sp>
      <p:pic>
        <p:nvPicPr>
          <p:cNvPr id="102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02361"/>
            <a:ext cx="3002611" cy="25845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9142" y="-1"/>
            <a:ext cx="3902778" cy="2382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613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708"/>
            <a:ext cx="10515600" cy="1325563"/>
          </a:xfrm>
        </p:spPr>
        <p:txBody>
          <a:bodyPr>
            <a:normAutofit/>
          </a:bodyPr>
          <a:lstStyle/>
          <a:p>
            <a:pPr algn="ctr"/>
            <a:r>
              <a:rPr lang="en-US" sz="5400" b="1" dirty="0" smtClean="0"/>
              <a:t>Helpful Resources</a:t>
            </a:r>
            <a:endParaRPr lang="en-US" sz="5400" b="1" dirty="0"/>
          </a:p>
        </p:txBody>
      </p:sp>
      <p:sp>
        <p:nvSpPr>
          <p:cNvPr id="3" name="Content Placeholder 2"/>
          <p:cNvSpPr>
            <a:spLocks noGrp="1"/>
          </p:cNvSpPr>
          <p:nvPr>
            <p:ph idx="1"/>
          </p:nvPr>
        </p:nvSpPr>
        <p:spPr>
          <a:xfrm>
            <a:off x="838200" y="1338979"/>
            <a:ext cx="10515600" cy="5178287"/>
          </a:xfrm>
        </p:spPr>
        <p:txBody>
          <a:bodyPr>
            <a:normAutofit fontScale="85000" lnSpcReduction="20000"/>
          </a:bodyPr>
          <a:lstStyle/>
          <a:p>
            <a:pPr marL="514350" indent="-514350">
              <a:buFont typeface="+mj-lt"/>
              <a:buAutoNum type="arabicPeriod"/>
            </a:pPr>
            <a:r>
              <a:rPr lang="en-US" dirty="0" smtClean="0"/>
              <a:t>Christopher </a:t>
            </a:r>
            <a:r>
              <a:rPr lang="en-US" dirty="0" err="1"/>
              <a:t>Baglow</a:t>
            </a:r>
            <a:r>
              <a:rPr lang="en-US" dirty="0"/>
              <a:t>, </a:t>
            </a:r>
            <a:r>
              <a:rPr lang="en-US" i="1" dirty="0"/>
              <a:t>Faith, Science and Reason: Theology on the Cutting Edge</a:t>
            </a:r>
            <a:r>
              <a:rPr lang="en-US" dirty="0"/>
              <a:t> (2019, 2</a:t>
            </a:r>
            <a:r>
              <a:rPr lang="en-US" baseline="30000" dirty="0"/>
              <a:t>nd</a:t>
            </a:r>
            <a:r>
              <a:rPr lang="en-US" dirty="0"/>
              <a:t> </a:t>
            </a:r>
            <a:r>
              <a:rPr lang="en-US" dirty="0" smtClean="0"/>
              <a:t>edition)</a:t>
            </a:r>
            <a:endParaRPr lang="en-US" dirty="0"/>
          </a:p>
          <a:p>
            <a:pPr marL="514350" indent="-514350">
              <a:buFont typeface="+mj-lt"/>
              <a:buAutoNum type="arabicPeriod"/>
            </a:pPr>
            <a:r>
              <a:rPr lang="en-US" dirty="0" smtClean="0"/>
              <a:t>Sister Damien Marie </a:t>
            </a:r>
            <a:r>
              <a:rPr lang="en-US" dirty="0" err="1" smtClean="0"/>
              <a:t>Savino</a:t>
            </a:r>
            <a:r>
              <a:rPr lang="en-US" dirty="0" smtClean="0"/>
              <a:t>, FSE &amp; John </a:t>
            </a:r>
            <a:r>
              <a:rPr lang="en-US" dirty="0" err="1" smtClean="0"/>
              <a:t>Hittinger</a:t>
            </a:r>
            <a:r>
              <a:rPr lang="en-US" dirty="0" smtClean="0"/>
              <a:t>, “Loss of Creation and Its Recovery Through Aquinas and Bonaventure,” </a:t>
            </a:r>
            <a:r>
              <a:rPr lang="en-US" i="1" dirty="0" smtClean="0"/>
              <a:t>New </a:t>
            </a:r>
            <a:r>
              <a:rPr lang="en-US" i="1" dirty="0" err="1" smtClean="0"/>
              <a:t>Blackfriars</a:t>
            </a:r>
            <a:r>
              <a:rPr lang="en-US" i="1" dirty="0" smtClean="0"/>
              <a:t> </a:t>
            </a:r>
            <a:r>
              <a:rPr lang="en-US" dirty="0" smtClean="0"/>
              <a:t>(2015). </a:t>
            </a:r>
            <a:r>
              <a:rPr lang="en-US" b="1" dirty="0" smtClean="0"/>
              <a:t>dms002@aquinas.edu</a:t>
            </a:r>
          </a:p>
          <a:p>
            <a:pPr marL="514350" indent="-514350">
              <a:buFont typeface="+mj-lt"/>
              <a:buAutoNum type="arabicPeriod"/>
            </a:pPr>
            <a:r>
              <a:rPr lang="en-US" dirty="0" smtClean="0"/>
              <a:t>Sister Damien Marie </a:t>
            </a:r>
            <a:r>
              <a:rPr lang="en-US" dirty="0" err="1" smtClean="0"/>
              <a:t>Savino</a:t>
            </a:r>
            <a:r>
              <a:rPr lang="en-US" dirty="0" smtClean="0"/>
              <a:t>, FSE, “Atheistic Science: The Only Option?” </a:t>
            </a:r>
            <a:r>
              <a:rPr lang="en-US" i="1" dirty="0" smtClean="0"/>
              <a:t>Logos: Journal of Catholic Thought and Culture </a:t>
            </a:r>
            <a:r>
              <a:rPr lang="en-US" dirty="0" smtClean="0"/>
              <a:t>(2009).</a:t>
            </a:r>
          </a:p>
          <a:p>
            <a:pPr marL="514350" indent="-514350">
              <a:buFont typeface="+mj-lt"/>
              <a:buAutoNum type="arabicPeriod"/>
            </a:pPr>
            <a:r>
              <a:rPr lang="en-US" dirty="0"/>
              <a:t>Nicanor </a:t>
            </a:r>
            <a:r>
              <a:rPr lang="en-US" dirty="0" err="1"/>
              <a:t>Austriaco</a:t>
            </a:r>
            <a:r>
              <a:rPr lang="en-US" dirty="0"/>
              <a:t>, O.P., et.al., </a:t>
            </a:r>
            <a:r>
              <a:rPr lang="en-US" i="1" dirty="0" err="1"/>
              <a:t>Thomistic</a:t>
            </a:r>
            <a:r>
              <a:rPr lang="en-US" i="1" dirty="0"/>
              <a:t> Evolution: A Catholic Approach to Understanding Evolution in the Light of Faith </a:t>
            </a:r>
            <a:r>
              <a:rPr lang="en-US" dirty="0"/>
              <a:t>(2016</a:t>
            </a:r>
            <a:r>
              <a:rPr lang="en-US" dirty="0" smtClean="0"/>
              <a:t>).</a:t>
            </a:r>
            <a:endParaRPr lang="en-US" dirty="0"/>
          </a:p>
          <a:p>
            <a:pPr marL="514350" indent="-514350">
              <a:buFont typeface="+mj-lt"/>
              <a:buAutoNum type="arabicPeriod"/>
            </a:pPr>
            <a:r>
              <a:rPr lang="en-US" dirty="0"/>
              <a:t>Stacy </a:t>
            </a:r>
            <a:r>
              <a:rPr lang="en-US" dirty="0" err="1"/>
              <a:t>Trasancos</a:t>
            </a:r>
            <a:r>
              <a:rPr lang="en-US" dirty="0"/>
              <a:t>, </a:t>
            </a:r>
            <a:r>
              <a:rPr lang="en-US" i="1" dirty="0"/>
              <a:t>Particles of Faith: A Catholic Guide to Navigating Science </a:t>
            </a:r>
            <a:r>
              <a:rPr lang="en-US" dirty="0"/>
              <a:t>(2016</a:t>
            </a:r>
            <a:r>
              <a:rPr lang="en-US" dirty="0" smtClean="0"/>
              <a:t>)</a:t>
            </a:r>
          </a:p>
          <a:p>
            <a:pPr marL="514350" indent="-514350">
              <a:buFont typeface="+mj-lt"/>
              <a:buAutoNum type="arabicPeriod"/>
            </a:pPr>
            <a:r>
              <a:rPr lang="en-US" dirty="0"/>
              <a:t>Stephen Barr, </a:t>
            </a:r>
            <a:r>
              <a:rPr lang="en-US" i="1" dirty="0"/>
              <a:t>Modern Physics and Ancient Faith</a:t>
            </a:r>
            <a:r>
              <a:rPr lang="en-US" dirty="0"/>
              <a:t> (2003</a:t>
            </a:r>
            <a:r>
              <a:rPr lang="en-US" dirty="0" smtClean="0"/>
              <a:t>).</a:t>
            </a:r>
            <a:endParaRPr lang="en-US" dirty="0"/>
          </a:p>
          <a:p>
            <a:pPr marL="514350" indent="-514350">
              <a:buFont typeface="+mj-lt"/>
              <a:buAutoNum type="arabicPeriod"/>
            </a:pPr>
            <a:r>
              <a:rPr lang="en-US" dirty="0" smtClean="0"/>
              <a:t>Smithsonian Institution, “What Does It Mean to Be Human,” </a:t>
            </a:r>
            <a:r>
              <a:rPr lang="en-US" dirty="0">
                <a:hlinkClick r:id="rId3"/>
              </a:rPr>
              <a:t>http://humanorigins.si.edu</a:t>
            </a:r>
            <a:r>
              <a:rPr lang="en-US" dirty="0" smtClean="0">
                <a:hlinkClick r:id="rId3"/>
              </a:rPr>
              <a:t>/</a:t>
            </a:r>
            <a:r>
              <a:rPr lang="en-US" dirty="0" smtClean="0"/>
              <a:t>.</a:t>
            </a:r>
          </a:p>
          <a:p>
            <a:pPr marL="514350" indent="-514350">
              <a:buFont typeface="+mj-lt"/>
              <a:buAutoNum type="arabicPeriod"/>
            </a:pPr>
            <a:r>
              <a:rPr lang="en-US" dirty="0" smtClean="0"/>
              <a:t>University of California-Berkeley, “Understanding Evolution,” </a:t>
            </a:r>
            <a:r>
              <a:rPr lang="en-US" dirty="0">
                <a:hlinkClick r:id="rId4"/>
              </a:rPr>
              <a:t>https://</a:t>
            </a:r>
            <a:r>
              <a:rPr lang="en-US" dirty="0" smtClean="0">
                <a:hlinkClick r:id="rId4"/>
              </a:rPr>
              <a:t>evolution.berkeley.edu/evolibrary/home.php</a:t>
            </a:r>
            <a:r>
              <a:rPr lang="en-US" dirty="0" smtClean="0"/>
              <a:t>.</a:t>
            </a:r>
            <a:endParaRPr lang="en-US" dirty="0"/>
          </a:p>
        </p:txBody>
      </p:sp>
    </p:spTree>
    <p:extLst>
      <p:ext uri="{BB962C8B-B14F-4D97-AF65-F5344CB8AC3E}">
        <p14:creationId xmlns:p14="http://schemas.microsoft.com/office/powerpoint/2010/main" val="3738222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Evolution? </a:t>
            </a:r>
          </a:p>
        </p:txBody>
      </p:sp>
      <p:sp>
        <p:nvSpPr>
          <p:cNvPr id="5" name="Content Placeholder 4"/>
          <p:cNvSpPr>
            <a:spLocks noGrp="1"/>
          </p:cNvSpPr>
          <p:nvPr>
            <p:ph idx="1"/>
          </p:nvPr>
        </p:nvSpPr>
        <p:spPr/>
        <p:txBody>
          <a:bodyPr/>
          <a:lstStyle/>
          <a:p>
            <a:endParaRPr lang="en-US"/>
          </a:p>
        </p:txBody>
      </p:sp>
      <p:pic>
        <p:nvPicPr>
          <p:cNvPr id="9" name="Picture 2" descr="https://evogeneao-shop-production.s3.amazonaws.com/spree/images/1/original/poster-large.gif?15146641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08" y="211015"/>
            <a:ext cx="12376468" cy="660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54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6691" y="0"/>
            <a:ext cx="3977333" cy="1325563"/>
          </a:xfrm>
        </p:spPr>
        <p:txBody>
          <a:bodyPr/>
          <a:lstStyle/>
          <a:p>
            <a:r>
              <a:rPr lang="en-US" b="1" dirty="0"/>
              <a:t>What is Ecology?</a:t>
            </a:r>
          </a:p>
        </p:txBody>
      </p:sp>
      <p:pic>
        <p:nvPicPr>
          <p:cNvPr id="1030" name="Picture 6" descr="Image result for gulf of mexico pol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2740" y="4200524"/>
            <a:ext cx="5229260" cy="27453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gulf of mexico poll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9728" y="1266825"/>
            <a:ext cx="5587998" cy="29336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ict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842" y="1266825"/>
            <a:ext cx="7233582"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98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animEffect transition="in" filter="fade">
                                      <p:cBhvr>
                                        <p:cTn id="17" dur="500"/>
                                        <p:tgtEl>
                                          <p:spTgt spid="10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 Catholic Educators, Why Should We Be Concerned About This?</a:t>
            </a:r>
          </a:p>
        </p:txBody>
      </p:sp>
      <p:sp>
        <p:nvSpPr>
          <p:cNvPr id="3" name="Content Placeholder 2"/>
          <p:cNvSpPr>
            <a:spLocks noGrp="1"/>
          </p:cNvSpPr>
          <p:nvPr>
            <p:ph idx="1"/>
          </p:nvPr>
        </p:nvSpPr>
        <p:spPr>
          <a:xfrm>
            <a:off x="591329" y="1861295"/>
            <a:ext cx="10515600" cy="4351338"/>
          </a:xfrm>
        </p:spPr>
        <p:txBody>
          <a:bodyPr/>
          <a:lstStyle/>
          <a:p>
            <a:r>
              <a:rPr lang="en-US" dirty="0">
                <a:hlinkClick r:id="rId3"/>
              </a:rPr>
              <a:t>Evolution vs. God film</a:t>
            </a:r>
            <a:endParaRPr lang="en-US" dirty="0"/>
          </a:p>
        </p:txBody>
      </p:sp>
      <p:pic>
        <p:nvPicPr>
          <p:cNvPr id="1026" name="Picture 2" descr="trust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052" y="2649780"/>
            <a:ext cx="6009496" cy="4124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91329" y="2776909"/>
            <a:ext cx="4462852" cy="3262432"/>
          </a:xfrm>
          <a:prstGeom prst="rect">
            <a:avLst/>
          </a:prstGeom>
        </p:spPr>
        <p:txBody>
          <a:bodyPr wrap="square">
            <a:spAutoFit/>
          </a:bodyPr>
          <a:lstStyle/>
          <a:p>
            <a:pPr fontAlgn="base"/>
            <a:r>
              <a:rPr lang="en-US" sz="2000" b="1" dirty="0">
                <a:solidFill>
                  <a:srgbClr val="31313B"/>
                </a:solidFill>
                <a:latin typeface="museo-sans"/>
              </a:rPr>
              <a:t>Trust us</a:t>
            </a:r>
          </a:p>
          <a:p>
            <a:pPr fontAlgn="base"/>
            <a:r>
              <a:rPr lang="en-US" sz="2000" dirty="0">
                <a:latin typeface="museo-sans"/>
              </a:rPr>
              <a:t>When it comes to overall confidence that professionals act in the public good, scientists scored the highest among respondents, followed closely by the military. Trust in the motivations of journalists and politicians trailed, by comparison.</a:t>
            </a:r>
          </a:p>
          <a:p>
            <a:pPr fontAlgn="base"/>
            <a:endParaRPr lang="en-US" dirty="0">
              <a:solidFill>
                <a:srgbClr val="31313B"/>
              </a:solidFill>
              <a:latin typeface="museo-sans"/>
            </a:endParaRPr>
          </a:p>
          <a:p>
            <a:pPr fontAlgn="base"/>
            <a:r>
              <a:rPr lang="en-US" sz="1400" i="1" dirty="0">
                <a:latin typeface="Calibri" panose="020F0502020204030204" pitchFamily="34" charset="0"/>
              </a:rPr>
              <a:t>Science News</a:t>
            </a:r>
            <a:r>
              <a:rPr lang="en-US" sz="1400" dirty="0">
                <a:latin typeface="Calibri" panose="020F0502020204030204" pitchFamily="34" charset="0"/>
              </a:rPr>
              <a:t>, August 31, 2019, p. 5</a:t>
            </a:r>
          </a:p>
          <a:p>
            <a:pPr fontAlgn="base"/>
            <a:r>
              <a:rPr lang="en-US" sz="1400" i="1" dirty="0"/>
              <a:t>Source: Pew Research Center Survey 2019</a:t>
            </a:r>
            <a:r>
              <a:rPr lang="en-US" sz="1400" dirty="0">
                <a:solidFill>
                  <a:srgbClr val="31313B"/>
                </a:solidFill>
                <a:latin typeface="museo-sans"/>
              </a:rPr>
              <a:t> </a:t>
            </a:r>
          </a:p>
        </p:txBody>
      </p:sp>
      <p:sp>
        <p:nvSpPr>
          <p:cNvPr id="6" name="Rectangle 5"/>
          <p:cNvSpPr/>
          <p:nvPr/>
        </p:nvSpPr>
        <p:spPr>
          <a:xfrm>
            <a:off x="5257800" y="1861295"/>
            <a:ext cx="6096000" cy="646331"/>
          </a:xfrm>
          <a:prstGeom prst="rect">
            <a:avLst/>
          </a:prstGeom>
        </p:spPr>
        <p:txBody>
          <a:bodyPr>
            <a:spAutoFit/>
          </a:bodyPr>
          <a:lstStyle/>
          <a:p>
            <a:pPr fontAlgn="base"/>
            <a:r>
              <a:rPr lang="en-US" b="1" dirty="0">
                <a:solidFill>
                  <a:srgbClr val="31313B"/>
                </a:solidFill>
                <a:latin typeface="inherit"/>
              </a:rPr>
              <a:t>Which professionals do Americans trust most to act in the public interest?</a:t>
            </a:r>
            <a:endParaRPr lang="en-US" b="1" dirty="0">
              <a:solidFill>
                <a:srgbClr val="31313B"/>
              </a:solidFill>
              <a:latin typeface="museo-sans"/>
            </a:endParaRPr>
          </a:p>
        </p:txBody>
      </p:sp>
    </p:spTree>
    <p:extLst>
      <p:ext uri="{BB962C8B-B14F-4D97-AF65-F5344CB8AC3E}">
        <p14:creationId xmlns:p14="http://schemas.microsoft.com/office/powerpoint/2010/main" val="32075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3527" y="201019"/>
            <a:ext cx="9064946" cy="6552205"/>
          </a:xfrm>
        </p:spPr>
      </p:pic>
      <p:sp>
        <p:nvSpPr>
          <p:cNvPr id="6" name="Rectangle 5"/>
          <p:cNvSpPr/>
          <p:nvPr/>
        </p:nvSpPr>
        <p:spPr>
          <a:xfrm>
            <a:off x="4286249" y="6445447"/>
            <a:ext cx="6505575" cy="307777"/>
          </a:xfrm>
          <a:prstGeom prst="rect">
            <a:avLst/>
          </a:prstGeom>
        </p:spPr>
        <p:txBody>
          <a:bodyPr wrap="square">
            <a:spAutoFit/>
          </a:bodyPr>
          <a:lstStyle/>
          <a:p>
            <a:r>
              <a:rPr lang="en-US" sz="1400" dirty="0">
                <a:hlinkClick r:id="rId4"/>
              </a:rPr>
              <a:t>https://news.gallup.com/poll/210956/belief-creationist-view-humans-new-low.aspx</a:t>
            </a:r>
            <a:endParaRPr lang="en-US" sz="1400" dirty="0"/>
          </a:p>
        </p:txBody>
      </p:sp>
    </p:spTree>
    <p:extLst>
      <p:ext uri="{BB962C8B-B14F-4D97-AF65-F5344CB8AC3E}">
        <p14:creationId xmlns:p14="http://schemas.microsoft.com/office/powerpoint/2010/main" val="1144715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7" y="0"/>
            <a:ext cx="10515600" cy="1325563"/>
          </a:xfrm>
        </p:spPr>
        <p:txBody>
          <a:bodyPr/>
          <a:lstStyle/>
          <a:p>
            <a:pPr algn="ctr"/>
            <a:r>
              <a:rPr lang="en-US" b="1" dirty="0"/>
              <a:t>How Do We “Square” These Views?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53415740"/>
              </p:ext>
            </p:extLst>
          </p:nvPr>
        </p:nvGraphicFramePr>
        <p:xfrm>
          <a:off x="545123" y="1043354"/>
          <a:ext cx="11078308" cy="5671876"/>
        </p:xfrm>
        <a:graphic>
          <a:graphicData uri="http://schemas.openxmlformats.org/drawingml/2006/table">
            <a:tbl>
              <a:tblPr firstRow="1" bandRow="1">
                <a:tableStyleId>{5C22544A-7EE6-4342-B048-85BDC9FD1C3A}</a:tableStyleId>
              </a:tblPr>
              <a:tblGrid>
                <a:gridCol w="5539154">
                  <a:extLst>
                    <a:ext uri="{9D8B030D-6E8A-4147-A177-3AD203B41FA5}">
                      <a16:colId xmlns:a16="http://schemas.microsoft.com/office/drawing/2014/main" val="3423855293"/>
                    </a:ext>
                  </a:extLst>
                </a:gridCol>
                <a:gridCol w="5539154">
                  <a:extLst>
                    <a:ext uri="{9D8B030D-6E8A-4147-A177-3AD203B41FA5}">
                      <a16:colId xmlns:a16="http://schemas.microsoft.com/office/drawing/2014/main" val="823888687"/>
                    </a:ext>
                  </a:extLst>
                </a:gridCol>
              </a:tblGrid>
              <a:tr h="429316">
                <a:tc>
                  <a:txBody>
                    <a:bodyPr/>
                    <a:lstStyle/>
                    <a:p>
                      <a:pPr algn="ctr"/>
                      <a:r>
                        <a:rPr lang="en-US" dirty="0"/>
                        <a:t>Psalm 8</a:t>
                      </a:r>
                    </a:p>
                  </a:txBody>
                  <a:tcPr/>
                </a:tc>
                <a:tc>
                  <a:txBody>
                    <a:bodyPr/>
                    <a:lstStyle/>
                    <a:p>
                      <a:pPr algn="ctr"/>
                      <a:r>
                        <a:rPr lang="en-US" dirty="0"/>
                        <a:t>Atheistic</a:t>
                      </a:r>
                      <a:r>
                        <a:rPr lang="en-US" baseline="0" dirty="0"/>
                        <a:t> Materialism</a:t>
                      </a:r>
                      <a:endParaRPr lang="en-US" dirty="0"/>
                    </a:p>
                  </a:txBody>
                  <a:tcPr/>
                </a:tc>
                <a:extLst>
                  <a:ext uri="{0D108BD9-81ED-4DB2-BD59-A6C34878D82A}">
                    <a16:rowId xmlns:a16="http://schemas.microsoft.com/office/drawing/2014/main" val="4039636892"/>
                  </a:ext>
                </a:extLst>
              </a:tr>
              <a:tr h="4869514">
                <a:tc>
                  <a:txBody>
                    <a:bodyPr/>
                    <a:lstStyle/>
                    <a:p>
                      <a:r>
                        <a:rPr lang="en-US" sz="2000" b="0" kern="1200" dirty="0">
                          <a:solidFill>
                            <a:schemeClr val="dk1"/>
                          </a:solidFill>
                          <a:effectLst/>
                          <a:latin typeface="+mn-lt"/>
                          <a:ea typeface="+mn-ea"/>
                          <a:cs typeface="+mn-cs"/>
                        </a:rPr>
                        <a:t>. . . When I see your heavens, the work of your fingers,</a:t>
                      </a:r>
                    </a:p>
                    <a:p>
                      <a:r>
                        <a:rPr lang="en-US" sz="2000" b="0" kern="1200" dirty="0">
                          <a:solidFill>
                            <a:schemeClr val="dk1"/>
                          </a:solidFill>
                          <a:effectLst/>
                          <a:latin typeface="+mn-lt"/>
                          <a:ea typeface="+mn-ea"/>
                          <a:cs typeface="+mn-cs"/>
                        </a:rPr>
                        <a:t>the moon and stars that you set in place—</a:t>
                      </a:r>
                    </a:p>
                    <a:p>
                      <a:r>
                        <a:rPr lang="en-US" sz="2000" b="1" kern="1200" dirty="0">
                          <a:solidFill>
                            <a:schemeClr val="dk1"/>
                          </a:solidFill>
                          <a:effectLst/>
                          <a:latin typeface="+mn-lt"/>
                          <a:ea typeface="+mn-ea"/>
                          <a:cs typeface="+mn-cs"/>
                        </a:rPr>
                        <a:t>What is man that you are mindful of him,</a:t>
                      </a:r>
                    </a:p>
                    <a:p>
                      <a:r>
                        <a:rPr lang="en-US" sz="2000" b="0" kern="1200" dirty="0">
                          <a:solidFill>
                            <a:schemeClr val="dk1"/>
                          </a:solidFill>
                          <a:effectLst/>
                          <a:latin typeface="+mn-lt"/>
                          <a:ea typeface="+mn-ea"/>
                          <a:cs typeface="+mn-cs"/>
                        </a:rPr>
                        <a:t>and a son of man that you care for him?</a:t>
                      </a:r>
                    </a:p>
                    <a:p>
                      <a:r>
                        <a:rPr lang="en-US" sz="2000" b="0" kern="1200" dirty="0">
                          <a:solidFill>
                            <a:schemeClr val="dk1"/>
                          </a:solidFill>
                          <a:effectLst/>
                          <a:latin typeface="+mn-lt"/>
                          <a:ea typeface="+mn-ea"/>
                          <a:cs typeface="+mn-cs"/>
                        </a:rPr>
                        <a:t>Yet you have made him little less than a god, crowned him with glory and honor.</a:t>
                      </a:r>
                    </a:p>
                    <a:p>
                      <a:r>
                        <a:rPr lang="en-US" sz="2000" b="0" kern="1200" dirty="0">
                          <a:solidFill>
                            <a:schemeClr val="dk1"/>
                          </a:solidFill>
                          <a:effectLst/>
                          <a:latin typeface="+mn-lt"/>
                          <a:ea typeface="+mn-ea"/>
                          <a:cs typeface="+mn-cs"/>
                        </a:rPr>
                        <a:t>You have given him rule </a:t>
                      </a:r>
                    </a:p>
                    <a:p>
                      <a:r>
                        <a:rPr lang="en-US" sz="2000" b="0" kern="1200" dirty="0">
                          <a:solidFill>
                            <a:schemeClr val="dk1"/>
                          </a:solidFill>
                          <a:effectLst/>
                          <a:latin typeface="+mn-lt"/>
                          <a:ea typeface="+mn-ea"/>
                          <a:cs typeface="+mn-cs"/>
                        </a:rPr>
                        <a:t>over the works of your hands,</a:t>
                      </a:r>
                    </a:p>
                    <a:p>
                      <a:r>
                        <a:rPr lang="en-US" sz="2000" b="0" kern="1200" dirty="0">
                          <a:solidFill>
                            <a:schemeClr val="dk1"/>
                          </a:solidFill>
                          <a:effectLst/>
                          <a:latin typeface="+mn-lt"/>
                          <a:ea typeface="+mn-ea"/>
                          <a:cs typeface="+mn-cs"/>
                        </a:rPr>
                        <a:t>put all things at his feet:</a:t>
                      </a:r>
                    </a:p>
                    <a:p>
                      <a:r>
                        <a:rPr lang="en-US" sz="2000" b="0" kern="1200" dirty="0">
                          <a:solidFill>
                            <a:schemeClr val="dk1"/>
                          </a:solidFill>
                          <a:effectLst/>
                          <a:latin typeface="+mn-lt"/>
                          <a:ea typeface="+mn-ea"/>
                          <a:cs typeface="+mn-cs"/>
                        </a:rPr>
                        <a:t>All sheep and oxen,</a:t>
                      </a:r>
                    </a:p>
                    <a:p>
                      <a:r>
                        <a:rPr lang="en-US" sz="2000" b="0" kern="1200" dirty="0">
                          <a:solidFill>
                            <a:schemeClr val="dk1"/>
                          </a:solidFill>
                          <a:effectLst/>
                          <a:latin typeface="+mn-lt"/>
                          <a:ea typeface="+mn-ea"/>
                          <a:cs typeface="+mn-cs"/>
                        </a:rPr>
                        <a:t>even the beasts of the field,</a:t>
                      </a:r>
                    </a:p>
                    <a:p>
                      <a:r>
                        <a:rPr lang="en-US" sz="2000" b="0" kern="1200" dirty="0">
                          <a:solidFill>
                            <a:schemeClr val="dk1"/>
                          </a:solidFill>
                          <a:effectLst/>
                          <a:latin typeface="+mn-lt"/>
                          <a:ea typeface="+mn-ea"/>
                          <a:cs typeface="+mn-cs"/>
                        </a:rPr>
                        <a:t>The birds of the air, the fish of the sea,</a:t>
                      </a:r>
                    </a:p>
                    <a:p>
                      <a:r>
                        <a:rPr lang="en-US" sz="2000" b="0" kern="1200" dirty="0">
                          <a:solidFill>
                            <a:schemeClr val="dk1"/>
                          </a:solidFill>
                          <a:effectLst/>
                          <a:latin typeface="+mn-lt"/>
                          <a:ea typeface="+mn-ea"/>
                          <a:cs typeface="+mn-cs"/>
                        </a:rPr>
                        <a:t>and whatever swims the paths of the seas.</a:t>
                      </a:r>
                    </a:p>
                    <a:p>
                      <a:r>
                        <a:rPr lang="en-US" sz="2000" b="0" kern="1200" dirty="0">
                          <a:solidFill>
                            <a:schemeClr val="dk1"/>
                          </a:solidFill>
                          <a:effectLst/>
                          <a:latin typeface="+mn-lt"/>
                          <a:ea typeface="+mn-ea"/>
                          <a:cs typeface="+mn-cs"/>
                        </a:rPr>
                        <a:t>O LORD, our Lord,</a:t>
                      </a:r>
                    </a:p>
                    <a:p>
                      <a:r>
                        <a:rPr lang="en-US" sz="2000" b="0" kern="1200" dirty="0">
                          <a:solidFill>
                            <a:schemeClr val="dk1"/>
                          </a:solidFill>
                          <a:effectLst/>
                          <a:latin typeface="+mn-lt"/>
                          <a:ea typeface="+mn-ea"/>
                          <a:cs typeface="+mn-cs"/>
                        </a:rPr>
                        <a:t>how awesome is your name through all the earth!</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mn-lt"/>
                          <a:ea typeface="+mn-ea"/>
                          <a:cs typeface="+mn-cs"/>
                        </a:rPr>
                        <a:t>In a universe of electrons and selfish genes, blind physical forces and genetic replication, some people are going to get hurt, other people are going to get lucky, and you won't find any rhyme or reason in it, nor any justice. </a:t>
                      </a:r>
                    </a:p>
                    <a:p>
                      <a:endParaRPr lang="en-US" sz="2000" b="0" i="0" u="none" strike="noStrike" kern="1200" dirty="0">
                        <a:solidFill>
                          <a:schemeClr val="dk1"/>
                        </a:solidFill>
                        <a:effectLst/>
                        <a:latin typeface="+mn-lt"/>
                        <a:ea typeface="+mn-ea"/>
                        <a:cs typeface="+mn-cs"/>
                      </a:endParaRPr>
                    </a:p>
                    <a:p>
                      <a:r>
                        <a:rPr lang="en-US" sz="2000" b="0" i="0" u="none" strike="noStrike" kern="1200" dirty="0">
                          <a:solidFill>
                            <a:schemeClr val="dk1"/>
                          </a:solidFill>
                          <a:effectLst/>
                          <a:latin typeface="+mn-lt"/>
                          <a:ea typeface="+mn-ea"/>
                          <a:cs typeface="+mn-cs"/>
                        </a:rPr>
                        <a:t>The universe we observe has precisely the properties we should expect if there is, at bottom, no design, no purpose, no evil, no good, nothing but blind, pitiless indifference.</a:t>
                      </a:r>
                    </a:p>
                    <a:p>
                      <a:endParaRPr lang="en-US" sz="1800" b="1" i="1" u="none" strike="noStrike" kern="1200" dirty="0">
                        <a:solidFill>
                          <a:schemeClr val="accent1">
                            <a:lumMod val="75000"/>
                          </a:schemeClr>
                        </a:solidFill>
                        <a:effectLst/>
                        <a:latin typeface="+mn-lt"/>
                        <a:ea typeface="+mn-ea"/>
                        <a:cs typeface="+mn-cs"/>
                      </a:endParaRPr>
                    </a:p>
                    <a:p>
                      <a:endParaRPr lang="en-US" sz="1800" b="1" i="1" u="none" strike="noStrike" kern="1200" dirty="0">
                        <a:solidFill>
                          <a:schemeClr val="accent1">
                            <a:lumMod val="75000"/>
                          </a:schemeClr>
                        </a:solidFill>
                        <a:effectLst/>
                        <a:latin typeface="+mn-lt"/>
                        <a:ea typeface="+mn-ea"/>
                        <a:cs typeface="+mn-cs"/>
                      </a:endParaRPr>
                    </a:p>
                    <a:p>
                      <a:r>
                        <a:rPr lang="en-US" sz="1600" b="1" i="1" u="none" strike="noStrike" kern="1200" dirty="0">
                          <a:solidFill>
                            <a:schemeClr val="accent1">
                              <a:lumMod val="75000"/>
                            </a:schemeClr>
                          </a:solidFill>
                          <a:effectLst/>
                          <a:latin typeface="+mn-lt"/>
                          <a:ea typeface="+mn-ea"/>
                          <a:cs typeface="+mn-cs"/>
                        </a:rPr>
                        <a:t>River Out of Eden: A Darwinian View of Life, </a:t>
                      </a:r>
                      <a:r>
                        <a:rPr lang="en-US" sz="1600" b="1" i="0" u="none" strike="noStrike" kern="1200" dirty="0">
                          <a:solidFill>
                            <a:schemeClr val="accent1">
                              <a:lumMod val="75000"/>
                            </a:schemeClr>
                          </a:solidFill>
                          <a:effectLst/>
                          <a:latin typeface="+mn-lt"/>
                          <a:ea typeface="+mn-ea"/>
                          <a:cs typeface="+mn-cs"/>
                        </a:rPr>
                        <a:t>Richard</a:t>
                      </a:r>
                      <a:r>
                        <a:rPr lang="en-US" sz="1600" b="1" i="0" u="none" strike="noStrike" kern="1200" baseline="0" dirty="0">
                          <a:solidFill>
                            <a:schemeClr val="accent1">
                              <a:lumMod val="75000"/>
                            </a:schemeClr>
                          </a:solidFill>
                          <a:effectLst/>
                          <a:latin typeface="+mn-lt"/>
                          <a:ea typeface="+mn-ea"/>
                          <a:cs typeface="+mn-cs"/>
                        </a:rPr>
                        <a:t> Dawkins</a:t>
                      </a:r>
                      <a:endParaRPr lang="en-US" sz="1600" b="1" i="1" kern="1200" dirty="0">
                        <a:solidFill>
                          <a:schemeClr val="accent1">
                            <a:lumMod val="75000"/>
                          </a:schemeClr>
                        </a:solidFill>
                        <a:effectLst/>
                        <a:latin typeface="+mn-lt"/>
                        <a:ea typeface="+mn-ea"/>
                        <a:cs typeface="+mn-cs"/>
                      </a:endParaRPr>
                    </a:p>
                    <a:p>
                      <a:endParaRPr lang="en-US" dirty="0"/>
                    </a:p>
                  </a:txBody>
                  <a:tcPr/>
                </a:tc>
                <a:extLst>
                  <a:ext uri="{0D108BD9-81ED-4DB2-BD59-A6C34878D82A}">
                    <a16:rowId xmlns:a16="http://schemas.microsoft.com/office/drawing/2014/main" val="1606362884"/>
                  </a:ext>
                </a:extLst>
              </a:tr>
            </a:tbl>
          </a:graphicData>
        </a:graphic>
      </p:graphicFrame>
    </p:spTree>
    <p:extLst>
      <p:ext uri="{BB962C8B-B14F-4D97-AF65-F5344CB8AC3E}">
        <p14:creationId xmlns:p14="http://schemas.microsoft.com/office/powerpoint/2010/main" val="1626478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0125" y="211236"/>
            <a:ext cx="10191750" cy="6318885"/>
          </a:xfrm>
          <a:prstGeom prst="rect">
            <a:avLst/>
          </a:prstGeom>
        </p:spPr>
      </p:pic>
      <p:sp>
        <p:nvSpPr>
          <p:cNvPr id="7" name="Rectangle 6"/>
          <p:cNvSpPr/>
          <p:nvPr/>
        </p:nvSpPr>
        <p:spPr>
          <a:xfrm>
            <a:off x="2828925" y="6530121"/>
            <a:ext cx="6534150" cy="307777"/>
          </a:xfrm>
          <a:prstGeom prst="rect">
            <a:avLst/>
          </a:prstGeom>
        </p:spPr>
        <p:txBody>
          <a:bodyPr wrap="square">
            <a:spAutoFit/>
          </a:bodyPr>
          <a:lstStyle/>
          <a:p>
            <a:r>
              <a:rPr lang="en-US" sz="1400" dirty="0">
                <a:hlinkClick r:id="rId4"/>
              </a:rPr>
              <a:t>https://me.me/i/this-is-evidence-for-creation-this-is-evidence-for-evolution-22910752</a:t>
            </a:r>
            <a:endParaRPr lang="en-US" sz="1400" dirty="0"/>
          </a:p>
        </p:txBody>
      </p:sp>
    </p:spTree>
    <p:extLst>
      <p:ext uri="{BB962C8B-B14F-4D97-AF65-F5344CB8AC3E}">
        <p14:creationId xmlns:p14="http://schemas.microsoft.com/office/powerpoint/2010/main" val="4035011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62" y="416064"/>
            <a:ext cx="10763250" cy="977900"/>
          </a:xfrm>
        </p:spPr>
        <p:txBody>
          <a:bodyPr>
            <a:noAutofit/>
          </a:bodyPr>
          <a:lstStyle/>
          <a:p>
            <a:pPr algn="ctr"/>
            <a:r>
              <a:rPr lang="en-US" b="1" dirty="0"/>
              <a:t>The Ecological Indictment of </a:t>
            </a:r>
            <a:br>
              <a:rPr lang="en-US" b="1" dirty="0"/>
            </a:br>
            <a:r>
              <a:rPr lang="en-US" b="1" dirty="0"/>
              <a:t>Christian Anthropocentrism</a:t>
            </a:r>
          </a:p>
        </p:txBody>
      </p:sp>
      <p:pic>
        <p:nvPicPr>
          <p:cNvPr id="1026" name="Picture 2" descr="Image result for the lynn white the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414" y="3919892"/>
            <a:ext cx="6546284" cy="35502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098952" y="5229655"/>
            <a:ext cx="2557670" cy="1477328"/>
          </a:xfrm>
          <a:prstGeom prst="rect">
            <a:avLst/>
          </a:prstGeom>
        </p:spPr>
        <p:txBody>
          <a:bodyPr wrap="square">
            <a:spAutoFit/>
          </a:bodyPr>
          <a:lstStyle/>
          <a:p>
            <a:r>
              <a:rPr lang="en-US" dirty="0"/>
              <a:t>(Lynn White, “The Historical Roots of the Ecological Crisis,” 1967, </a:t>
            </a:r>
            <a:r>
              <a:rPr lang="en-US" i="1" dirty="0"/>
              <a:t>Science </a:t>
            </a:r>
            <a:r>
              <a:rPr lang="en-US" dirty="0"/>
              <a:t>155: 1203-1207)</a:t>
            </a:r>
            <a:br>
              <a:rPr lang="en-US" dirty="0"/>
            </a:br>
            <a:endParaRPr lang="en-US" dirty="0"/>
          </a:p>
        </p:txBody>
      </p:sp>
      <p:sp>
        <p:nvSpPr>
          <p:cNvPr id="7" name="Content Placeholder 2"/>
          <p:cNvSpPr txBox="1">
            <a:spLocks/>
          </p:cNvSpPr>
          <p:nvPr/>
        </p:nvSpPr>
        <p:spPr>
          <a:xfrm>
            <a:off x="876520" y="1972851"/>
            <a:ext cx="10639425" cy="2979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500" dirty="0" smtClean="0"/>
              <a:t>“</a:t>
            </a:r>
            <a:r>
              <a:rPr lang="en-US" sz="3500" i="1" dirty="0" smtClean="0"/>
              <a:t>Christianity is the most anthropocentric religion the world has seen. . . Christianity, in absolute contrast to ancient paganism and Asia's religions, not only established a dualism of man and nature but also insisted that it is God's will that man exploit nature for his proper ends. . . </a:t>
            </a:r>
            <a:r>
              <a:rPr lang="en-US" sz="3500" b="1" i="1" dirty="0" smtClean="0"/>
              <a:t>Christianity bears a huge burden of guilt </a:t>
            </a:r>
            <a:r>
              <a:rPr lang="en-US" sz="3500" i="1" dirty="0" smtClean="0"/>
              <a:t>[for the ecological crisis]. </a:t>
            </a:r>
          </a:p>
          <a:p>
            <a:pPr marL="0" indent="0">
              <a:buFont typeface="Arial" panose="020B0604020202020204" pitchFamily="34" charset="0"/>
              <a:buNone/>
            </a:pPr>
            <a:r>
              <a:rPr lang="en-US" sz="3000" dirty="0" smtClean="0"/>
              <a:t> </a:t>
            </a:r>
          </a:p>
          <a:p>
            <a:endParaRPr lang="en-US" dirty="0"/>
          </a:p>
        </p:txBody>
      </p:sp>
    </p:spTree>
    <p:extLst>
      <p:ext uri="{BB962C8B-B14F-4D97-AF65-F5344CB8AC3E}">
        <p14:creationId xmlns:p14="http://schemas.microsoft.com/office/powerpoint/2010/main" val="3774514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1068</Words>
  <Application>Microsoft Office PowerPoint</Application>
  <PresentationFormat>Widescreen</PresentationFormat>
  <Paragraphs>128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inherit</vt:lpstr>
      <vt:lpstr>museo-sans</vt:lpstr>
      <vt:lpstr>Office Theme</vt:lpstr>
      <vt:lpstr>Evolution, Ecology &amp; Faith: The Catholic Difference</vt:lpstr>
      <vt:lpstr>Evolution, Ecology &amp; Faith:   The Catholic Difference</vt:lpstr>
      <vt:lpstr>What is Evolution? </vt:lpstr>
      <vt:lpstr>What is Ecology?</vt:lpstr>
      <vt:lpstr>As Catholic Educators, Why Should We Be Concerned About This?</vt:lpstr>
      <vt:lpstr>PowerPoint Presentation</vt:lpstr>
      <vt:lpstr>How Do We “Square” These Views? </vt:lpstr>
      <vt:lpstr>PowerPoint Presentation</vt:lpstr>
      <vt:lpstr>The Ecological Indictment of  Christian Anthropocentrism</vt:lpstr>
      <vt:lpstr>The Ecological Indictment of  Christian Anthropocentrism</vt:lpstr>
      <vt:lpstr>Seven Pitfalls</vt:lpstr>
      <vt:lpstr>Pitfall 5: The Challenge of Hominization</vt:lpstr>
      <vt:lpstr>Pitfall 5: The Challenge of Hominization</vt:lpstr>
      <vt:lpstr>Pitfall 6:  “Difference in Degree” vs. “Difference in Kind”</vt:lpstr>
      <vt:lpstr>Pitfall 7: Anthropocentrism vs. Biocentrism</vt:lpstr>
      <vt:lpstr>Human “Schizophrenia”            Humans as dominators</vt:lpstr>
      <vt:lpstr>Human “Schizophrenia”        Humans As Disease of Nature</vt:lpstr>
      <vt:lpstr>A Middle Way: The Catholic Difference</vt:lpstr>
      <vt:lpstr>A Middle Way:  The Catholic Difference #6</vt:lpstr>
      <vt:lpstr>A Middle Way:  The Catholic Difference #7</vt:lpstr>
      <vt:lpstr>An Opportunity  for Catholic Education</vt:lpstr>
      <vt:lpstr>PowerPoint Presentation</vt:lpstr>
      <vt:lpstr>Helpful Resources</vt:lpstr>
    </vt:vector>
  </TitlesOfParts>
  <Company>Aquinas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Ecology &amp; Faith:</dc:title>
  <dc:creator>DMS002</dc:creator>
  <cp:lastModifiedBy>DMS002</cp:lastModifiedBy>
  <cp:revision>289</cp:revision>
  <cp:lastPrinted>2019-12-23T17:08:15Z</cp:lastPrinted>
  <dcterms:created xsi:type="dcterms:W3CDTF">2019-09-03T16:46:36Z</dcterms:created>
  <dcterms:modified xsi:type="dcterms:W3CDTF">2020-01-06T20:28:30Z</dcterms:modified>
</cp:coreProperties>
</file>