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2" r:id="rId3"/>
    <p:sldId id="290" r:id="rId4"/>
    <p:sldId id="280" r:id="rId5"/>
    <p:sldId id="291" r:id="rId6"/>
    <p:sldId id="267" r:id="rId7"/>
    <p:sldId id="295" r:id="rId8"/>
    <p:sldId id="292" r:id="rId9"/>
    <p:sldId id="293" r:id="rId10"/>
    <p:sldId id="294" r:id="rId11"/>
    <p:sldId id="271" r:id="rId12"/>
    <p:sldId id="277" r:id="rId13"/>
    <p:sldId id="259" r:id="rId14"/>
    <p:sldId id="257" r:id="rId15"/>
    <p:sldId id="283" r:id="rId16"/>
    <p:sldId id="284" r:id="rId17"/>
    <p:sldId id="285" r:id="rId18"/>
    <p:sldId id="258" r:id="rId19"/>
    <p:sldId id="288" r:id="rId20"/>
    <p:sldId id="296" r:id="rId21"/>
    <p:sldId id="28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0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5C1D83A-0C5D-4FE0-B2AB-871FB330948C}"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F11D1-FB84-427C-A501-CB15E0FDA80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C1D83A-0C5D-4FE0-B2AB-871FB330948C}"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F11D1-FB84-427C-A501-CB15E0FDA80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C1D83A-0C5D-4FE0-B2AB-871FB330948C}"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F11D1-FB84-427C-A501-CB15E0FDA80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C1D83A-0C5D-4FE0-B2AB-871FB330948C}"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F11D1-FB84-427C-A501-CB15E0FDA80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C1D83A-0C5D-4FE0-B2AB-871FB330948C}"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3F11D1-FB84-427C-A501-CB15E0FDA80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C1D83A-0C5D-4FE0-B2AB-871FB330948C}"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F11D1-FB84-427C-A501-CB15E0FDA80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C1D83A-0C5D-4FE0-B2AB-871FB330948C}" type="datetimeFigureOut">
              <a:rPr lang="en-US" smtClean="0"/>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3F11D1-FB84-427C-A501-CB15E0FDA80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C1D83A-0C5D-4FE0-B2AB-871FB330948C}" type="datetimeFigureOut">
              <a:rPr lang="en-US" smtClean="0"/>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3F11D1-FB84-427C-A501-CB15E0FDA80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C1D83A-0C5D-4FE0-B2AB-871FB330948C}" type="datetimeFigureOut">
              <a:rPr lang="en-US" smtClean="0"/>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3F11D1-FB84-427C-A501-CB15E0FDA80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1D83A-0C5D-4FE0-B2AB-871FB330948C}"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F11D1-FB84-427C-A501-CB15E0FDA80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1D83A-0C5D-4FE0-B2AB-871FB330948C}"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3F11D1-FB84-427C-A501-CB15E0FDA80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1D83A-0C5D-4FE0-B2AB-871FB330948C}" type="datetimeFigureOut">
              <a:rPr lang="en-US" smtClean="0"/>
              <a:t>2/10/2020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F11D1-FB84-427C-A501-CB15E0FDA80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gif"/><Relationship Id="rId4" Type="http://schemas.openxmlformats.org/officeDocument/2006/relationships/image" Target="../media/image12.gif"/></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74761B-ED6A-4DDE-966A-68BA919F99BA}"/>
              </a:ext>
            </a:extLst>
          </p:cNvPr>
          <p:cNvSpPr txBox="1"/>
          <p:nvPr/>
        </p:nvSpPr>
        <p:spPr>
          <a:xfrm>
            <a:off x="1600200" y="1295400"/>
            <a:ext cx="5079404" cy="3108543"/>
          </a:xfrm>
          <a:prstGeom prst="rect">
            <a:avLst/>
          </a:prstGeom>
          <a:noFill/>
        </p:spPr>
        <p:txBody>
          <a:bodyPr wrap="none" rtlCol="0">
            <a:spAutoFit/>
          </a:bodyPr>
          <a:lstStyle/>
          <a:p>
            <a:r>
              <a:rPr lang="en-US" sz="3200" b="1" dirty="0">
                <a:solidFill>
                  <a:srgbClr val="0000CC"/>
                </a:solidFill>
              </a:rPr>
              <a:t>FEARFUL SYMMETRIES:  </a:t>
            </a:r>
          </a:p>
          <a:p>
            <a:r>
              <a:rPr lang="en-US" sz="2800" b="1" dirty="0">
                <a:solidFill>
                  <a:srgbClr val="0000CC"/>
                </a:solidFill>
              </a:rPr>
              <a:t>Cosmic Order as Evidence of God</a:t>
            </a:r>
          </a:p>
          <a:p>
            <a:endParaRPr lang="en-US" sz="2800" b="1" dirty="0">
              <a:solidFill>
                <a:srgbClr val="0000CC"/>
              </a:solidFill>
            </a:endParaRPr>
          </a:p>
          <a:p>
            <a:endParaRPr lang="en-US" sz="2800" b="1" dirty="0">
              <a:solidFill>
                <a:srgbClr val="0000CC"/>
              </a:solidFill>
            </a:endParaRPr>
          </a:p>
          <a:p>
            <a:endParaRPr lang="en-US" sz="2000" b="1" dirty="0">
              <a:solidFill>
                <a:srgbClr val="0000CC"/>
              </a:solidFill>
            </a:endParaRPr>
          </a:p>
          <a:p>
            <a:r>
              <a:rPr lang="en-US" sz="2000" b="1" dirty="0">
                <a:solidFill>
                  <a:srgbClr val="0000CC"/>
                </a:solidFill>
              </a:rPr>
              <a:t>Institute Day</a:t>
            </a:r>
          </a:p>
          <a:p>
            <a:r>
              <a:rPr lang="en-US" sz="2000" b="1" dirty="0">
                <a:solidFill>
                  <a:srgbClr val="0000CC"/>
                </a:solidFill>
              </a:rPr>
              <a:t>Holy Family High School</a:t>
            </a:r>
          </a:p>
          <a:p>
            <a:r>
              <a:rPr lang="en-US" sz="2000" b="1" dirty="0">
                <a:solidFill>
                  <a:srgbClr val="0000CC"/>
                </a:solidFill>
              </a:rPr>
              <a:t>Broomfield CO, Feb 13, 2020</a:t>
            </a:r>
          </a:p>
        </p:txBody>
      </p:sp>
    </p:spTree>
    <p:extLst>
      <p:ext uri="{BB962C8B-B14F-4D97-AF65-F5344CB8AC3E}">
        <p14:creationId xmlns:p14="http://schemas.microsoft.com/office/powerpoint/2010/main" val="3959550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snowflake">
            <a:extLst>
              <a:ext uri="{FF2B5EF4-FFF2-40B4-BE49-F238E27FC236}">
                <a16:creationId xmlns:a16="http://schemas.microsoft.com/office/drawing/2014/main" id="{C17A07E1-CFDC-43DF-ACE3-8E2CE3E5D55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1" y="381001"/>
            <a:ext cx="3124200" cy="2362200"/>
          </a:xfrm>
          <a:prstGeom prst="rect">
            <a:avLst/>
          </a:prstGeom>
          <a:noFill/>
          <a:ln>
            <a:noFill/>
          </a:ln>
        </p:spPr>
      </p:pic>
      <p:pic>
        <p:nvPicPr>
          <p:cNvPr id="3" name="Picture 2" descr="Image result for snowflake">
            <a:extLst>
              <a:ext uri="{FF2B5EF4-FFF2-40B4-BE49-F238E27FC236}">
                <a16:creationId xmlns:a16="http://schemas.microsoft.com/office/drawing/2014/main" id="{5CB36521-C6EE-4D73-A7EE-792D90C9192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391160"/>
            <a:ext cx="3200400" cy="2504439"/>
          </a:xfrm>
          <a:prstGeom prst="rect">
            <a:avLst/>
          </a:prstGeom>
          <a:noFill/>
          <a:ln>
            <a:noFill/>
          </a:ln>
        </p:spPr>
      </p:pic>
      <p:pic>
        <p:nvPicPr>
          <p:cNvPr id="4" name="Picture 3" descr="Image result for snowflake">
            <a:extLst>
              <a:ext uri="{FF2B5EF4-FFF2-40B4-BE49-F238E27FC236}">
                <a16:creationId xmlns:a16="http://schemas.microsoft.com/office/drawing/2014/main" id="{B5855FE2-8589-4B11-A499-EE8E359255E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18160" y="3429000"/>
            <a:ext cx="4206239" cy="2362200"/>
          </a:xfrm>
          <a:prstGeom prst="rect">
            <a:avLst/>
          </a:prstGeom>
          <a:noFill/>
          <a:ln>
            <a:noFill/>
          </a:ln>
        </p:spPr>
      </p:pic>
      <p:pic>
        <p:nvPicPr>
          <p:cNvPr id="5" name="Picture 4" descr="3">
            <a:extLst>
              <a:ext uri="{FF2B5EF4-FFF2-40B4-BE49-F238E27FC236}">
                <a16:creationId xmlns:a16="http://schemas.microsoft.com/office/drawing/2014/main" id="{2637EEDC-9B8A-44E1-B19D-1C4C0A1B885B}"/>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7800" y="3505200"/>
            <a:ext cx="3368040" cy="2667000"/>
          </a:xfrm>
          <a:prstGeom prst="rect">
            <a:avLst/>
          </a:prstGeom>
          <a:noFill/>
          <a:ln>
            <a:noFill/>
          </a:ln>
        </p:spPr>
      </p:pic>
    </p:spTree>
    <p:extLst>
      <p:ext uri="{BB962C8B-B14F-4D97-AF65-F5344CB8AC3E}">
        <p14:creationId xmlns:p14="http://schemas.microsoft.com/office/powerpoint/2010/main" val="410541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snowflake">
            <a:extLst>
              <a:ext uri="{FF2B5EF4-FFF2-40B4-BE49-F238E27FC236}">
                <a16:creationId xmlns:a16="http://schemas.microsoft.com/office/drawing/2014/main" id="{3E83BDC2-348B-4202-B3D8-6E342C42F00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1" y="381001"/>
            <a:ext cx="3124200" cy="2362200"/>
          </a:xfrm>
          <a:prstGeom prst="rect">
            <a:avLst/>
          </a:prstGeom>
          <a:noFill/>
          <a:ln>
            <a:noFill/>
          </a:ln>
        </p:spPr>
      </p:pic>
      <p:pic>
        <p:nvPicPr>
          <p:cNvPr id="4" name="Picture 3" descr="Image result for snowflake">
            <a:extLst>
              <a:ext uri="{FF2B5EF4-FFF2-40B4-BE49-F238E27FC236}">
                <a16:creationId xmlns:a16="http://schemas.microsoft.com/office/drawing/2014/main" id="{28D72CB8-A996-4544-8B13-38666F10E1F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391160"/>
            <a:ext cx="3200400" cy="2504439"/>
          </a:xfrm>
          <a:prstGeom prst="rect">
            <a:avLst/>
          </a:prstGeom>
          <a:noFill/>
          <a:ln>
            <a:noFill/>
          </a:ln>
        </p:spPr>
      </p:pic>
      <p:pic>
        <p:nvPicPr>
          <p:cNvPr id="5" name="Picture 4" descr="Image result for snowflake">
            <a:extLst>
              <a:ext uri="{FF2B5EF4-FFF2-40B4-BE49-F238E27FC236}">
                <a16:creationId xmlns:a16="http://schemas.microsoft.com/office/drawing/2014/main" id="{6B19DF10-AA22-4A09-8A35-2BEE26C6148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18160" y="3429000"/>
            <a:ext cx="4206239" cy="2362200"/>
          </a:xfrm>
          <a:prstGeom prst="rect">
            <a:avLst/>
          </a:prstGeom>
          <a:noFill/>
          <a:ln>
            <a:noFill/>
          </a:ln>
        </p:spPr>
      </p:pic>
      <p:pic>
        <p:nvPicPr>
          <p:cNvPr id="6" name="Picture 5" descr="3">
            <a:extLst>
              <a:ext uri="{FF2B5EF4-FFF2-40B4-BE49-F238E27FC236}">
                <a16:creationId xmlns:a16="http://schemas.microsoft.com/office/drawing/2014/main" id="{FF011F0E-17DC-4135-86C7-0B8DA9C66517}"/>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7800" y="3505200"/>
            <a:ext cx="3368040" cy="2667000"/>
          </a:xfrm>
          <a:prstGeom prst="rect">
            <a:avLst/>
          </a:prstGeom>
          <a:noFill/>
          <a:ln>
            <a:noFill/>
          </a:ln>
        </p:spPr>
      </p:pic>
    </p:spTree>
    <p:extLst>
      <p:ext uri="{BB962C8B-B14F-4D97-AF65-F5344CB8AC3E}">
        <p14:creationId xmlns:p14="http://schemas.microsoft.com/office/powerpoint/2010/main" val="17148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solar system disk">
            <a:extLst>
              <a:ext uri="{FF2B5EF4-FFF2-40B4-BE49-F238E27FC236}">
                <a16:creationId xmlns:a16="http://schemas.microsoft.com/office/drawing/2014/main" id="{CD22E6F4-B77A-4BD5-B1D3-BB2C885E3D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85800"/>
            <a:ext cx="6477000" cy="4876800"/>
          </a:xfrm>
          <a:prstGeom prst="rect">
            <a:avLst/>
          </a:prstGeom>
          <a:noFill/>
          <a:ln>
            <a:noFill/>
          </a:ln>
        </p:spPr>
      </p:pic>
    </p:spTree>
    <p:extLst>
      <p:ext uri="{BB962C8B-B14F-4D97-AF65-F5344CB8AC3E}">
        <p14:creationId xmlns:p14="http://schemas.microsoft.com/office/powerpoint/2010/main" val="606773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100 1/4&quot; inch Diameter Chrome Steel Bearing Balls G25">
            <a:extLst>
              <a:ext uri="{FF2B5EF4-FFF2-40B4-BE49-F238E27FC236}">
                <a16:creationId xmlns:a16="http://schemas.microsoft.com/office/drawing/2014/main" id="{B76F9255-359A-431A-BD3D-5760AEBF37D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Image result for ball bearings">
            <a:extLst>
              <a:ext uri="{FF2B5EF4-FFF2-40B4-BE49-F238E27FC236}">
                <a16:creationId xmlns:a16="http://schemas.microsoft.com/office/drawing/2014/main" id="{5B49BFAD-5A53-4949-9991-3E7FC4342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720" y="838200"/>
            <a:ext cx="7855679" cy="5227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686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http://www.siblingmedia.com/media/news/149.jpg"/>
          <p:cNvPicPr>
            <a:picLocks noChangeAspect="1" noChangeArrowheads="1"/>
          </p:cNvPicPr>
          <p:nvPr/>
        </p:nvPicPr>
        <p:blipFill>
          <a:blip r:embed="rId2" cstate="print"/>
          <a:srcRect/>
          <a:stretch>
            <a:fillRect/>
          </a:stretch>
        </p:blipFill>
        <p:spPr bwMode="auto">
          <a:xfrm>
            <a:off x="4648200" y="3810000"/>
            <a:ext cx="4257675" cy="2676525"/>
          </a:xfrm>
          <a:prstGeom prst="rect">
            <a:avLst/>
          </a:prstGeom>
          <a:noFill/>
        </p:spPr>
      </p:pic>
      <p:pic>
        <p:nvPicPr>
          <p:cNvPr id="2050" name="Picture 2" descr="http://www.siblingmedia.com/images/fade_tr.gif"/>
          <p:cNvPicPr>
            <a:picLocks noChangeAspect="1" noChangeArrowheads="1"/>
          </p:cNvPicPr>
          <p:nvPr/>
        </p:nvPicPr>
        <p:blipFill>
          <a:blip r:embed="rId3" cstate="print"/>
          <a:srcRect/>
          <a:stretch>
            <a:fillRect/>
          </a:stretch>
        </p:blipFill>
        <p:spPr bwMode="auto">
          <a:xfrm>
            <a:off x="0" y="0"/>
            <a:ext cx="95250" cy="95250"/>
          </a:xfrm>
          <a:prstGeom prst="rect">
            <a:avLst/>
          </a:prstGeom>
          <a:noFill/>
        </p:spPr>
      </p:pic>
      <p:pic>
        <p:nvPicPr>
          <p:cNvPr id="2051" name="Picture 3" descr="http://www.siblingmedia.com/images/fade_bl.gif"/>
          <p:cNvPicPr>
            <a:picLocks noChangeAspect="1" noChangeArrowheads="1"/>
          </p:cNvPicPr>
          <p:nvPr/>
        </p:nvPicPr>
        <p:blipFill>
          <a:blip r:embed="rId4" cstate="print"/>
          <a:srcRect/>
          <a:stretch>
            <a:fillRect/>
          </a:stretch>
        </p:blipFill>
        <p:spPr bwMode="auto">
          <a:xfrm>
            <a:off x="0" y="0"/>
            <a:ext cx="95250" cy="95250"/>
          </a:xfrm>
          <a:prstGeom prst="rect">
            <a:avLst/>
          </a:prstGeom>
          <a:noFill/>
        </p:spPr>
      </p:pic>
      <p:pic>
        <p:nvPicPr>
          <p:cNvPr id="2052" name="Picture 4" descr="http://www.siblingmedia.com/images/fade_br.gif"/>
          <p:cNvPicPr>
            <a:picLocks noChangeAspect="1" noChangeArrowheads="1"/>
          </p:cNvPicPr>
          <p:nvPr/>
        </p:nvPicPr>
        <p:blipFill>
          <a:blip r:embed="rId5" cstate="print"/>
          <a:srcRect/>
          <a:stretch>
            <a:fillRect/>
          </a:stretch>
        </p:blipFill>
        <p:spPr bwMode="auto">
          <a:xfrm>
            <a:off x="0" y="0"/>
            <a:ext cx="95250" cy="95250"/>
          </a:xfrm>
          <a:prstGeom prst="rect">
            <a:avLst/>
          </a:prstGeom>
          <a:noFill/>
        </p:spPr>
      </p:pic>
      <p:pic>
        <p:nvPicPr>
          <p:cNvPr id="2056" name="Picture 8" descr="http://3.bp.blogspot.com/_zy58RlQeD60/SajKphd6CsI/AAAAAAAAAGk/YFFuaE-VlPw/s320/oranges.JPG"/>
          <p:cNvPicPr>
            <a:picLocks noChangeAspect="1" noChangeArrowheads="1"/>
          </p:cNvPicPr>
          <p:nvPr/>
        </p:nvPicPr>
        <p:blipFill>
          <a:blip r:embed="rId6" cstate="print"/>
          <a:srcRect/>
          <a:stretch>
            <a:fillRect/>
          </a:stretch>
        </p:blipFill>
        <p:spPr bwMode="auto">
          <a:xfrm>
            <a:off x="457200" y="361950"/>
            <a:ext cx="4495800" cy="337185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Image result for ball bearings">
            <a:extLst>
              <a:ext uri="{FF2B5EF4-FFF2-40B4-BE49-F238E27FC236}">
                <a16:creationId xmlns:a16="http://schemas.microsoft.com/office/drawing/2014/main" id="{0BBFBAC3-8C13-4503-B2D4-74A95E38C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720" y="838200"/>
            <a:ext cx="7855679" cy="5227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769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hoarding">
            <a:extLst>
              <a:ext uri="{FF2B5EF4-FFF2-40B4-BE49-F238E27FC236}">
                <a16:creationId xmlns:a16="http://schemas.microsoft.com/office/drawing/2014/main" id="{BE5C6E4F-EACB-405A-A738-EDCB26618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857250"/>
            <a:ext cx="86360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050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pile of spoons">
            <a:extLst>
              <a:ext uri="{FF2B5EF4-FFF2-40B4-BE49-F238E27FC236}">
                <a16:creationId xmlns:a16="http://schemas.microsoft.com/office/drawing/2014/main" id="{200065D7-A51C-4D1F-9303-013593505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636" y="838200"/>
            <a:ext cx="6654801"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888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nx.org/content/m16927/latest/graphics12.png"/>
          <p:cNvPicPr>
            <a:picLocks noChangeAspect="1" noChangeArrowheads="1"/>
          </p:cNvPicPr>
          <p:nvPr/>
        </p:nvPicPr>
        <p:blipFill>
          <a:blip r:embed="rId2" cstate="print"/>
          <a:srcRect/>
          <a:stretch>
            <a:fillRect/>
          </a:stretch>
        </p:blipFill>
        <p:spPr bwMode="auto">
          <a:xfrm>
            <a:off x="914400" y="457200"/>
            <a:ext cx="7143750" cy="568642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DA3B38-6243-4B04-8856-85B1802C7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57200"/>
            <a:ext cx="4267200" cy="4267200"/>
          </a:xfrm>
          <a:prstGeom prst="rect">
            <a:avLst/>
          </a:prstGeom>
        </p:spPr>
      </p:pic>
      <p:sp>
        <p:nvSpPr>
          <p:cNvPr id="3" name="TextBox 2">
            <a:extLst>
              <a:ext uri="{FF2B5EF4-FFF2-40B4-BE49-F238E27FC236}">
                <a16:creationId xmlns:a16="http://schemas.microsoft.com/office/drawing/2014/main" id="{52609DE3-49A3-41A0-9B13-70FCD8D4FB7C}"/>
              </a:ext>
            </a:extLst>
          </p:cNvPr>
          <p:cNvSpPr txBox="1"/>
          <p:nvPr/>
        </p:nvSpPr>
        <p:spPr>
          <a:xfrm>
            <a:off x="1447800" y="4953000"/>
            <a:ext cx="6629400" cy="107721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States of the hydrogen atom (electron probability distributions)</a:t>
            </a:r>
          </a:p>
          <a:p>
            <a:endParaRPr lang="en-US"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Atoms are highly symmetric structures.</a:t>
            </a:r>
          </a:p>
        </p:txBody>
      </p:sp>
    </p:spTree>
    <p:extLst>
      <p:ext uri="{BB962C8B-B14F-4D97-AF65-F5344CB8AC3E}">
        <p14:creationId xmlns:p14="http://schemas.microsoft.com/office/powerpoint/2010/main" val="124114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B9D6F1-E773-4B36-B589-D690C6414017}"/>
              </a:ext>
            </a:extLst>
          </p:cNvPr>
          <p:cNvSpPr txBox="1"/>
          <p:nvPr/>
        </p:nvSpPr>
        <p:spPr>
          <a:xfrm>
            <a:off x="647700" y="381000"/>
            <a:ext cx="7848600" cy="6119945"/>
          </a:xfrm>
          <a:prstGeom prst="rect">
            <a:avLst/>
          </a:prstGeom>
          <a:noFill/>
        </p:spPr>
        <p:txBody>
          <a:bodyPr wrap="square" rtlCol="0">
            <a:spAutoFit/>
          </a:bodyPr>
          <a:lstStyle/>
          <a:p>
            <a:pPr>
              <a:lnSpc>
                <a:spcPct val="150000"/>
              </a:lnSpc>
            </a:pPr>
            <a:r>
              <a:rPr lang="en-US" sz="2400" dirty="0">
                <a:solidFill>
                  <a:srgbClr val="270BB5"/>
                </a:solidFill>
                <a:latin typeface="Times New Roman" panose="02020603050405020304" pitchFamily="18" charset="0"/>
                <a:cs typeface="Times New Roman" panose="02020603050405020304" pitchFamily="18" charset="0"/>
              </a:rPr>
              <a:t>“For from the greatness and beauty of created things comes a corresponding perception of their Creator.”    (Wisdom 13:1-5)</a:t>
            </a:r>
          </a:p>
          <a:p>
            <a:pPr>
              <a:lnSpc>
                <a:spcPct val="150000"/>
              </a:lnSpc>
            </a:pPr>
            <a:endParaRPr lang="en-US" sz="2400" dirty="0">
              <a:solidFill>
                <a:srgbClr val="270BB5"/>
              </a:solidFill>
              <a:latin typeface="Times New Roman" panose="02020603050405020304" pitchFamily="18" charset="0"/>
              <a:cs typeface="Times New Roman" panose="02020603050405020304" pitchFamily="18" charset="0"/>
            </a:endParaRPr>
          </a:p>
          <a:p>
            <a:pPr>
              <a:lnSpc>
                <a:spcPct val="150000"/>
              </a:lnSpc>
            </a:pPr>
            <a:r>
              <a:rPr lang="en-US" sz="2400" dirty="0">
                <a:solidFill>
                  <a:srgbClr val="270BB5"/>
                </a:solidFill>
                <a:latin typeface="Times New Roman" panose="02020603050405020304" pitchFamily="18" charset="0"/>
                <a:cs typeface="Times New Roman" panose="02020603050405020304" pitchFamily="18" charset="0"/>
              </a:rPr>
              <a:t>“Ever since the creation of the world [God’s] eternal power and divine nature, invisible though they are, have been understood and seen through the things he has made.” (Romans 1:20)</a:t>
            </a:r>
          </a:p>
          <a:p>
            <a:pPr>
              <a:lnSpc>
                <a:spcPct val="150000"/>
              </a:lnSpc>
            </a:pPr>
            <a:endParaRPr lang="en-US" sz="2400" b="1" dirty="0">
              <a:solidFill>
                <a:srgbClr val="270BB5"/>
              </a:solidFill>
              <a:latin typeface="Times New Roman" panose="02020603050405020304" pitchFamily="18" charset="0"/>
              <a:cs typeface="Times New Roman" panose="02020603050405020304" pitchFamily="18" charset="0"/>
            </a:endParaRPr>
          </a:p>
          <a:p>
            <a:pPr>
              <a:lnSpc>
                <a:spcPct val="150000"/>
              </a:lnSpc>
            </a:pPr>
            <a:r>
              <a:rPr lang="en-US" sz="2400" dirty="0">
                <a:solidFill>
                  <a:srgbClr val="270BB5"/>
                </a:solidFill>
                <a:latin typeface="Times New Roman" panose="02020603050405020304" pitchFamily="18" charset="0"/>
                <a:cs typeface="Times New Roman" panose="02020603050405020304" pitchFamily="18" charset="0"/>
              </a:rPr>
              <a:t>“Creation itself reveals him who created it; and the work made is itself suggestive of him that made it; and the world manifests him that arranged it.”   --- St. Irenaeus ca 180 AD</a:t>
            </a:r>
          </a:p>
        </p:txBody>
      </p:sp>
    </p:spTree>
    <p:extLst>
      <p:ext uri="{BB962C8B-B14F-4D97-AF65-F5344CB8AC3E}">
        <p14:creationId xmlns:p14="http://schemas.microsoft.com/office/powerpoint/2010/main" val="4204561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Image result for e8 group">
            <a:extLst>
              <a:ext uri="{FF2B5EF4-FFF2-40B4-BE49-F238E27FC236}">
                <a16:creationId xmlns:a16="http://schemas.microsoft.com/office/drawing/2014/main" id="{FC2A2F28-1042-49D9-B9AA-F963E57DC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7" y="381000"/>
            <a:ext cx="3738563" cy="372194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EFFE460-4F06-4CF4-AA4C-5CE332C14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1" y="4038599"/>
            <a:ext cx="5436506" cy="2702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909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B50A19-E0E4-440E-AA5A-06B6B940C678}"/>
              </a:ext>
            </a:extLst>
          </p:cNvPr>
          <p:cNvSpPr txBox="1"/>
          <p:nvPr/>
        </p:nvSpPr>
        <p:spPr>
          <a:xfrm>
            <a:off x="495300" y="76200"/>
            <a:ext cx="8153400" cy="6500306"/>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“Fundamental physicists are sustained by the faith that the Ultimate Design is suffused with symmetries. </a:t>
            </a:r>
          </a:p>
          <a:p>
            <a:pPr>
              <a:lnSpc>
                <a:spcPct val="150000"/>
              </a:lnSpc>
            </a:pPr>
            <a:r>
              <a:rPr lang="en-US" sz="2000" dirty="0">
                <a:latin typeface="Times New Roman" panose="02020603050405020304" pitchFamily="18" charset="0"/>
                <a:cs typeface="Times New Roman" panose="02020603050405020304" pitchFamily="18" charset="0"/>
              </a:rPr>
              <a:t>    “Contemporary physics would not have been possible without symmetries to guide us.  … Learning from Einstein, physicists [look for] symmetries and see that a unified conception of the physical world may be possible.  They hear symmetries whispered in their ears.  As physics moves further away from everyday experience and closer to the mind of the Ultimate Designer, our minds are trained away from their familiar moorings.  </a:t>
            </a:r>
          </a:p>
          <a:p>
            <a:pPr>
              <a:lnSpc>
                <a:spcPct val="150000"/>
              </a:lnSpc>
            </a:pPr>
            <a:r>
              <a:rPr lang="en-US" sz="2000" dirty="0">
                <a:latin typeface="Times New Roman" panose="02020603050405020304" pitchFamily="18" charset="0"/>
                <a:cs typeface="Times New Roman" panose="02020603050405020304" pitchFamily="18" charset="0"/>
              </a:rPr>
              <a:t>   “The point to appreciate is that contemporary theories, such as grand unification or superstring, have such rich and intricate mathematical structures that physicists must marshal the full force of symmetry to construct them.  They cannot be dreamed up out of the blue. Nor can they be constructed by laboriously fitting one experimental fact after another. These theories are dictated by Symmetry.”   --- Anthony Zee</a:t>
            </a:r>
          </a:p>
        </p:txBody>
      </p:sp>
    </p:spTree>
    <p:extLst>
      <p:ext uri="{BB962C8B-B14F-4D97-AF65-F5344CB8AC3E}">
        <p14:creationId xmlns:p14="http://schemas.microsoft.com/office/powerpoint/2010/main" val="298329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3743DC-A0F3-47ED-B264-2B68707783E2}"/>
              </a:ext>
            </a:extLst>
          </p:cNvPr>
          <p:cNvSpPr txBox="1"/>
          <p:nvPr/>
        </p:nvSpPr>
        <p:spPr>
          <a:xfrm>
            <a:off x="609600" y="152400"/>
            <a:ext cx="7505700" cy="6617196"/>
          </a:xfrm>
          <a:prstGeom prst="rect">
            <a:avLst/>
          </a:prstGeom>
          <a:noFill/>
        </p:spPr>
        <p:txBody>
          <a:bodyPr wrap="square" rtlCol="0">
            <a:spAutoFit/>
          </a:bodyPr>
          <a:lstStyle/>
          <a:p>
            <a:r>
              <a:rPr lang="en-US" sz="2000" b="1" dirty="0">
                <a:solidFill>
                  <a:srgbClr val="2B03BD"/>
                </a:solidFill>
              </a:rPr>
              <a:t>St. Irenaeus, ca 180 AD:</a:t>
            </a:r>
          </a:p>
          <a:p>
            <a:endParaRPr lang="en-US" sz="2000" b="1" dirty="0">
              <a:solidFill>
                <a:srgbClr val="2B03BD"/>
              </a:solidFill>
            </a:endParaRPr>
          </a:p>
          <a:p>
            <a:r>
              <a:rPr lang="en-US" sz="2400" dirty="0">
                <a:solidFill>
                  <a:srgbClr val="2B03BD"/>
                </a:solidFill>
                <a:latin typeface="Times New Roman" panose="02020603050405020304" pitchFamily="18" charset="0"/>
                <a:cs typeface="Times New Roman" panose="02020603050405020304" pitchFamily="18" charset="0"/>
              </a:rPr>
              <a:t>“There exists but one God … He is the Father, God, the Creator, the </a:t>
            </a:r>
            <a:r>
              <a:rPr lang="en-US" sz="2400" b="1" dirty="0">
                <a:solidFill>
                  <a:srgbClr val="2B03BD"/>
                </a:solidFill>
                <a:latin typeface="Times New Roman" panose="02020603050405020304" pitchFamily="18" charset="0"/>
                <a:cs typeface="Times New Roman" panose="02020603050405020304" pitchFamily="18" charset="0"/>
              </a:rPr>
              <a:t>Author,</a:t>
            </a:r>
            <a:r>
              <a:rPr lang="en-US" sz="2400" dirty="0">
                <a:solidFill>
                  <a:srgbClr val="2B03BD"/>
                </a:solidFill>
                <a:latin typeface="Times New Roman" panose="02020603050405020304" pitchFamily="18" charset="0"/>
                <a:cs typeface="Times New Roman" panose="02020603050405020304" pitchFamily="18" charset="0"/>
              </a:rPr>
              <a:t> </a:t>
            </a:r>
            <a:r>
              <a:rPr lang="en-US" sz="2400" b="1" i="1" dirty="0">
                <a:solidFill>
                  <a:srgbClr val="2B03BD"/>
                </a:solidFill>
                <a:latin typeface="Times New Roman" panose="02020603050405020304" pitchFamily="18" charset="0"/>
                <a:cs typeface="Times New Roman" panose="02020603050405020304" pitchFamily="18" charset="0"/>
              </a:rPr>
              <a:t>the giver of order</a:t>
            </a:r>
            <a:r>
              <a:rPr lang="en-US" sz="2400" dirty="0">
                <a:solidFill>
                  <a:srgbClr val="2B03BD"/>
                </a:solidFill>
                <a:latin typeface="Times New Roman" panose="02020603050405020304" pitchFamily="18" charset="0"/>
                <a:cs typeface="Times New Roman" panose="02020603050405020304" pitchFamily="18" charset="0"/>
              </a:rPr>
              <a:t>.”</a:t>
            </a:r>
          </a:p>
          <a:p>
            <a:endParaRPr lang="en-US" sz="2000" dirty="0">
              <a:solidFill>
                <a:srgbClr val="2B03BD"/>
              </a:solidFill>
            </a:endParaRPr>
          </a:p>
          <a:p>
            <a:r>
              <a:rPr lang="en-US" sz="2000" b="1" dirty="0" err="1">
                <a:solidFill>
                  <a:srgbClr val="2B03BD"/>
                </a:solidFill>
              </a:rPr>
              <a:t>Minucius</a:t>
            </a:r>
            <a:r>
              <a:rPr lang="en-US" sz="2000" b="1" dirty="0">
                <a:solidFill>
                  <a:srgbClr val="2B03BD"/>
                </a:solidFill>
              </a:rPr>
              <a:t> Felix, ca 200 AD:</a:t>
            </a:r>
          </a:p>
          <a:p>
            <a:endParaRPr lang="en-US" sz="2000" b="1" dirty="0">
              <a:solidFill>
                <a:srgbClr val="2B03BD"/>
              </a:solidFill>
            </a:endParaRPr>
          </a:p>
          <a:p>
            <a:r>
              <a:rPr lang="en-US" sz="2000" dirty="0">
                <a:solidFill>
                  <a:srgbClr val="2B03BD"/>
                </a:solidFill>
              </a:rPr>
              <a:t> </a:t>
            </a:r>
            <a:r>
              <a:rPr lang="en-US" sz="2400" dirty="0">
                <a:solidFill>
                  <a:srgbClr val="2B03BD"/>
                </a:solidFill>
                <a:latin typeface="Times New Roman" panose="02020603050405020304" pitchFamily="18" charset="0"/>
                <a:cs typeface="Times New Roman" panose="02020603050405020304" pitchFamily="18" charset="0"/>
              </a:rPr>
              <a:t>“… when you see providence, </a:t>
            </a:r>
            <a:r>
              <a:rPr lang="en-US" sz="2400" b="1" dirty="0">
                <a:solidFill>
                  <a:srgbClr val="2B03BD"/>
                </a:solidFill>
                <a:latin typeface="Times New Roman" panose="02020603050405020304" pitchFamily="18" charset="0"/>
                <a:cs typeface="Times New Roman" panose="02020603050405020304" pitchFamily="18" charset="0"/>
              </a:rPr>
              <a:t>order</a:t>
            </a:r>
            <a:r>
              <a:rPr lang="en-US" sz="2400" dirty="0">
                <a:solidFill>
                  <a:srgbClr val="2B03BD"/>
                </a:solidFill>
                <a:latin typeface="Times New Roman" panose="02020603050405020304" pitchFamily="18" charset="0"/>
                <a:cs typeface="Times New Roman" panose="02020603050405020304" pitchFamily="18" charset="0"/>
              </a:rPr>
              <a:t>, and </a:t>
            </a:r>
            <a:r>
              <a:rPr lang="en-US" sz="2400" b="1" dirty="0">
                <a:solidFill>
                  <a:srgbClr val="2B03BD"/>
                </a:solidFill>
                <a:latin typeface="Times New Roman" panose="02020603050405020304" pitchFamily="18" charset="0"/>
                <a:cs typeface="Times New Roman" panose="02020603050405020304" pitchFamily="18" charset="0"/>
              </a:rPr>
              <a:t>law </a:t>
            </a:r>
            <a:r>
              <a:rPr lang="en-US" sz="2400" dirty="0">
                <a:solidFill>
                  <a:srgbClr val="2B03BD"/>
                </a:solidFill>
                <a:latin typeface="Times New Roman" panose="02020603050405020304" pitchFamily="18" charset="0"/>
                <a:cs typeface="Times New Roman" panose="02020603050405020304" pitchFamily="18" charset="0"/>
              </a:rPr>
              <a:t>in the heavens and on earth, believe that there is a Lord and </a:t>
            </a:r>
            <a:r>
              <a:rPr lang="en-US" sz="2400" b="1" dirty="0">
                <a:solidFill>
                  <a:srgbClr val="2B03BD"/>
                </a:solidFill>
                <a:latin typeface="Times New Roman" panose="02020603050405020304" pitchFamily="18" charset="0"/>
                <a:cs typeface="Times New Roman" panose="02020603050405020304" pitchFamily="18" charset="0"/>
              </a:rPr>
              <a:t>Author </a:t>
            </a:r>
            <a:r>
              <a:rPr lang="en-US" sz="2400" dirty="0">
                <a:solidFill>
                  <a:srgbClr val="2B03BD"/>
                </a:solidFill>
                <a:latin typeface="Times New Roman" panose="02020603050405020304" pitchFamily="18" charset="0"/>
                <a:cs typeface="Times New Roman" panose="02020603050405020304" pitchFamily="18" charset="0"/>
              </a:rPr>
              <a:t>of the universe, more beautiful than the stars themselves and the various parts of the whole world.” </a:t>
            </a:r>
          </a:p>
          <a:p>
            <a:endParaRPr lang="en-US" sz="2000" dirty="0">
              <a:solidFill>
                <a:srgbClr val="2B03BD"/>
              </a:solidFill>
            </a:endParaRPr>
          </a:p>
          <a:p>
            <a:r>
              <a:rPr lang="en-US" sz="2000" b="1" dirty="0">
                <a:solidFill>
                  <a:srgbClr val="2B03BD"/>
                </a:solidFill>
              </a:rPr>
              <a:t>Origen, ca 250 AD:</a:t>
            </a:r>
          </a:p>
          <a:p>
            <a:endParaRPr lang="en-US" sz="2000" dirty="0">
              <a:solidFill>
                <a:srgbClr val="2B03BD"/>
              </a:solidFill>
            </a:endParaRPr>
          </a:p>
          <a:p>
            <a:r>
              <a:rPr lang="en-US" sz="2400" dirty="0">
                <a:solidFill>
                  <a:srgbClr val="2B03BD"/>
                </a:solidFill>
              </a:rPr>
              <a:t> </a:t>
            </a:r>
            <a:r>
              <a:rPr lang="en-US" sz="2400" dirty="0">
                <a:solidFill>
                  <a:srgbClr val="2B03BD"/>
                </a:solidFill>
                <a:latin typeface="Times New Roman" panose="02020603050405020304" pitchFamily="18" charset="0"/>
                <a:cs typeface="Times New Roman" panose="02020603050405020304" pitchFamily="18" charset="0"/>
              </a:rPr>
              <a:t>“… when we are convinced by what we see in the excellent </a:t>
            </a:r>
            <a:r>
              <a:rPr lang="en-US" sz="2400" b="1" dirty="0">
                <a:solidFill>
                  <a:srgbClr val="2B03BD"/>
                </a:solidFill>
                <a:latin typeface="Times New Roman" panose="02020603050405020304" pitchFamily="18" charset="0"/>
                <a:cs typeface="Times New Roman" panose="02020603050405020304" pitchFamily="18" charset="0"/>
              </a:rPr>
              <a:t>orderliness</a:t>
            </a:r>
            <a:r>
              <a:rPr lang="en-US" sz="2400" dirty="0">
                <a:solidFill>
                  <a:srgbClr val="2B03BD"/>
                </a:solidFill>
                <a:latin typeface="Times New Roman" panose="02020603050405020304" pitchFamily="18" charset="0"/>
                <a:cs typeface="Times New Roman" panose="02020603050405020304" pitchFamily="18" charset="0"/>
              </a:rPr>
              <a:t> of the world, then we worship its Maker as the one </a:t>
            </a:r>
            <a:r>
              <a:rPr lang="en-US" sz="2400" b="1" dirty="0">
                <a:solidFill>
                  <a:srgbClr val="2B03BD"/>
                </a:solidFill>
                <a:latin typeface="Times New Roman" panose="02020603050405020304" pitchFamily="18" charset="0"/>
                <a:cs typeface="Times New Roman" panose="02020603050405020304" pitchFamily="18" charset="0"/>
              </a:rPr>
              <a:t>Author </a:t>
            </a:r>
            <a:r>
              <a:rPr lang="en-US" sz="2400" dirty="0">
                <a:solidFill>
                  <a:srgbClr val="2B03BD"/>
                </a:solidFill>
                <a:latin typeface="Times New Roman" panose="02020603050405020304" pitchFamily="18" charset="0"/>
                <a:cs typeface="Times New Roman" panose="02020603050405020304" pitchFamily="18" charset="0"/>
              </a:rPr>
              <a:t>of one effect, which --- since it is entirely in </a:t>
            </a:r>
            <a:r>
              <a:rPr lang="en-US" sz="2400" b="1" dirty="0">
                <a:solidFill>
                  <a:srgbClr val="2B03BD"/>
                </a:solidFill>
                <a:latin typeface="Times New Roman" panose="02020603050405020304" pitchFamily="18" charset="0"/>
                <a:cs typeface="Times New Roman" panose="02020603050405020304" pitchFamily="18" charset="0"/>
              </a:rPr>
              <a:t>harmony</a:t>
            </a:r>
            <a:r>
              <a:rPr lang="en-US" sz="2400" dirty="0">
                <a:solidFill>
                  <a:srgbClr val="2B03BD"/>
                </a:solidFill>
                <a:latin typeface="Times New Roman" panose="02020603050405020304" pitchFamily="18" charset="0"/>
                <a:cs typeface="Times New Roman" panose="02020603050405020304" pitchFamily="18" charset="0"/>
              </a:rPr>
              <a:t> with itself --- cannot, therefore, have been the work of many makers.” </a:t>
            </a:r>
          </a:p>
        </p:txBody>
      </p:sp>
    </p:spTree>
    <p:extLst>
      <p:ext uri="{BB962C8B-B14F-4D97-AF65-F5344CB8AC3E}">
        <p14:creationId xmlns:p14="http://schemas.microsoft.com/office/powerpoint/2010/main" val="81439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2F4DE3-0D2A-4A44-9738-D8CCB29AF697}"/>
              </a:ext>
            </a:extLst>
          </p:cNvPr>
          <p:cNvSpPr txBox="1"/>
          <p:nvPr/>
        </p:nvSpPr>
        <p:spPr>
          <a:xfrm>
            <a:off x="762000" y="457200"/>
            <a:ext cx="7239000" cy="5791200"/>
          </a:xfrm>
          <a:prstGeom prst="rect">
            <a:avLst/>
          </a:prstGeom>
          <a:noFill/>
        </p:spPr>
        <p:txBody>
          <a:bodyPr wrap="square" rtlCol="0">
            <a:spAutoFit/>
          </a:bodyPr>
          <a:lstStyle/>
          <a:p>
            <a:r>
              <a:rPr lang="en-US" sz="2000" b="1" dirty="0" err="1">
                <a:solidFill>
                  <a:srgbClr val="2B03BD"/>
                </a:solidFill>
              </a:rPr>
              <a:t>Lactantius</a:t>
            </a:r>
            <a:r>
              <a:rPr lang="en-US" sz="2000" b="1" dirty="0">
                <a:solidFill>
                  <a:srgbClr val="2B03BD"/>
                </a:solidFill>
              </a:rPr>
              <a:t>, ca 300 AD:</a:t>
            </a:r>
          </a:p>
          <a:p>
            <a:endParaRPr lang="en-US" sz="2000" dirty="0">
              <a:solidFill>
                <a:srgbClr val="2B03BD"/>
              </a:solidFill>
              <a:latin typeface="Times New Roman" panose="02020603050405020304" pitchFamily="18" charset="0"/>
              <a:cs typeface="Times New Roman" panose="02020603050405020304" pitchFamily="18" charset="0"/>
            </a:endParaRPr>
          </a:p>
          <a:p>
            <a:r>
              <a:rPr lang="en-US" sz="2000" dirty="0">
                <a:solidFill>
                  <a:srgbClr val="2B03BD"/>
                </a:solidFill>
                <a:latin typeface="Times New Roman" panose="02020603050405020304" pitchFamily="18" charset="0"/>
                <a:cs typeface="Times New Roman" panose="02020603050405020304" pitchFamily="18" charset="0"/>
              </a:rPr>
              <a:t>“There is no one so uncivilized nor of such barbarous manners that he does not, when he raises his eyes to heaven, … understand something from the very magnitude of things, their motion, arrangement, constancy, </a:t>
            </a:r>
            <a:r>
              <a:rPr lang="en-US" sz="2000" b="1" dirty="0">
                <a:solidFill>
                  <a:srgbClr val="2B03BD"/>
                </a:solidFill>
                <a:latin typeface="Times New Roman" panose="02020603050405020304" pitchFamily="18" charset="0"/>
                <a:cs typeface="Times New Roman" panose="02020603050405020304" pitchFamily="18" charset="0"/>
              </a:rPr>
              <a:t>beauty </a:t>
            </a:r>
            <a:r>
              <a:rPr lang="en-US" sz="2000" dirty="0">
                <a:solidFill>
                  <a:srgbClr val="2B03BD"/>
                </a:solidFill>
                <a:latin typeface="Times New Roman" panose="02020603050405020304" pitchFamily="18" charset="0"/>
                <a:cs typeface="Times New Roman" panose="02020603050405020304" pitchFamily="18" charset="0"/>
              </a:rPr>
              <a:t>and proportion, and that this could not possibly be if it were not established in wonderful </a:t>
            </a:r>
            <a:r>
              <a:rPr lang="en-US" sz="2000" b="1" dirty="0">
                <a:solidFill>
                  <a:srgbClr val="2B03BD"/>
                </a:solidFill>
                <a:latin typeface="Times New Roman" panose="02020603050405020304" pitchFamily="18" charset="0"/>
                <a:cs typeface="Times New Roman" panose="02020603050405020304" pitchFamily="18" charset="0"/>
              </a:rPr>
              <a:t>order</a:t>
            </a:r>
            <a:r>
              <a:rPr lang="en-US" sz="2000" dirty="0">
                <a:solidFill>
                  <a:srgbClr val="2B03BD"/>
                </a:solidFill>
                <a:latin typeface="Times New Roman" panose="02020603050405020304" pitchFamily="18" charset="0"/>
                <a:cs typeface="Times New Roman" panose="02020603050405020304" pitchFamily="18" charset="0"/>
              </a:rPr>
              <a:t>, having been fashioned on some greater design.” </a:t>
            </a:r>
          </a:p>
          <a:p>
            <a:endParaRPr lang="en-US" sz="2000" dirty="0">
              <a:solidFill>
                <a:srgbClr val="2B03BD"/>
              </a:solidFill>
            </a:endParaRPr>
          </a:p>
          <a:p>
            <a:r>
              <a:rPr lang="en-US" sz="2000" b="1" dirty="0">
                <a:solidFill>
                  <a:srgbClr val="2B03BD"/>
                </a:solidFill>
              </a:rPr>
              <a:t>St. Athanasius, early 4</a:t>
            </a:r>
            <a:r>
              <a:rPr lang="en-US" sz="2000" b="1" baseline="30000" dirty="0">
                <a:solidFill>
                  <a:srgbClr val="2B03BD"/>
                </a:solidFill>
              </a:rPr>
              <a:t>th</a:t>
            </a:r>
            <a:r>
              <a:rPr lang="en-US" sz="2000" b="1" dirty="0">
                <a:solidFill>
                  <a:srgbClr val="2B03BD"/>
                </a:solidFill>
              </a:rPr>
              <a:t> century:</a:t>
            </a:r>
          </a:p>
          <a:p>
            <a:endParaRPr lang="en-US" sz="2000" dirty="0">
              <a:solidFill>
                <a:srgbClr val="2B03BD"/>
              </a:solidFill>
              <a:latin typeface="Times New Roman" panose="02020603050405020304" pitchFamily="18" charset="0"/>
              <a:cs typeface="Times New Roman" panose="02020603050405020304" pitchFamily="18" charset="0"/>
            </a:endParaRPr>
          </a:p>
          <a:p>
            <a:r>
              <a:rPr lang="en-US" sz="2000" dirty="0">
                <a:solidFill>
                  <a:srgbClr val="2B03BD"/>
                </a:solidFill>
                <a:latin typeface="Times New Roman" panose="02020603050405020304" pitchFamily="18" charset="0"/>
                <a:cs typeface="Times New Roman" panose="02020603050405020304" pitchFamily="18" charset="0"/>
              </a:rPr>
              <a:t>“… creation, as if in </a:t>
            </a:r>
            <a:r>
              <a:rPr lang="en-US" sz="2000" b="1" dirty="0">
                <a:solidFill>
                  <a:srgbClr val="2B03BD"/>
                </a:solidFill>
                <a:latin typeface="Times New Roman" panose="02020603050405020304" pitchFamily="18" charset="0"/>
                <a:cs typeface="Times New Roman" panose="02020603050405020304" pitchFamily="18" charset="0"/>
              </a:rPr>
              <a:t>written characters</a:t>
            </a:r>
            <a:r>
              <a:rPr lang="en-US" sz="2000" dirty="0">
                <a:solidFill>
                  <a:srgbClr val="2B03BD"/>
                </a:solidFill>
                <a:latin typeface="Times New Roman" panose="02020603050405020304" pitchFamily="18" charset="0"/>
                <a:cs typeface="Times New Roman" panose="02020603050405020304" pitchFamily="18" charset="0"/>
              </a:rPr>
              <a:t> and by means of its </a:t>
            </a:r>
            <a:r>
              <a:rPr lang="en-US" sz="2000" b="1" dirty="0">
                <a:solidFill>
                  <a:srgbClr val="2B03BD"/>
                </a:solidFill>
                <a:latin typeface="Times New Roman" panose="02020603050405020304" pitchFamily="18" charset="0"/>
                <a:cs typeface="Times New Roman" panose="02020603050405020304" pitchFamily="18" charset="0"/>
              </a:rPr>
              <a:t>order</a:t>
            </a:r>
            <a:r>
              <a:rPr lang="en-US" sz="2000" dirty="0">
                <a:solidFill>
                  <a:srgbClr val="2B03BD"/>
                </a:solidFill>
                <a:latin typeface="Times New Roman" panose="02020603050405020304" pitchFamily="18" charset="0"/>
                <a:cs typeface="Times New Roman" panose="02020603050405020304" pitchFamily="18" charset="0"/>
              </a:rPr>
              <a:t> and </a:t>
            </a:r>
            <a:r>
              <a:rPr lang="en-US" sz="2000" b="1" dirty="0">
                <a:solidFill>
                  <a:srgbClr val="2B03BD"/>
                </a:solidFill>
                <a:latin typeface="Times New Roman" panose="02020603050405020304" pitchFamily="18" charset="0"/>
                <a:cs typeface="Times New Roman" panose="02020603050405020304" pitchFamily="18" charset="0"/>
              </a:rPr>
              <a:t>harmony</a:t>
            </a:r>
            <a:r>
              <a:rPr lang="en-US" sz="2000" dirty="0">
                <a:solidFill>
                  <a:srgbClr val="2B03BD"/>
                </a:solidFill>
                <a:latin typeface="Times New Roman" panose="02020603050405020304" pitchFamily="18" charset="0"/>
                <a:cs typeface="Times New Roman" panose="02020603050405020304" pitchFamily="18" charset="0"/>
              </a:rPr>
              <a:t>, declares in a loud voice its own Master and Creator.”  </a:t>
            </a:r>
          </a:p>
          <a:p>
            <a:endParaRPr lang="en-US" sz="2000" dirty="0">
              <a:solidFill>
                <a:srgbClr val="2B03BD"/>
              </a:solidFill>
              <a:latin typeface="Times New Roman" panose="02020603050405020304" pitchFamily="18" charset="0"/>
              <a:cs typeface="Times New Roman" panose="02020603050405020304" pitchFamily="18" charset="0"/>
            </a:endParaRPr>
          </a:p>
          <a:p>
            <a:r>
              <a:rPr lang="en-US" sz="2000" dirty="0">
                <a:solidFill>
                  <a:srgbClr val="2B03BD"/>
                </a:solidFill>
                <a:latin typeface="Times New Roman" panose="02020603050405020304" pitchFamily="18" charset="0"/>
                <a:cs typeface="Times New Roman" panose="02020603050405020304" pitchFamily="18" charset="0"/>
              </a:rPr>
              <a:t>“God, by his own Word, gave to creation such </a:t>
            </a:r>
            <a:r>
              <a:rPr lang="en-US" sz="2000" b="1" dirty="0">
                <a:solidFill>
                  <a:srgbClr val="2B03BD"/>
                </a:solidFill>
                <a:latin typeface="Times New Roman" panose="02020603050405020304" pitchFamily="18" charset="0"/>
                <a:cs typeface="Times New Roman" panose="02020603050405020304" pitchFamily="18" charset="0"/>
              </a:rPr>
              <a:t>order</a:t>
            </a:r>
            <a:r>
              <a:rPr lang="en-US" sz="2000" dirty="0">
                <a:solidFill>
                  <a:srgbClr val="2B03BD"/>
                </a:solidFill>
                <a:latin typeface="Times New Roman" panose="02020603050405020304" pitchFamily="18" charset="0"/>
                <a:cs typeface="Times New Roman" panose="02020603050405020304" pitchFamily="18" charset="0"/>
              </a:rPr>
              <a:t> as is found therein, so that though he is by nature invisible, men might be able to know him through his works.” </a:t>
            </a:r>
          </a:p>
          <a:p>
            <a:endParaRPr lang="en-US" sz="2000" dirty="0">
              <a:solidFill>
                <a:srgbClr val="2B03BD"/>
              </a:solidFill>
            </a:endParaRPr>
          </a:p>
        </p:txBody>
      </p:sp>
    </p:spTree>
    <p:extLst>
      <p:ext uri="{BB962C8B-B14F-4D97-AF65-F5344CB8AC3E}">
        <p14:creationId xmlns:p14="http://schemas.microsoft.com/office/powerpoint/2010/main" val="506115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659646-2F01-4445-9019-AA5D933677F1}"/>
              </a:ext>
            </a:extLst>
          </p:cNvPr>
          <p:cNvSpPr txBox="1"/>
          <p:nvPr/>
        </p:nvSpPr>
        <p:spPr>
          <a:xfrm>
            <a:off x="685800" y="628233"/>
            <a:ext cx="7315200" cy="5601533"/>
          </a:xfrm>
          <a:prstGeom prst="rect">
            <a:avLst/>
          </a:prstGeom>
          <a:noFill/>
        </p:spPr>
        <p:txBody>
          <a:bodyPr wrap="square" rtlCol="0">
            <a:spAutoFit/>
          </a:bodyPr>
          <a:lstStyle/>
          <a:p>
            <a:endParaRPr lang="en-US" dirty="0"/>
          </a:p>
          <a:p>
            <a:r>
              <a:rPr lang="en-US" sz="2000" b="1" dirty="0">
                <a:solidFill>
                  <a:srgbClr val="2B03BD"/>
                </a:solidFill>
              </a:rPr>
              <a:t>St. Gregory of Nazianzus, late fourth century,: </a:t>
            </a:r>
          </a:p>
          <a:p>
            <a:endParaRPr lang="en-US" sz="2000" dirty="0">
              <a:solidFill>
                <a:srgbClr val="2B03BD"/>
              </a:solidFill>
            </a:endParaRPr>
          </a:p>
          <a:p>
            <a:r>
              <a:rPr lang="en-US" sz="2000" dirty="0">
                <a:solidFill>
                  <a:srgbClr val="2B03BD"/>
                </a:solidFill>
                <a:latin typeface="Times New Roman" panose="02020603050405020304" pitchFamily="18" charset="0"/>
                <a:cs typeface="Times New Roman" panose="02020603050405020304" pitchFamily="18" charset="0"/>
              </a:rPr>
              <a:t>“Let us [even] suppose that the </a:t>
            </a:r>
            <a:r>
              <a:rPr lang="en-US" sz="2000" b="1" dirty="0">
                <a:solidFill>
                  <a:srgbClr val="2B03BD"/>
                </a:solidFill>
                <a:latin typeface="Times New Roman" panose="02020603050405020304" pitchFamily="18" charset="0"/>
                <a:cs typeface="Times New Roman" panose="02020603050405020304" pitchFamily="18" charset="0"/>
              </a:rPr>
              <a:t>existence</a:t>
            </a:r>
            <a:r>
              <a:rPr lang="en-US" sz="2000" i="1" dirty="0">
                <a:solidFill>
                  <a:srgbClr val="2B03BD"/>
                </a:solidFill>
                <a:latin typeface="Times New Roman" panose="02020603050405020304" pitchFamily="18" charset="0"/>
                <a:cs typeface="Times New Roman" panose="02020603050405020304" pitchFamily="18" charset="0"/>
              </a:rPr>
              <a:t> </a:t>
            </a:r>
            <a:r>
              <a:rPr lang="en-US" sz="2000" dirty="0">
                <a:solidFill>
                  <a:srgbClr val="2B03BD"/>
                </a:solidFill>
                <a:latin typeface="Times New Roman" panose="02020603050405020304" pitchFamily="18" charset="0"/>
                <a:cs typeface="Times New Roman" panose="02020603050405020304" pitchFamily="18" charset="0"/>
              </a:rPr>
              <a:t>of the world is spontaneous. To what will you ascribe its </a:t>
            </a:r>
            <a:r>
              <a:rPr lang="en-US" sz="2000" b="1" dirty="0">
                <a:solidFill>
                  <a:srgbClr val="2B03BD"/>
                </a:solidFill>
                <a:latin typeface="Times New Roman" panose="02020603050405020304" pitchFamily="18" charset="0"/>
                <a:cs typeface="Times New Roman" panose="02020603050405020304" pitchFamily="18" charset="0"/>
              </a:rPr>
              <a:t>order</a:t>
            </a:r>
            <a:r>
              <a:rPr lang="en-US" sz="2000" dirty="0">
                <a:solidFill>
                  <a:srgbClr val="2B03BD"/>
                </a:solidFill>
                <a:latin typeface="Times New Roman" panose="02020603050405020304" pitchFamily="18" charset="0"/>
                <a:cs typeface="Times New Roman" panose="02020603050405020304" pitchFamily="18" charset="0"/>
              </a:rPr>
              <a:t>?” </a:t>
            </a:r>
          </a:p>
          <a:p>
            <a:endParaRPr lang="en-US" sz="2000" b="1" dirty="0">
              <a:solidFill>
                <a:srgbClr val="2B03BD"/>
              </a:solidFill>
            </a:endParaRPr>
          </a:p>
          <a:p>
            <a:r>
              <a:rPr lang="en-US" sz="2000" b="1" dirty="0">
                <a:solidFill>
                  <a:srgbClr val="2B03BD"/>
                </a:solidFill>
              </a:rPr>
              <a:t>St. Gregory of Nyssa, late 4</a:t>
            </a:r>
            <a:r>
              <a:rPr lang="en-US" sz="2000" b="1" baseline="30000" dirty="0">
                <a:solidFill>
                  <a:srgbClr val="2B03BD"/>
                </a:solidFill>
              </a:rPr>
              <a:t>th</a:t>
            </a:r>
            <a:r>
              <a:rPr lang="en-US" sz="2000" b="1" dirty="0">
                <a:solidFill>
                  <a:srgbClr val="2B03BD"/>
                </a:solidFill>
              </a:rPr>
              <a:t> century:</a:t>
            </a:r>
          </a:p>
          <a:p>
            <a:endParaRPr lang="en-US" sz="2000" dirty="0">
              <a:solidFill>
                <a:srgbClr val="2B03BD"/>
              </a:solidFill>
            </a:endParaRPr>
          </a:p>
          <a:p>
            <a:r>
              <a:rPr lang="en-US" sz="2000" dirty="0">
                <a:solidFill>
                  <a:srgbClr val="2B03BD"/>
                </a:solidFill>
                <a:latin typeface="Times New Roman" panose="02020603050405020304" pitchFamily="18" charset="0"/>
                <a:cs typeface="Times New Roman" panose="02020603050405020304" pitchFamily="18" charset="0"/>
              </a:rPr>
              <a:t> “… all creation --- and above all, as the Scripture says, the </a:t>
            </a:r>
            <a:r>
              <a:rPr lang="en-US" sz="2000" b="1" dirty="0">
                <a:solidFill>
                  <a:srgbClr val="2B03BD"/>
                </a:solidFill>
                <a:latin typeface="Times New Roman" panose="02020603050405020304" pitchFamily="18" charset="0"/>
                <a:cs typeface="Times New Roman" panose="02020603050405020304" pitchFamily="18" charset="0"/>
              </a:rPr>
              <a:t>orderly </a:t>
            </a:r>
            <a:r>
              <a:rPr lang="en-US" sz="2000" dirty="0">
                <a:solidFill>
                  <a:srgbClr val="2B03BD"/>
                </a:solidFill>
                <a:latin typeface="Times New Roman" panose="02020603050405020304" pitchFamily="18" charset="0"/>
                <a:cs typeface="Times New Roman" panose="02020603050405020304" pitchFamily="18" charset="0"/>
              </a:rPr>
              <a:t>arrangement of the heavens --- demonstrates the wisdom of the Creator through the skill displayed in his works.” </a:t>
            </a:r>
          </a:p>
          <a:p>
            <a:endParaRPr lang="en-US" sz="2000" dirty="0">
              <a:solidFill>
                <a:srgbClr val="2B03BD"/>
              </a:solidFill>
            </a:endParaRPr>
          </a:p>
          <a:p>
            <a:r>
              <a:rPr lang="en-US" sz="2000" b="1" dirty="0">
                <a:solidFill>
                  <a:srgbClr val="2B03BD"/>
                </a:solidFill>
              </a:rPr>
              <a:t>St. Cyril of Alexandria, mid-fifth century:</a:t>
            </a:r>
          </a:p>
          <a:p>
            <a:endParaRPr lang="en-US" sz="2000" dirty="0">
              <a:solidFill>
                <a:srgbClr val="2B03BD"/>
              </a:solidFill>
            </a:endParaRPr>
          </a:p>
          <a:p>
            <a:r>
              <a:rPr lang="en-US" sz="2000" dirty="0">
                <a:solidFill>
                  <a:srgbClr val="2B03BD"/>
                </a:solidFill>
                <a:latin typeface="Times New Roman" panose="02020603050405020304" pitchFamily="18" charset="0"/>
                <a:cs typeface="Times New Roman" panose="02020603050405020304" pitchFamily="18" charset="0"/>
              </a:rPr>
              <a:t>“… from the </a:t>
            </a:r>
            <a:r>
              <a:rPr lang="en-US" sz="2000" b="1" dirty="0">
                <a:solidFill>
                  <a:srgbClr val="2B03BD"/>
                </a:solidFill>
                <a:latin typeface="Times New Roman" panose="02020603050405020304" pitchFamily="18" charset="0"/>
                <a:cs typeface="Times New Roman" panose="02020603050405020304" pitchFamily="18" charset="0"/>
              </a:rPr>
              <a:t>origination </a:t>
            </a:r>
            <a:r>
              <a:rPr lang="en-US" sz="2000" dirty="0">
                <a:solidFill>
                  <a:srgbClr val="2B03BD"/>
                </a:solidFill>
                <a:latin typeface="Times New Roman" panose="02020603050405020304" pitchFamily="18" charset="0"/>
                <a:cs typeface="Times New Roman" panose="02020603050405020304" pitchFamily="18" charset="0"/>
              </a:rPr>
              <a:t>of the world [and] from its </a:t>
            </a:r>
            <a:r>
              <a:rPr lang="en-US" sz="2000" b="1" dirty="0">
                <a:solidFill>
                  <a:srgbClr val="2B03BD"/>
                </a:solidFill>
                <a:latin typeface="Times New Roman" panose="02020603050405020304" pitchFamily="18" charset="0"/>
                <a:cs typeface="Times New Roman" panose="02020603050405020304" pitchFamily="18" charset="0"/>
              </a:rPr>
              <a:t>order</a:t>
            </a:r>
            <a:r>
              <a:rPr lang="en-US" sz="2000" dirty="0">
                <a:solidFill>
                  <a:srgbClr val="2B03BD"/>
                </a:solidFill>
                <a:latin typeface="Times New Roman" panose="02020603050405020304" pitchFamily="18" charset="0"/>
                <a:cs typeface="Times New Roman" panose="02020603050405020304" pitchFamily="18" charset="0"/>
              </a:rPr>
              <a:t> and </a:t>
            </a:r>
            <a:r>
              <a:rPr lang="en-US" sz="2000" b="1" dirty="0">
                <a:solidFill>
                  <a:srgbClr val="2B03BD"/>
                </a:solidFill>
                <a:latin typeface="Times New Roman" panose="02020603050405020304" pitchFamily="18" charset="0"/>
                <a:cs typeface="Times New Roman" panose="02020603050405020304" pitchFamily="18" charset="0"/>
              </a:rPr>
              <a:t>beauty</a:t>
            </a:r>
            <a:r>
              <a:rPr lang="en-US" sz="2000" i="1" dirty="0">
                <a:solidFill>
                  <a:srgbClr val="2B03BD"/>
                </a:solidFill>
                <a:latin typeface="Times New Roman" panose="02020603050405020304" pitchFamily="18" charset="0"/>
                <a:cs typeface="Times New Roman" panose="02020603050405020304" pitchFamily="18" charset="0"/>
              </a:rPr>
              <a:t> </a:t>
            </a:r>
            <a:r>
              <a:rPr lang="en-US" sz="2000" dirty="0">
                <a:solidFill>
                  <a:srgbClr val="2B03BD"/>
                </a:solidFill>
                <a:latin typeface="Times New Roman" panose="02020603050405020304" pitchFamily="18" charset="0"/>
                <a:cs typeface="Times New Roman" panose="02020603050405020304" pitchFamily="18" charset="0"/>
              </a:rPr>
              <a:t>… we can recognize that the wisdom and power of him who created [it] and brought [it] into existence far surpasses every [created] mind.” </a:t>
            </a:r>
          </a:p>
        </p:txBody>
      </p:sp>
    </p:spTree>
    <p:extLst>
      <p:ext uri="{BB962C8B-B14F-4D97-AF65-F5344CB8AC3E}">
        <p14:creationId xmlns:p14="http://schemas.microsoft.com/office/powerpoint/2010/main" val="301183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5AB4E-9662-473D-AEE0-A5CD1E4C1FEE}"/>
              </a:ext>
            </a:extLst>
          </p:cNvPr>
          <p:cNvSpPr txBox="1"/>
          <p:nvPr/>
        </p:nvSpPr>
        <p:spPr>
          <a:xfrm>
            <a:off x="838200" y="1143000"/>
            <a:ext cx="7315200" cy="4555093"/>
          </a:xfrm>
          <a:prstGeom prst="rect">
            <a:avLst/>
          </a:prstGeom>
          <a:noFill/>
        </p:spPr>
        <p:txBody>
          <a:bodyPr wrap="square" rtlCol="0">
            <a:spAutoFit/>
          </a:bodyPr>
          <a:lstStyle/>
          <a:p>
            <a:endParaRPr lang="en-US" dirty="0"/>
          </a:p>
          <a:p>
            <a:r>
              <a:rPr lang="en-US" sz="2400" b="1" dirty="0">
                <a:solidFill>
                  <a:srgbClr val="FF0000"/>
                </a:solidFill>
                <a:latin typeface="Times New Roman" panose="02020603050405020304" pitchFamily="18" charset="0"/>
                <a:cs typeface="Times New Roman" panose="02020603050405020304" pitchFamily="18" charset="0"/>
              </a:rPr>
              <a:t>“ID movement” argument:</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Things not explicable naturally</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Examples from Biology</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Complexity of Structure</a:t>
            </a:r>
            <a:endParaRPr lang="en-US" sz="2000" dirty="0">
              <a:latin typeface="Times New Roman" panose="02020603050405020304" pitchFamily="18" charset="0"/>
              <a:cs typeface="Times New Roman" panose="02020603050405020304" pitchFamily="18" charset="0"/>
            </a:endParaRPr>
          </a:p>
          <a:p>
            <a:endParaRPr lang="en-US" sz="2400" b="1" dirty="0">
              <a:solidFill>
                <a:srgbClr val="FF0000"/>
              </a:solidFill>
              <a:latin typeface="Times New Roman" panose="02020603050405020304" pitchFamily="18" charset="0"/>
              <a:cs typeface="Times New Roman" panose="02020603050405020304" pitchFamily="18" charset="0"/>
            </a:endParaRPr>
          </a:p>
          <a:p>
            <a:endParaRPr lang="en-US" sz="2400" b="1" dirty="0">
              <a:solidFill>
                <a:srgbClr val="FF0000"/>
              </a:solidFill>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More traditional  “Argument from Order”:</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Nature itself</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All of Nature,  Entire Cosmos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Order, Beauty, Harmony, Lawfulness</a:t>
            </a:r>
          </a:p>
          <a:p>
            <a:endParaRPr lang="en-US" sz="2000" b="1" dirty="0"/>
          </a:p>
          <a:p>
            <a:endParaRPr lang="en-US" dirty="0"/>
          </a:p>
          <a:p>
            <a:endParaRPr lang="en-US" dirty="0"/>
          </a:p>
        </p:txBody>
      </p:sp>
    </p:spTree>
    <p:extLst>
      <p:ext uri="{BB962C8B-B14F-4D97-AF65-F5344CB8AC3E}">
        <p14:creationId xmlns:p14="http://schemas.microsoft.com/office/powerpoint/2010/main" val="44437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Image result for soldiers in formation">
            <a:extLst>
              <a:ext uri="{FF2B5EF4-FFF2-40B4-BE49-F238E27FC236}">
                <a16:creationId xmlns:a16="http://schemas.microsoft.com/office/drawing/2014/main" id="{FBC89EFF-69C7-46C7-BE21-B80780CB2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838200"/>
            <a:ext cx="5648325" cy="4481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12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http://www.plumberslu130ua.org/images/hall/BA-hall-chairs.jpg">
            <a:extLst>
              <a:ext uri="{FF2B5EF4-FFF2-40B4-BE49-F238E27FC236}">
                <a16:creationId xmlns:a16="http://schemas.microsoft.com/office/drawing/2014/main" id="{6E3040FB-E665-4B0A-B054-5542017624F0}"/>
              </a:ext>
            </a:extLst>
          </p:cNvPr>
          <p:cNvPicPr>
            <a:picLocks noChangeAspect="1" noChangeArrowheads="1"/>
          </p:cNvPicPr>
          <p:nvPr/>
        </p:nvPicPr>
        <p:blipFill>
          <a:blip r:embed="rId2" cstate="print"/>
          <a:srcRect/>
          <a:stretch>
            <a:fillRect/>
          </a:stretch>
        </p:blipFill>
        <p:spPr bwMode="auto">
          <a:xfrm>
            <a:off x="423863" y="533400"/>
            <a:ext cx="8170066" cy="5562600"/>
          </a:xfrm>
          <a:prstGeom prst="rect">
            <a:avLst/>
          </a:prstGeom>
          <a:noFill/>
        </p:spPr>
      </p:pic>
    </p:spTree>
    <p:extLst>
      <p:ext uri="{BB962C8B-B14F-4D97-AF65-F5344CB8AC3E}">
        <p14:creationId xmlns:p14="http://schemas.microsoft.com/office/powerpoint/2010/main" val="322664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result for ice crystal structure">
            <a:extLst>
              <a:ext uri="{FF2B5EF4-FFF2-40B4-BE49-F238E27FC236}">
                <a16:creationId xmlns:a16="http://schemas.microsoft.com/office/drawing/2014/main" id="{1AFEB51C-1146-4C3B-9F0D-3082E288E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690563"/>
            <a:ext cx="8096250" cy="547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228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768</Words>
  <Application>Microsoft Office PowerPoint</Application>
  <PresentationFormat>On-screen Show (4:3)</PresentationFormat>
  <Paragraphs>63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Delaware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smbarr</dc:creator>
  <cp:lastModifiedBy>Stephen M Barr</cp:lastModifiedBy>
  <cp:revision>34</cp:revision>
  <dcterms:created xsi:type="dcterms:W3CDTF">2010-02-15T14:21:40Z</dcterms:created>
  <dcterms:modified xsi:type="dcterms:W3CDTF">2020-02-10T15:30:17Z</dcterms:modified>
</cp:coreProperties>
</file>