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304" r:id="rId5"/>
    <p:sldId id="290" r:id="rId6"/>
    <p:sldId id="298" r:id="rId7"/>
    <p:sldId id="257" r:id="rId8"/>
    <p:sldId id="258" r:id="rId9"/>
    <p:sldId id="282" r:id="rId10"/>
    <p:sldId id="292" r:id="rId11"/>
    <p:sldId id="299" r:id="rId12"/>
    <p:sldId id="293" r:id="rId13"/>
    <p:sldId id="259" r:id="rId14"/>
    <p:sldId id="295" r:id="rId15"/>
    <p:sldId id="294" r:id="rId16"/>
    <p:sldId id="281" r:id="rId17"/>
    <p:sldId id="276" r:id="rId18"/>
    <p:sldId id="300" r:id="rId19"/>
    <p:sldId id="260" r:id="rId20"/>
    <p:sldId id="261" r:id="rId21"/>
    <p:sldId id="262" r:id="rId22"/>
    <p:sldId id="278" r:id="rId23"/>
    <p:sldId id="263" r:id="rId24"/>
    <p:sldId id="264" r:id="rId25"/>
    <p:sldId id="266" r:id="rId26"/>
    <p:sldId id="265" r:id="rId27"/>
    <p:sldId id="267" r:id="rId28"/>
    <p:sldId id="271" r:id="rId29"/>
    <p:sldId id="268" r:id="rId30"/>
    <p:sldId id="269" r:id="rId31"/>
    <p:sldId id="277" r:id="rId32"/>
    <p:sldId id="270" r:id="rId33"/>
    <p:sldId id="272" r:id="rId34"/>
    <p:sldId id="273" r:id="rId35"/>
    <p:sldId id="274" r:id="rId36"/>
    <p:sldId id="301" r:id="rId37"/>
    <p:sldId id="302" r:id="rId38"/>
    <p:sldId id="30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641E10-8B3F-435F-9578-94541349E74A}"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323283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41E10-8B3F-435F-9578-94541349E74A}"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353364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41E10-8B3F-435F-9578-94541349E74A}"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319162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41E10-8B3F-435F-9578-94541349E74A}"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91022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41E10-8B3F-435F-9578-94541349E74A}"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367422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41E10-8B3F-435F-9578-94541349E74A}"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375116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41E10-8B3F-435F-9578-94541349E74A}" type="datetimeFigureOut">
              <a:rPr lang="en-US" smtClean="0"/>
              <a:pPr/>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154810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641E10-8B3F-435F-9578-94541349E74A}" type="datetimeFigureOut">
              <a:rPr lang="en-US" smtClean="0"/>
              <a:pPr/>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15728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41E10-8B3F-435F-9578-94541349E74A}" type="datetimeFigureOut">
              <a:rPr lang="en-US" smtClean="0"/>
              <a:pPr/>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111138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41E10-8B3F-435F-9578-94541349E74A}"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250653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41E10-8B3F-435F-9578-94541349E74A}"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C8266-141B-4A6E-B126-65B33E32DAEB}" type="slidenum">
              <a:rPr lang="en-US" smtClean="0"/>
              <a:pPr/>
              <a:t>‹#›</a:t>
            </a:fld>
            <a:endParaRPr lang="en-US"/>
          </a:p>
        </p:txBody>
      </p:sp>
    </p:spTree>
    <p:extLst>
      <p:ext uri="{BB962C8B-B14F-4D97-AF65-F5344CB8AC3E}">
        <p14:creationId xmlns:p14="http://schemas.microsoft.com/office/powerpoint/2010/main" val="343992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41E10-8B3F-435F-9578-94541349E74A}" type="datetimeFigureOut">
              <a:rPr lang="en-US" smtClean="0"/>
              <a:pPr/>
              <a:t>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C8266-141B-4A6E-B126-65B33E32DAEB}" type="slidenum">
              <a:rPr lang="en-US" smtClean="0"/>
              <a:pPr/>
              <a:t>‹#›</a:t>
            </a:fld>
            <a:endParaRPr lang="en-US"/>
          </a:p>
        </p:txBody>
      </p:sp>
    </p:spTree>
    <p:extLst>
      <p:ext uri="{BB962C8B-B14F-4D97-AF65-F5344CB8AC3E}">
        <p14:creationId xmlns:p14="http://schemas.microsoft.com/office/powerpoint/2010/main" val="585590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76400"/>
            <a:ext cx="7308510" cy="478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52600" y="838200"/>
            <a:ext cx="6324600" cy="461665"/>
          </a:xfrm>
          <a:prstGeom prst="rect">
            <a:avLst/>
          </a:prstGeom>
          <a:noFill/>
        </p:spPr>
        <p:txBody>
          <a:bodyPr wrap="square" rtlCol="0">
            <a:spAutoFit/>
          </a:bodyPr>
          <a:lstStyle/>
          <a:p>
            <a:r>
              <a:rPr lang="en-US" sz="2400" b="1" dirty="0"/>
              <a:t>Science and Religion: The Myth of Conflict</a:t>
            </a:r>
          </a:p>
        </p:txBody>
      </p:sp>
    </p:spTree>
    <p:extLst>
      <p:ext uri="{BB962C8B-B14F-4D97-AF65-F5344CB8AC3E}">
        <p14:creationId xmlns:p14="http://schemas.microsoft.com/office/powerpoint/2010/main" val="393154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685800"/>
            <a:ext cx="5715000" cy="5517280"/>
          </a:xfrm>
          <a:prstGeom prst="rect">
            <a:avLst/>
          </a:prstGeom>
        </p:spPr>
        <p:txBody>
          <a:bodyPr wrap="square">
            <a:spAutoFit/>
          </a:bodyPr>
          <a:lstStyle/>
          <a:p>
            <a:pPr marL="457200" marR="0" algn="just">
              <a:lnSpc>
                <a:spcPct val="115000"/>
              </a:lnSpc>
              <a:spcBef>
                <a:spcPts val="0"/>
              </a:spcBef>
              <a:spcAft>
                <a:spcPts val="10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“[Chinese scholars] had abandoned the idea of a supreme being with personal and creative properties. No rational Author of Nature existed in their universe; consequently the objects they meticulously described did not follow universal principles. … In the absence of a compelling need for the notion of general laws --- thoughts in the mind of God, so to speak --- little or no search was made for them.”  (Edward O. Wilson)</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gn="just">
              <a:lnSpc>
                <a:spcPct val="115000"/>
              </a:lnSpc>
              <a:spcBef>
                <a:spcPts val="0"/>
              </a:spcBef>
              <a:spcAft>
                <a:spcPts val="1000"/>
              </a:spcAft>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1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74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143000"/>
            <a:ext cx="7619202" cy="1815882"/>
          </a:xfrm>
          <a:prstGeom prst="rect">
            <a:avLst/>
          </a:prstGeom>
          <a:noFill/>
        </p:spPr>
        <p:txBody>
          <a:bodyPr wrap="none" rtlCol="0">
            <a:spAutoFit/>
          </a:bodyPr>
          <a:lstStyle/>
          <a:p>
            <a:r>
              <a:rPr lang="en-US" sz="2000" b="1" dirty="0">
                <a:solidFill>
                  <a:srgbClr val="002060"/>
                </a:solidFill>
              </a:rPr>
              <a:t>MISCONCEPTION SHARED BY MOST ATHEISTS AND MANY CHRISTIANS</a:t>
            </a:r>
          </a:p>
          <a:p>
            <a:endParaRPr lang="en-US" dirty="0">
              <a:solidFill>
                <a:srgbClr val="FF0000"/>
              </a:solidFill>
            </a:endParaRPr>
          </a:p>
          <a:p>
            <a:endParaRPr lang="en-US" dirty="0"/>
          </a:p>
          <a:p>
            <a:r>
              <a:rPr lang="en-US" sz="2800" dirty="0"/>
              <a:t>                     </a:t>
            </a:r>
            <a:r>
              <a:rPr lang="en-US" sz="2800" b="1" dirty="0">
                <a:solidFill>
                  <a:srgbClr val="FF0000"/>
                </a:solidFill>
              </a:rPr>
              <a:t>GOD  versus NATURE </a:t>
            </a:r>
          </a:p>
          <a:p>
            <a:endParaRPr lang="en-US" sz="2800" dirty="0"/>
          </a:p>
        </p:txBody>
      </p:sp>
    </p:spTree>
    <p:extLst>
      <p:ext uri="{BB962C8B-B14F-4D97-AF65-F5344CB8AC3E}">
        <p14:creationId xmlns:p14="http://schemas.microsoft.com/office/powerpoint/2010/main" val="112226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28600"/>
            <a:ext cx="7162800" cy="6247864"/>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For all people who were ignorant of God were foolish by nature; and they were unable from the good things that are seen to know the one who exists, nor did they recognize the artisan while paying heed to his works; but they supposed that either fire or wind or swift air, or the circle of the stars, or turbulent water, or the luminaries of heaven were the gods that rule the world. If through delight in the beauty of these things people assumed them to be gods, let them know how much better than these is their Lord, for the author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beauty created them. And if people were amazed at their power and working, let them perceive from them how much more powerful is the one who formed them. For from the greatness and beauty of created things comes a corresponding perception of their Creator.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Wisdom 13:1-5</a:t>
            </a:r>
          </a:p>
        </p:txBody>
      </p:sp>
    </p:spTree>
    <p:extLst>
      <p:ext uri="{BB962C8B-B14F-4D97-AF65-F5344CB8AC3E}">
        <p14:creationId xmlns:p14="http://schemas.microsoft.com/office/powerpoint/2010/main" val="218939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27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676400"/>
            <a:ext cx="6675995" cy="2893100"/>
          </a:xfrm>
          <a:prstGeom prst="rect">
            <a:avLst/>
          </a:prstGeom>
          <a:noFill/>
        </p:spPr>
        <p:txBody>
          <a:bodyPr wrap="none" rtlCol="0">
            <a:spAutoFit/>
          </a:bodyPr>
          <a:lstStyle/>
          <a:p>
            <a:r>
              <a:rPr lang="en-US" sz="2000" b="1" dirty="0">
                <a:solidFill>
                  <a:srgbClr val="0070C0"/>
                </a:solidFill>
              </a:rPr>
              <a:t>CRUCIAL DISTINCTION IN CATHOLIC THEOLOGY/PHILOSOPHY:</a:t>
            </a:r>
          </a:p>
          <a:p>
            <a:endParaRPr lang="en-US" dirty="0">
              <a:solidFill>
                <a:srgbClr val="0070C0"/>
              </a:solidFill>
            </a:endParaRPr>
          </a:p>
          <a:p>
            <a:endParaRPr lang="en-US" dirty="0"/>
          </a:p>
          <a:p>
            <a:endParaRPr lang="en-US" dirty="0"/>
          </a:p>
          <a:p>
            <a:r>
              <a:rPr lang="en-US" sz="2400" b="1" dirty="0">
                <a:solidFill>
                  <a:srgbClr val="FF0000"/>
                </a:solidFill>
              </a:rPr>
              <a:t>      “PRIMARY CAUSE” and “SECONDARY CAUSE”</a:t>
            </a:r>
          </a:p>
          <a:p>
            <a:endParaRPr lang="en-US" dirty="0"/>
          </a:p>
          <a:p>
            <a:r>
              <a:rPr lang="en-US" sz="2400" b="1" dirty="0">
                <a:solidFill>
                  <a:srgbClr val="7030A0"/>
                </a:solidFill>
              </a:rPr>
              <a:t>           (or vertical cause and horizontal cause)</a:t>
            </a:r>
          </a:p>
          <a:p>
            <a:endParaRPr lang="en-US" sz="2400" b="1" dirty="0">
              <a:solidFill>
                <a:srgbClr val="7030A0"/>
              </a:solidFill>
            </a:endParaRPr>
          </a:p>
          <a:p>
            <a:endParaRPr lang="en-US" dirty="0"/>
          </a:p>
        </p:txBody>
      </p:sp>
    </p:spTree>
    <p:extLst>
      <p:ext uri="{BB962C8B-B14F-4D97-AF65-F5344CB8AC3E}">
        <p14:creationId xmlns:p14="http://schemas.microsoft.com/office/powerpoint/2010/main" val="328105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057400"/>
            <a:ext cx="5907579" cy="1446550"/>
          </a:xfrm>
          <a:prstGeom prst="rect">
            <a:avLst/>
          </a:prstGeom>
          <a:noFill/>
        </p:spPr>
        <p:txBody>
          <a:bodyPr wrap="none" rtlCol="0">
            <a:spAutoFit/>
          </a:bodyPr>
          <a:lstStyle/>
          <a:p>
            <a:r>
              <a:rPr lang="en-US" sz="2400" b="1" dirty="0">
                <a:solidFill>
                  <a:srgbClr val="FF0000"/>
                </a:solidFill>
              </a:rPr>
              <a:t>WAS CHRISTIANITY AT WAR WITH RELIGION?</a:t>
            </a:r>
          </a:p>
          <a:p>
            <a:endParaRPr lang="en-US" b="1" dirty="0">
              <a:solidFill>
                <a:srgbClr val="FF0000"/>
              </a:solidFill>
            </a:endParaRPr>
          </a:p>
          <a:p>
            <a:r>
              <a:rPr lang="en-US" sz="2800" b="1" dirty="0">
                <a:solidFill>
                  <a:srgbClr val="0070C0"/>
                </a:solidFill>
              </a:rPr>
              <a:t>               the “conflict thesis”</a:t>
            </a:r>
          </a:p>
          <a:p>
            <a:endParaRPr lang="en-US" b="1" dirty="0">
              <a:solidFill>
                <a:srgbClr val="FF0000"/>
              </a:solidFill>
            </a:endParaRPr>
          </a:p>
        </p:txBody>
      </p:sp>
    </p:spTree>
    <p:extLst>
      <p:ext uri="{BB962C8B-B14F-4D97-AF65-F5344CB8AC3E}">
        <p14:creationId xmlns:p14="http://schemas.microsoft.com/office/powerpoint/2010/main" val="422412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864704"/>
            <a:ext cx="7407965" cy="5324535"/>
          </a:xfrm>
          <a:prstGeom prst="rect">
            <a:avLst/>
          </a:prstGeom>
          <a:noFill/>
        </p:spPr>
        <p:txBody>
          <a:bodyPr wrap="square" rtlCol="0">
            <a:spAutoFit/>
          </a:bodyPr>
          <a:lstStyle/>
          <a:p>
            <a:r>
              <a:rPr lang="en-US" sz="2000" b="1" dirty="0"/>
              <a:t>The great figures of the Scientific Revolution of the </a:t>
            </a:r>
          </a:p>
          <a:p>
            <a:r>
              <a:rPr lang="en-US" sz="2000" b="1" dirty="0"/>
              <a:t>16</a:t>
            </a:r>
            <a:r>
              <a:rPr lang="en-US" sz="2000" b="1" baseline="30000" dirty="0"/>
              <a:t>th</a:t>
            </a:r>
            <a:r>
              <a:rPr lang="en-US" sz="2000" b="1" dirty="0"/>
              <a:t> and 17</a:t>
            </a:r>
            <a:r>
              <a:rPr lang="en-US" sz="2000" b="1" baseline="30000" dirty="0"/>
              <a:t>th</a:t>
            </a:r>
            <a:r>
              <a:rPr lang="en-US" sz="2000" b="1" dirty="0"/>
              <a:t> century were almost all devoutly religious:</a:t>
            </a:r>
          </a:p>
          <a:p>
            <a:endParaRPr lang="en-US" sz="2000" b="1" dirty="0"/>
          </a:p>
          <a:p>
            <a:pPr lvl="4"/>
            <a:r>
              <a:rPr lang="en-US" sz="3200" b="1" dirty="0"/>
              <a:t>Copernicus</a:t>
            </a:r>
          </a:p>
          <a:p>
            <a:pPr lvl="4"/>
            <a:r>
              <a:rPr lang="en-US" sz="3200" b="1" dirty="0"/>
              <a:t>Kepler</a:t>
            </a:r>
          </a:p>
          <a:p>
            <a:pPr lvl="4"/>
            <a:r>
              <a:rPr lang="en-US" sz="3200" b="1" dirty="0"/>
              <a:t>Galileo</a:t>
            </a:r>
          </a:p>
          <a:p>
            <a:pPr lvl="4"/>
            <a:r>
              <a:rPr lang="en-US" sz="3200" b="1" dirty="0"/>
              <a:t>Descartes </a:t>
            </a:r>
          </a:p>
          <a:p>
            <a:pPr lvl="4"/>
            <a:r>
              <a:rPr lang="en-US" sz="3200" b="1" dirty="0"/>
              <a:t>Pascal</a:t>
            </a:r>
          </a:p>
          <a:p>
            <a:pPr lvl="4"/>
            <a:r>
              <a:rPr lang="en-US" sz="3200" b="1" dirty="0"/>
              <a:t>Boyle</a:t>
            </a:r>
          </a:p>
          <a:p>
            <a:pPr lvl="4"/>
            <a:r>
              <a:rPr lang="en-US" sz="3200" b="1" dirty="0"/>
              <a:t>Newton</a:t>
            </a:r>
          </a:p>
          <a:p>
            <a:endParaRPr lang="en-US" sz="2000" b="1" dirty="0"/>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58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ub.uit.no/utstilling/nielsstensen/sten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829" y="304800"/>
            <a:ext cx="3231371" cy="480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ing Nicolas Steno (Niels Stensen) Google dood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7596" y="1600200"/>
            <a:ext cx="4300204" cy="2346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73076" y="5503457"/>
            <a:ext cx="5548891" cy="1077218"/>
          </a:xfrm>
          <a:prstGeom prst="rect">
            <a:avLst/>
          </a:prstGeom>
          <a:noFill/>
        </p:spPr>
        <p:txBody>
          <a:bodyPr wrap="none" rtlCol="0">
            <a:spAutoFit/>
          </a:bodyPr>
          <a:lstStyle/>
          <a:p>
            <a:r>
              <a:rPr lang="en-US" b="1" dirty="0"/>
              <a:t>   </a:t>
            </a:r>
            <a:r>
              <a:rPr lang="en-US" sz="2400" b="1" dirty="0" err="1"/>
              <a:t>Niels</a:t>
            </a:r>
            <a:r>
              <a:rPr lang="en-US" sz="2400" b="1" dirty="0"/>
              <a:t> </a:t>
            </a:r>
            <a:r>
              <a:rPr lang="en-US" sz="2400" b="1" dirty="0" err="1"/>
              <a:t>Stensen</a:t>
            </a:r>
            <a:r>
              <a:rPr lang="en-US" sz="2400" b="1" dirty="0"/>
              <a:t> / Nicolas Steno  (1638-86)  </a:t>
            </a:r>
          </a:p>
          <a:p>
            <a:r>
              <a:rPr lang="en-US" sz="2000" b="1" dirty="0"/>
              <a:t>           one of the  founders of geology</a:t>
            </a:r>
          </a:p>
          <a:p>
            <a:r>
              <a:rPr lang="en-US" sz="2000" b="1" dirty="0"/>
              <a:t>(the theory of sedimentary rock and fossils)</a:t>
            </a:r>
          </a:p>
        </p:txBody>
      </p:sp>
      <p:sp>
        <p:nvSpPr>
          <p:cNvPr id="3" name="TextBox 2"/>
          <p:cNvSpPr txBox="1"/>
          <p:nvPr/>
        </p:nvSpPr>
        <p:spPr>
          <a:xfrm>
            <a:off x="5097972" y="1447800"/>
            <a:ext cx="3512628" cy="646331"/>
          </a:xfrm>
          <a:prstGeom prst="rect">
            <a:avLst/>
          </a:prstGeom>
          <a:noFill/>
        </p:spPr>
        <p:txBody>
          <a:bodyPr wrap="none" rtlCol="0">
            <a:spAutoFit/>
          </a:bodyPr>
          <a:lstStyle/>
          <a:p>
            <a:r>
              <a:rPr lang="en-US" dirty="0"/>
              <a:t>“google doodle” celebrating Steno</a:t>
            </a:r>
          </a:p>
          <a:p>
            <a:r>
              <a:rPr lang="en-US" dirty="0"/>
              <a:t>(shows geological strata and fossils)</a:t>
            </a:r>
          </a:p>
        </p:txBody>
      </p:sp>
    </p:spTree>
    <p:extLst>
      <p:ext uri="{BB962C8B-B14F-4D97-AF65-F5344CB8AC3E}">
        <p14:creationId xmlns:p14="http://schemas.microsoft.com/office/powerpoint/2010/main" val="29330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43" y="2362201"/>
            <a:ext cx="6897757" cy="2585323"/>
          </a:xfrm>
          <a:prstGeom prst="rect">
            <a:avLst/>
          </a:prstGeom>
          <a:noFill/>
        </p:spPr>
        <p:txBody>
          <a:bodyPr wrap="square" rtlCol="0">
            <a:spAutoFit/>
          </a:bodyPr>
          <a:lstStyle/>
          <a:p>
            <a:r>
              <a:rPr lang="en-US" sz="2400" b="1" dirty="0">
                <a:solidFill>
                  <a:srgbClr val="FF0000"/>
                </a:solidFill>
              </a:rPr>
              <a:t>MATERIALISM:  </a:t>
            </a:r>
          </a:p>
          <a:p>
            <a:endParaRPr lang="en-US" sz="2400" b="1" u="sng" dirty="0">
              <a:solidFill>
                <a:srgbClr val="FF0000"/>
              </a:solidFill>
            </a:endParaRPr>
          </a:p>
          <a:p>
            <a:endParaRPr lang="en-US" sz="2400" b="1" u="sng" dirty="0">
              <a:solidFill>
                <a:srgbClr val="FF0000"/>
              </a:solidFill>
            </a:endParaRPr>
          </a:p>
          <a:p>
            <a:r>
              <a:rPr lang="en-US" sz="2400" b="1" u="sng" dirty="0">
                <a:solidFill>
                  <a:srgbClr val="FF0000"/>
                </a:solidFill>
              </a:rPr>
              <a:t>all</a:t>
            </a:r>
            <a:r>
              <a:rPr lang="en-US" sz="2400" b="1" i="1" u="sng" dirty="0">
                <a:solidFill>
                  <a:srgbClr val="FF0000"/>
                </a:solidFill>
              </a:rPr>
              <a:t> </a:t>
            </a:r>
            <a:r>
              <a:rPr lang="en-US" sz="2400" b="1" u="sng" dirty="0">
                <a:solidFill>
                  <a:srgbClr val="FF0000"/>
                </a:solidFill>
              </a:rPr>
              <a:t>reality is reducible to matter and its behavior</a:t>
            </a:r>
            <a:endParaRPr lang="en-US" sz="2400" b="1" dirty="0">
              <a:solidFill>
                <a:srgbClr val="FF0000"/>
              </a:solidFill>
            </a:endParaRPr>
          </a:p>
          <a:p>
            <a:endParaRPr lang="en-US" sz="2400" dirty="0"/>
          </a:p>
          <a:p>
            <a:endParaRPr lang="en-US" sz="2400" dirty="0"/>
          </a:p>
          <a:p>
            <a:endParaRPr lang="en-US" dirty="0"/>
          </a:p>
        </p:txBody>
      </p:sp>
    </p:spTree>
    <p:extLst>
      <p:ext uri="{BB962C8B-B14F-4D97-AF65-F5344CB8AC3E}">
        <p14:creationId xmlns:p14="http://schemas.microsoft.com/office/powerpoint/2010/main" val="3276570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ankonyvtar.hu/hu/tartalom/tamop425/0038_matematika_Kalman_Liptai-Cryptography/images/mersen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81000"/>
            <a:ext cx="3654425" cy="42939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96966" y="5105399"/>
            <a:ext cx="4024884" cy="1569660"/>
          </a:xfrm>
          <a:prstGeom prst="rect">
            <a:avLst/>
          </a:prstGeom>
          <a:noFill/>
        </p:spPr>
        <p:txBody>
          <a:bodyPr wrap="none" rtlCol="0">
            <a:spAutoFit/>
          </a:bodyPr>
          <a:lstStyle/>
          <a:p>
            <a:r>
              <a:rPr lang="en-US" dirty="0"/>
              <a:t>  </a:t>
            </a:r>
            <a:r>
              <a:rPr lang="en-US" sz="2400" b="1" dirty="0"/>
              <a:t>Marin </a:t>
            </a:r>
            <a:r>
              <a:rPr lang="en-US" sz="2400" b="1" dirty="0" err="1"/>
              <a:t>Mersenne</a:t>
            </a:r>
            <a:r>
              <a:rPr lang="en-US" sz="2400" b="1" dirty="0"/>
              <a:t> (1588-1648)</a:t>
            </a:r>
          </a:p>
          <a:p>
            <a:r>
              <a:rPr lang="en-US" b="1" dirty="0"/>
              <a:t>     one of the founders of acoustics</a:t>
            </a:r>
          </a:p>
          <a:p>
            <a:r>
              <a:rPr lang="en-US" b="1" dirty="0"/>
              <a:t>       </a:t>
            </a:r>
          </a:p>
          <a:p>
            <a:r>
              <a:rPr lang="en-US" b="1" dirty="0"/>
              <a:t>        one of the “architects of the</a:t>
            </a:r>
          </a:p>
          <a:p>
            <a:r>
              <a:rPr lang="en-US" b="1" dirty="0"/>
              <a:t>      European scientific community”</a:t>
            </a:r>
          </a:p>
        </p:txBody>
      </p:sp>
    </p:spTree>
    <p:extLst>
      <p:ext uri="{BB962C8B-B14F-4D97-AF65-F5344CB8AC3E}">
        <p14:creationId xmlns:p14="http://schemas.microsoft.com/office/powerpoint/2010/main" val="209648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urveyor.in-berlin.de/himmel/Bios/Immissi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533400"/>
            <a:ext cx="8046720"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14600" y="5105400"/>
            <a:ext cx="4345228" cy="1046440"/>
          </a:xfrm>
          <a:prstGeom prst="rect">
            <a:avLst/>
          </a:prstGeom>
          <a:noFill/>
        </p:spPr>
        <p:txBody>
          <a:bodyPr wrap="none" rtlCol="0">
            <a:spAutoFit/>
          </a:bodyPr>
          <a:lstStyle/>
          <a:p>
            <a:r>
              <a:rPr lang="en-US" b="1" dirty="0"/>
              <a:t>   </a:t>
            </a:r>
            <a:r>
              <a:rPr lang="en-US" sz="2400" b="1" dirty="0" err="1"/>
              <a:t>Christoph</a:t>
            </a:r>
            <a:r>
              <a:rPr lang="en-US" sz="2400" b="1" dirty="0"/>
              <a:t> </a:t>
            </a:r>
            <a:r>
              <a:rPr lang="en-US" sz="2400" b="1" dirty="0" err="1"/>
              <a:t>Scheiner</a:t>
            </a:r>
            <a:r>
              <a:rPr lang="en-US" sz="2400" b="1" dirty="0"/>
              <a:t> (1573-1650)</a:t>
            </a:r>
          </a:p>
          <a:p>
            <a:r>
              <a:rPr lang="en-US" b="1" dirty="0"/>
              <a:t>        </a:t>
            </a:r>
            <a:endParaRPr lang="en-US" sz="2000" b="1" dirty="0"/>
          </a:p>
          <a:p>
            <a:r>
              <a:rPr lang="en-US" sz="2000" b="1" dirty="0"/>
              <a:t>      one of the discoverers of sunspots</a:t>
            </a:r>
          </a:p>
        </p:txBody>
      </p:sp>
    </p:spTree>
    <p:extLst>
      <p:ext uri="{BB962C8B-B14F-4D97-AF65-F5344CB8AC3E}">
        <p14:creationId xmlns:p14="http://schemas.microsoft.com/office/powerpoint/2010/main" val="238643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mg-fotki.yandex.ru/get/26/daiquiri-ru.1/0_3975a_a09d8239_or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
            <a:ext cx="5562600" cy="611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9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2.bp.blogspot.com/_drsACX1RqfU/TMokNZ98H0I/AAAAAAAAFYY/pfLBTLQxh6k/s320/Jesuit%2BMoon%2BM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609600"/>
            <a:ext cx="53340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upload.wikimedia.org/wikipedia/commons/6/6a/Giovanni_Battista_Ricciol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600200"/>
            <a:ext cx="1981200" cy="27133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4492123"/>
            <a:ext cx="3253583" cy="2031325"/>
          </a:xfrm>
          <a:prstGeom prst="rect">
            <a:avLst/>
          </a:prstGeom>
          <a:noFill/>
        </p:spPr>
        <p:txBody>
          <a:bodyPr wrap="none" rtlCol="0">
            <a:spAutoFit/>
          </a:bodyPr>
          <a:lstStyle/>
          <a:p>
            <a:r>
              <a:rPr lang="en-US" b="1" dirty="0"/>
              <a:t>Giovanni Battista </a:t>
            </a:r>
            <a:r>
              <a:rPr lang="en-US" b="1" dirty="0" err="1"/>
              <a:t>Riccioli</a:t>
            </a:r>
            <a:r>
              <a:rPr lang="en-US" b="1" dirty="0"/>
              <a:t>  </a:t>
            </a:r>
          </a:p>
          <a:p>
            <a:r>
              <a:rPr lang="en-US" b="1" dirty="0"/>
              <a:t>(1598-1671)</a:t>
            </a:r>
          </a:p>
          <a:p>
            <a:r>
              <a:rPr lang="en-US" b="1" dirty="0"/>
              <a:t>Extensive star catalogue</a:t>
            </a:r>
          </a:p>
          <a:p>
            <a:r>
              <a:rPr lang="en-US" b="1" dirty="0"/>
              <a:t>Mapped moon’s surface</a:t>
            </a:r>
          </a:p>
          <a:p>
            <a:r>
              <a:rPr lang="en-US" b="1" dirty="0"/>
              <a:t>Accurate measurements of time</a:t>
            </a:r>
          </a:p>
          <a:p>
            <a:r>
              <a:rPr lang="en-US" b="1" dirty="0"/>
              <a:t>First accurate measurement of g</a:t>
            </a:r>
          </a:p>
          <a:p>
            <a:r>
              <a:rPr lang="en-US" b="1" dirty="0"/>
              <a:t>Discovered Coriolis Effect</a:t>
            </a:r>
          </a:p>
        </p:txBody>
      </p:sp>
      <p:sp>
        <p:nvSpPr>
          <p:cNvPr id="3" name="TextBox 2"/>
          <p:cNvSpPr txBox="1"/>
          <p:nvPr/>
        </p:nvSpPr>
        <p:spPr>
          <a:xfrm>
            <a:off x="4310344" y="5199965"/>
            <a:ext cx="3795719" cy="369332"/>
          </a:xfrm>
          <a:prstGeom prst="rect">
            <a:avLst/>
          </a:prstGeom>
          <a:noFill/>
        </p:spPr>
        <p:txBody>
          <a:bodyPr wrap="none" rtlCol="0">
            <a:spAutoFit/>
          </a:bodyPr>
          <a:lstStyle/>
          <a:p>
            <a:r>
              <a:rPr lang="en-US" b="1" dirty="0" err="1"/>
              <a:t>Riccioli</a:t>
            </a:r>
            <a:r>
              <a:rPr lang="en-US" b="1" dirty="0"/>
              <a:t> &amp; </a:t>
            </a:r>
            <a:r>
              <a:rPr lang="en-US" b="1" dirty="0" err="1"/>
              <a:t>Grimaldi’s</a:t>
            </a:r>
            <a:r>
              <a:rPr lang="en-US" b="1" dirty="0"/>
              <a:t> map of the moon</a:t>
            </a:r>
          </a:p>
        </p:txBody>
      </p:sp>
    </p:spTree>
    <p:extLst>
      <p:ext uri="{BB962C8B-B14F-4D97-AF65-F5344CB8AC3E}">
        <p14:creationId xmlns:p14="http://schemas.microsoft.com/office/powerpoint/2010/main" val="3070759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ile:Francesco Maria Grimald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612" y="380999"/>
            <a:ext cx="3305175" cy="42291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4953000"/>
            <a:ext cx="4733283" cy="830997"/>
          </a:xfrm>
          <a:prstGeom prst="rect">
            <a:avLst/>
          </a:prstGeom>
          <a:noFill/>
        </p:spPr>
        <p:txBody>
          <a:bodyPr wrap="none" rtlCol="0">
            <a:spAutoFit/>
          </a:bodyPr>
          <a:lstStyle/>
          <a:p>
            <a:r>
              <a:rPr lang="en-US" sz="2400" b="1" dirty="0"/>
              <a:t>Francesco </a:t>
            </a:r>
            <a:r>
              <a:rPr lang="en-US" sz="2400" b="1" dirty="0" err="1"/>
              <a:t>Grimaldi</a:t>
            </a:r>
            <a:r>
              <a:rPr lang="en-US" sz="2400" b="1" dirty="0"/>
              <a:t> (1618-1663)</a:t>
            </a:r>
          </a:p>
          <a:p>
            <a:r>
              <a:rPr lang="en-US" sz="2400" b="1" dirty="0"/>
              <a:t>Discoverer of the diffraction of light</a:t>
            </a:r>
          </a:p>
        </p:txBody>
      </p:sp>
      <p:pic>
        <p:nvPicPr>
          <p:cNvPr id="4" name="Picture 2" descr="https://encrypted-tbn2.gstatic.com/images?q=tbn:ANd9GcR6GyhkJrC70NKLwf_2en0uy2bxa8aWJtCY3r_aoi27mGpAH983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379618"/>
            <a:ext cx="1971675" cy="14397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3.gstatic.com/images?q=tbn:ANd9GcT79P6zupbLYSYNEaQ9peoJhhd1U4fjn6wCrNo18JVVgvgjNUuKb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142343"/>
            <a:ext cx="1676400" cy="1582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ncrypted-tbn3.gstatic.com/images?q=tbn:ANd9GcRRR-HYfMwe8KLKjYAWDuDoE0ILdm-crClFEBUZ0_kFyNx3JsH85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88" y="5049279"/>
            <a:ext cx="1804349" cy="13515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24267" y="718066"/>
            <a:ext cx="2410340" cy="369332"/>
          </a:xfrm>
          <a:prstGeom prst="rect">
            <a:avLst/>
          </a:prstGeom>
          <a:noFill/>
        </p:spPr>
        <p:txBody>
          <a:bodyPr wrap="none" rtlCol="0">
            <a:spAutoFit/>
          </a:bodyPr>
          <a:lstStyle/>
          <a:p>
            <a:r>
              <a:rPr lang="en-US" dirty="0"/>
              <a:t>Examples of diffraction:</a:t>
            </a:r>
          </a:p>
        </p:txBody>
      </p:sp>
    </p:spTree>
    <p:extLst>
      <p:ext uri="{BB962C8B-B14F-4D97-AF65-F5344CB8AC3E}">
        <p14:creationId xmlns:p14="http://schemas.microsoft.com/office/powerpoint/2010/main" val="254362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upload.wikimedia.org/wikipedia/commons/d/d7/Benedetto_Castell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838200"/>
            <a:ext cx="4267200" cy="4252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7200" y="5410200"/>
            <a:ext cx="4115294" cy="830997"/>
          </a:xfrm>
          <a:prstGeom prst="rect">
            <a:avLst/>
          </a:prstGeom>
          <a:noFill/>
        </p:spPr>
        <p:txBody>
          <a:bodyPr wrap="none" rtlCol="0">
            <a:spAutoFit/>
          </a:bodyPr>
          <a:lstStyle/>
          <a:p>
            <a:r>
              <a:rPr lang="en-US" sz="2400" b="1" dirty="0"/>
              <a:t>Benedetto </a:t>
            </a:r>
            <a:r>
              <a:rPr lang="en-US" sz="2400" b="1" dirty="0" err="1"/>
              <a:t>Castelli</a:t>
            </a:r>
            <a:r>
              <a:rPr lang="en-US" sz="2400" b="1" dirty="0"/>
              <a:t> (1578-1643)</a:t>
            </a:r>
          </a:p>
          <a:p>
            <a:r>
              <a:rPr lang="en-US" sz="2400" b="1" dirty="0"/>
              <a:t>       founder of hydraulics</a:t>
            </a:r>
          </a:p>
        </p:txBody>
      </p:sp>
      <p:pic>
        <p:nvPicPr>
          <p:cNvPr id="8196" name="Picture 4" descr="http://www.indiana.edu/%7Eliblilly/anatomia/mech/images/tc175-c34_00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97687"/>
            <a:ext cx="3800475"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96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pecialcollections.library.wisc.edu/Medici_exhibit/images/QA33C3CavalieriManuPullout_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685800"/>
            <a:ext cx="3726995" cy="41909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upload.wikimedia.org/wikipedia/commons/c/c0/IMG_4064_-_Milano,_Palazzo_di_Brera_-_Cavalieri,_Bonaventura_-_Foto_Giovanni_Dall%27Orto_19-jan_20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652329"/>
            <a:ext cx="4820503"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6789" y="3976645"/>
            <a:ext cx="4629848" cy="707886"/>
          </a:xfrm>
          <a:prstGeom prst="rect">
            <a:avLst/>
          </a:prstGeom>
          <a:noFill/>
        </p:spPr>
        <p:txBody>
          <a:bodyPr wrap="square" rtlCol="0">
            <a:spAutoFit/>
          </a:bodyPr>
          <a:lstStyle/>
          <a:p>
            <a:r>
              <a:rPr lang="en-US" sz="2000" b="1" dirty="0"/>
              <a:t>    </a:t>
            </a:r>
            <a:r>
              <a:rPr lang="en-US" sz="2000" b="1" dirty="0" err="1"/>
              <a:t>Buonoventura</a:t>
            </a:r>
            <a:r>
              <a:rPr lang="en-US" sz="2000" b="1" dirty="0"/>
              <a:t> </a:t>
            </a:r>
            <a:r>
              <a:rPr lang="en-US" sz="2000" b="1" dirty="0" err="1"/>
              <a:t>Cavalieri</a:t>
            </a:r>
            <a:r>
              <a:rPr lang="en-US" sz="2000" b="1" dirty="0"/>
              <a:t> (1598-1647)</a:t>
            </a:r>
          </a:p>
          <a:p>
            <a:r>
              <a:rPr lang="en-US" sz="2000" b="1" dirty="0"/>
              <a:t>Contributed to development of calculus</a:t>
            </a:r>
          </a:p>
        </p:txBody>
      </p:sp>
      <p:sp>
        <p:nvSpPr>
          <p:cNvPr id="5" name="Rectangle 4"/>
          <p:cNvSpPr/>
          <p:nvPr/>
        </p:nvSpPr>
        <p:spPr>
          <a:xfrm>
            <a:off x="1321750" y="5334000"/>
            <a:ext cx="6477000" cy="923330"/>
          </a:xfrm>
          <a:prstGeom prst="rect">
            <a:avLst/>
          </a:prstGeom>
        </p:spPr>
        <p:txBody>
          <a:bodyPr wrap="square">
            <a:spAutoFit/>
          </a:bodyPr>
          <a:lstStyle/>
          <a:p>
            <a:r>
              <a:rPr lang="en-US" b="1" dirty="0"/>
              <a:t>“In the </a:t>
            </a:r>
            <a:r>
              <a:rPr lang="en-US" b="1" dirty="0" err="1"/>
              <a:t>sublimest</a:t>
            </a:r>
            <a:r>
              <a:rPr lang="en-US" b="1" dirty="0"/>
              <a:t> of geometry, the initiators and promoters, who performed a yeoman’s task, were </a:t>
            </a:r>
            <a:r>
              <a:rPr lang="en-US" b="1" dirty="0" err="1"/>
              <a:t>Cavalieri</a:t>
            </a:r>
            <a:r>
              <a:rPr lang="en-US" b="1" dirty="0"/>
              <a:t> and Torricelli. Later others progressed even further, using their work.”  ---  Leibniz</a:t>
            </a:r>
          </a:p>
        </p:txBody>
      </p:sp>
    </p:spTree>
    <p:extLst>
      <p:ext uri="{BB962C8B-B14F-4D97-AF65-F5344CB8AC3E}">
        <p14:creationId xmlns:p14="http://schemas.microsoft.com/office/powerpoint/2010/main" val="248777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comune.scandiano.re.it/wp-content/uploads/2012/12/Spallanzani-01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85801"/>
            <a:ext cx="2971800" cy="447367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www.jonathanahill.com/images/books/SpallanzaniL76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728981"/>
            <a:ext cx="2514600" cy="33369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s://covers.openlibrary.org/b/id/6080013-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420892"/>
            <a:ext cx="2209800" cy="39530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3654" y="5486400"/>
            <a:ext cx="4239879" cy="830997"/>
          </a:xfrm>
          <a:prstGeom prst="rect">
            <a:avLst/>
          </a:prstGeom>
          <a:noFill/>
        </p:spPr>
        <p:txBody>
          <a:bodyPr wrap="none" rtlCol="0">
            <a:spAutoFit/>
          </a:bodyPr>
          <a:lstStyle/>
          <a:p>
            <a:r>
              <a:rPr lang="en-US" sz="2400" b="1" dirty="0" err="1"/>
              <a:t>Lazzaro</a:t>
            </a:r>
            <a:r>
              <a:rPr lang="en-US" sz="2400" b="1" dirty="0"/>
              <a:t> </a:t>
            </a:r>
            <a:r>
              <a:rPr lang="en-US" sz="2400" b="1" dirty="0" err="1"/>
              <a:t>Spallanzani</a:t>
            </a:r>
            <a:r>
              <a:rPr lang="en-US" sz="2400" b="1" dirty="0"/>
              <a:t> (1729-1799)</a:t>
            </a:r>
          </a:p>
          <a:p>
            <a:r>
              <a:rPr lang="en-US" sz="2400" b="1" dirty="0"/>
              <a:t>a leading 18</a:t>
            </a:r>
            <a:r>
              <a:rPr lang="en-US" sz="2400" b="1" baseline="30000" dirty="0"/>
              <a:t>th</a:t>
            </a:r>
            <a:r>
              <a:rPr lang="en-US" sz="2400" b="1" dirty="0"/>
              <a:t> century biologist</a:t>
            </a:r>
          </a:p>
        </p:txBody>
      </p:sp>
    </p:spTree>
    <p:extLst>
      <p:ext uri="{BB962C8B-B14F-4D97-AF65-F5344CB8AC3E}">
        <p14:creationId xmlns:p14="http://schemas.microsoft.com/office/powerpoint/2010/main" val="43514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ulbra.br/mineralogia/imagens/rene_just_hau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04800"/>
            <a:ext cx="3962400" cy="52918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38400" y="5715000"/>
            <a:ext cx="4648200" cy="830997"/>
          </a:xfrm>
          <a:prstGeom prst="rect">
            <a:avLst/>
          </a:prstGeom>
          <a:noFill/>
        </p:spPr>
        <p:txBody>
          <a:bodyPr wrap="square" rtlCol="0">
            <a:spAutoFit/>
          </a:bodyPr>
          <a:lstStyle/>
          <a:p>
            <a:r>
              <a:rPr lang="en-US" sz="2400" dirty="0"/>
              <a:t> </a:t>
            </a:r>
            <a:r>
              <a:rPr lang="en-US" sz="2400" b="1" dirty="0"/>
              <a:t>René-Just </a:t>
            </a:r>
            <a:r>
              <a:rPr lang="en-US" sz="2400" b="1" dirty="0" err="1"/>
              <a:t>Haüy</a:t>
            </a:r>
            <a:r>
              <a:rPr lang="en-US" sz="2400" b="1" dirty="0"/>
              <a:t>  (1743-1822)</a:t>
            </a:r>
          </a:p>
          <a:p>
            <a:r>
              <a:rPr lang="en-US" sz="2400" b="1" dirty="0"/>
              <a:t>   founder of crystallography</a:t>
            </a:r>
          </a:p>
        </p:txBody>
      </p:sp>
    </p:spTree>
    <p:extLst>
      <p:ext uri="{BB962C8B-B14F-4D97-AF65-F5344CB8AC3E}">
        <p14:creationId xmlns:p14="http://schemas.microsoft.com/office/powerpoint/2010/main" val="2799993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saburchill.com/HOS/astronomy/images/1211050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685800"/>
            <a:ext cx="3335947" cy="441959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le:Ceres optimiz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228600"/>
            <a:ext cx="2362200"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5257800"/>
            <a:ext cx="3970959" cy="1200329"/>
          </a:xfrm>
          <a:prstGeom prst="rect">
            <a:avLst/>
          </a:prstGeom>
          <a:noFill/>
        </p:spPr>
        <p:txBody>
          <a:bodyPr wrap="none" rtlCol="0">
            <a:spAutoFit/>
          </a:bodyPr>
          <a:lstStyle/>
          <a:p>
            <a:r>
              <a:rPr lang="en-US" sz="2400" b="1" dirty="0"/>
              <a:t>   Giuseppe Piazzi (1746-1826)</a:t>
            </a:r>
          </a:p>
          <a:p>
            <a:r>
              <a:rPr lang="en-US" sz="2400" b="1" dirty="0"/>
              <a:t>Discoverer of Ceres, the first</a:t>
            </a:r>
          </a:p>
          <a:p>
            <a:r>
              <a:rPr lang="en-US" sz="2400" b="1" dirty="0"/>
              <a:t>             dwarf planet</a:t>
            </a:r>
          </a:p>
        </p:txBody>
      </p:sp>
      <p:sp>
        <p:nvSpPr>
          <p:cNvPr id="3" name="TextBox 2"/>
          <p:cNvSpPr txBox="1"/>
          <p:nvPr/>
        </p:nvSpPr>
        <p:spPr>
          <a:xfrm>
            <a:off x="5183024" y="2590800"/>
            <a:ext cx="2846420" cy="400110"/>
          </a:xfrm>
          <a:prstGeom prst="rect">
            <a:avLst/>
          </a:prstGeom>
          <a:noFill/>
        </p:spPr>
        <p:txBody>
          <a:bodyPr wrap="none" rtlCol="0">
            <a:spAutoFit/>
          </a:bodyPr>
          <a:lstStyle/>
          <a:p>
            <a:r>
              <a:rPr lang="en-US" sz="2000" dirty="0"/>
              <a:t>(Hubble Space Telescope)</a:t>
            </a:r>
          </a:p>
        </p:txBody>
      </p:sp>
      <p:pic>
        <p:nvPicPr>
          <p:cNvPr id="1026" name="Picture 2" descr="http://upload.wikimedia.org/wikipedia/commons/7/73/PIA19183_Ceres_approach_2015-02-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3276600"/>
            <a:ext cx="4132266" cy="21442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73049" y="5488632"/>
            <a:ext cx="1882567" cy="369332"/>
          </a:xfrm>
          <a:prstGeom prst="rect">
            <a:avLst/>
          </a:prstGeom>
          <a:noFill/>
        </p:spPr>
        <p:txBody>
          <a:bodyPr wrap="none" rtlCol="0">
            <a:spAutoFit/>
          </a:bodyPr>
          <a:lstStyle/>
          <a:p>
            <a:r>
              <a:rPr lang="en-US" dirty="0"/>
              <a:t>(Dawn spacecraft)</a:t>
            </a:r>
          </a:p>
        </p:txBody>
      </p:sp>
    </p:spTree>
    <p:extLst>
      <p:ext uri="{BB962C8B-B14F-4D97-AF65-F5344CB8AC3E}">
        <p14:creationId xmlns:p14="http://schemas.microsoft.com/office/powerpoint/2010/main" val="351035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391400" cy="5355312"/>
          </a:xfrm>
          <a:prstGeom prst="rect">
            <a:avLst/>
          </a:prstGeom>
        </p:spPr>
        <p:txBody>
          <a:bodyPr wrap="square">
            <a:spAutoFit/>
          </a:bodyPr>
          <a:lstStyle/>
          <a:p>
            <a:endParaRPr lang="en-US" sz="2400" dirty="0"/>
          </a:p>
          <a:p>
            <a:endParaRPr lang="en-US" sz="2400" dirty="0"/>
          </a:p>
          <a:p>
            <a:r>
              <a:rPr lang="en-US" sz="2400" dirty="0"/>
              <a:t>Carl Sagan: </a:t>
            </a:r>
            <a:r>
              <a:rPr lang="en-US" sz="2400" b="1" dirty="0">
                <a:solidFill>
                  <a:srgbClr val="2B03BD"/>
                </a:solidFill>
                <a:latin typeface="Times New Roman" panose="02020603050405020304" pitchFamily="18" charset="0"/>
                <a:cs typeface="Times New Roman" panose="02020603050405020304" pitchFamily="18" charset="0"/>
              </a:rPr>
              <a:t>“I am a collection of water, calcium and organic molecules called Carl Sagan”</a:t>
            </a:r>
          </a:p>
          <a:p>
            <a:endParaRPr lang="en-US" sz="2400" dirty="0"/>
          </a:p>
          <a:p>
            <a:r>
              <a:rPr lang="en-US" sz="2400" dirty="0"/>
              <a:t>Francis Crick: </a:t>
            </a:r>
            <a:r>
              <a:rPr lang="en-US" sz="2400" b="1" dirty="0">
                <a:solidFill>
                  <a:srgbClr val="2B03BD"/>
                </a:solidFill>
                <a:latin typeface="Times New Roman" panose="02020603050405020304" pitchFamily="18" charset="0"/>
                <a:cs typeface="Times New Roman" panose="02020603050405020304" pitchFamily="18" charset="0"/>
              </a:rPr>
              <a:t>“‘you,’ your joys and your sorrows, your memories and your ambitions, your sense of personal identity and free will, are in fact no more than the behavior of a vast assembly of nerve cells and their associated molecules. As Lewis Carroll’s Alice might have phrased it: ‘You’re nothing but a pack of neurons.’”</a:t>
            </a:r>
          </a:p>
          <a:p>
            <a:endParaRPr lang="en-US" b="1" dirty="0">
              <a:solidFill>
                <a:srgbClr val="2B03BD"/>
              </a:solidFill>
              <a:latin typeface="Times New Roman" panose="02020603050405020304" pitchFamily="18" charset="0"/>
              <a:cs typeface="Times New Roman" panose="02020603050405020304" pitchFamily="18" charset="0"/>
            </a:endParaRPr>
          </a:p>
          <a:p>
            <a:endParaRPr lang="en-US" b="1" dirty="0">
              <a:solidFill>
                <a:srgbClr val="2B03BD"/>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1056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http://www.klima-luft.de/steinicke/ngcic/persons/pic_obs/secchi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304801"/>
            <a:ext cx="4543425" cy="306237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gesuiti.it/wp-content/uploads/2012/07/secch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129" y="1524000"/>
            <a:ext cx="3505198"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5257800"/>
            <a:ext cx="5570756" cy="1200329"/>
          </a:xfrm>
          <a:prstGeom prst="rect">
            <a:avLst/>
          </a:prstGeom>
          <a:noFill/>
        </p:spPr>
        <p:txBody>
          <a:bodyPr wrap="none" rtlCol="0">
            <a:spAutoFit/>
          </a:bodyPr>
          <a:lstStyle/>
          <a:p>
            <a:r>
              <a:rPr lang="en-US" dirty="0"/>
              <a:t>          </a:t>
            </a:r>
            <a:r>
              <a:rPr lang="en-US" sz="2400" b="1" dirty="0"/>
              <a:t>Angelo </a:t>
            </a:r>
            <a:r>
              <a:rPr lang="en-US" sz="2400" b="1" dirty="0" err="1"/>
              <a:t>Secchi</a:t>
            </a:r>
            <a:r>
              <a:rPr lang="en-US" sz="2400" b="1" dirty="0"/>
              <a:t> (1818-1878)</a:t>
            </a:r>
          </a:p>
          <a:p>
            <a:r>
              <a:rPr lang="en-US" sz="2400" b="1" dirty="0"/>
              <a:t>    one of the founders of astrophysics</a:t>
            </a:r>
          </a:p>
          <a:p>
            <a:r>
              <a:rPr lang="en-US" sz="2400" b="1" dirty="0"/>
              <a:t>pioneered the spectroscopic study of stars</a:t>
            </a:r>
          </a:p>
        </p:txBody>
      </p:sp>
      <p:sp>
        <p:nvSpPr>
          <p:cNvPr id="3" name="TextBox 2"/>
          <p:cNvSpPr txBox="1"/>
          <p:nvPr/>
        </p:nvSpPr>
        <p:spPr>
          <a:xfrm>
            <a:off x="4724400" y="3657600"/>
            <a:ext cx="3779111" cy="830997"/>
          </a:xfrm>
          <a:prstGeom prst="rect">
            <a:avLst/>
          </a:prstGeom>
          <a:noFill/>
        </p:spPr>
        <p:txBody>
          <a:bodyPr wrap="none" rtlCol="0">
            <a:spAutoFit/>
          </a:bodyPr>
          <a:lstStyle/>
          <a:p>
            <a:r>
              <a:rPr lang="en-US" sz="2400" b="1" dirty="0" err="1"/>
              <a:t>Secchi’s</a:t>
            </a:r>
            <a:r>
              <a:rPr lang="en-US" sz="2400" b="1" dirty="0"/>
              <a:t> observatory on roof</a:t>
            </a:r>
          </a:p>
          <a:p>
            <a:r>
              <a:rPr lang="en-US" sz="2400" b="1" dirty="0"/>
              <a:t>   of </a:t>
            </a:r>
            <a:r>
              <a:rPr lang="en-US" sz="2400" b="1" dirty="0" err="1"/>
              <a:t>Sant’Ignazio</a:t>
            </a:r>
            <a:r>
              <a:rPr lang="en-US" sz="2400" b="1" dirty="0"/>
              <a:t> Church </a:t>
            </a:r>
          </a:p>
        </p:txBody>
      </p:sp>
    </p:spTree>
    <p:extLst>
      <p:ext uri="{BB962C8B-B14F-4D97-AF65-F5344CB8AC3E}">
        <p14:creationId xmlns:p14="http://schemas.microsoft.com/office/powerpoint/2010/main" val="482257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9/9b/Bernard_Bolzano.jpg"/>
          <p:cNvPicPr>
            <a:picLocks noChangeAspect="1" noChangeArrowheads="1"/>
          </p:cNvPicPr>
          <p:nvPr/>
        </p:nvPicPr>
        <p:blipFill>
          <a:blip r:embed="rId2" cstate="print"/>
          <a:srcRect/>
          <a:stretch>
            <a:fillRect/>
          </a:stretch>
        </p:blipFill>
        <p:spPr bwMode="auto">
          <a:xfrm>
            <a:off x="2895600" y="457200"/>
            <a:ext cx="3257550" cy="3743325"/>
          </a:xfrm>
          <a:prstGeom prst="rect">
            <a:avLst/>
          </a:prstGeom>
          <a:noFill/>
        </p:spPr>
      </p:pic>
      <p:sp>
        <p:nvSpPr>
          <p:cNvPr id="3" name="Rectangle 2"/>
          <p:cNvSpPr/>
          <p:nvPr/>
        </p:nvSpPr>
        <p:spPr>
          <a:xfrm>
            <a:off x="2667000" y="4876800"/>
            <a:ext cx="4572000" cy="1569660"/>
          </a:xfrm>
          <a:prstGeom prst="rect">
            <a:avLst/>
          </a:prstGeom>
        </p:spPr>
        <p:txBody>
          <a:bodyPr>
            <a:spAutoFit/>
          </a:bodyPr>
          <a:lstStyle/>
          <a:p>
            <a:r>
              <a:rPr lang="en-US" sz="2000" b="1" dirty="0"/>
              <a:t>“an outstanding mathematician and </a:t>
            </a:r>
          </a:p>
          <a:p>
            <a:r>
              <a:rPr lang="en-US" sz="2000" b="1" dirty="0"/>
              <a:t>[possibly] </a:t>
            </a:r>
            <a:r>
              <a:rPr lang="en-US" sz="2000" b="1" i="1" dirty="0"/>
              <a:t>the</a:t>
            </a:r>
            <a:r>
              <a:rPr lang="en-US" sz="2000" b="1" dirty="0"/>
              <a:t> greatest logician … in the time between Leibniz and </a:t>
            </a:r>
            <a:r>
              <a:rPr lang="en-US" sz="2000" b="1" dirty="0" err="1"/>
              <a:t>Frege</a:t>
            </a:r>
            <a:r>
              <a:rPr lang="en-US" sz="2000" b="1" dirty="0"/>
              <a:t>.”</a:t>
            </a:r>
          </a:p>
          <a:p>
            <a:endParaRPr lang="en-US" b="1" dirty="0"/>
          </a:p>
          <a:p>
            <a:r>
              <a:rPr lang="en-US" b="1" dirty="0"/>
              <a:t>--- Stanford Encyclopedia of Philosophy</a:t>
            </a:r>
          </a:p>
        </p:txBody>
      </p:sp>
      <p:sp>
        <p:nvSpPr>
          <p:cNvPr id="4" name="TextBox 3"/>
          <p:cNvSpPr txBox="1"/>
          <p:nvPr/>
        </p:nvSpPr>
        <p:spPr>
          <a:xfrm>
            <a:off x="2590800" y="4267200"/>
            <a:ext cx="4386457" cy="461665"/>
          </a:xfrm>
          <a:prstGeom prst="rect">
            <a:avLst/>
          </a:prstGeom>
          <a:noFill/>
        </p:spPr>
        <p:txBody>
          <a:bodyPr wrap="none" rtlCol="0">
            <a:spAutoFit/>
          </a:bodyPr>
          <a:lstStyle/>
          <a:p>
            <a:r>
              <a:rPr lang="en-US" dirty="0"/>
              <a:t> </a:t>
            </a:r>
            <a:r>
              <a:rPr lang="en-US" sz="2400" b="1" dirty="0"/>
              <a:t>Bernhard Bolzano (1781-1848)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img.whenintime.com/tli/adbtkn/Famous_Scientists/d8a24e5e-8fe5-41af-9776-b1ea4489ca58/gregor%20mende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762000"/>
            <a:ext cx="6629400"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67000" y="5493603"/>
            <a:ext cx="4267200" cy="830997"/>
          </a:xfrm>
          <a:prstGeom prst="rect">
            <a:avLst/>
          </a:prstGeom>
          <a:noFill/>
        </p:spPr>
        <p:txBody>
          <a:bodyPr wrap="square" rtlCol="0">
            <a:spAutoFit/>
          </a:bodyPr>
          <a:lstStyle/>
          <a:p>
            <a:r>
              <a:rPr lang="en-US" sz="2400" b="1" dirty="0" err="1"/>
              <a:t>Gregor</a:t>
            </a:r>
            <a:r>
              <a:rPr lang="en-US" sz="2400" b="1" dirty="0"/>
              <a:t> Mendel   (1822-1884)</a:t>
            </a:r>
          </a:p>
          <a:p>
            <a:r>
              <a:rPr lang="en-US" sz="2400" b="1" dirty="0"/>
              <a:t>       Founder of genetics</a:t>
            </a:r>
          </a:p>
        </p:txBody>
      </p:sp>
    </p:spTree>
    <p:extLst>
      <p:ext uri="{BB962C8B-B14F-4D97-AF65-F5344CB8AC3E}">
        <p14:creationId xmlns:p14="http://schemas.microsoft.com/office/powerpoint/2010/main" val="1047185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hQSERUUExQWFRQWFBwYFxYXFxcXGBgXFRoVFBUUFxcXHCYeGBokGhcUHy8gJCcpLCwsFR8xNTAqNSYrLCkBCQoKDgwOFw8PGCkcHBwsKSwpLCkpKSkpKSwpLCkpKSkpKSkpLCkpLCkpLCkpKSkpKSksKSwsLCksLCwpLCkpKf/AABEIAMgA/AMBIgACEQEDEQH/xAAcAAAABwEBAAAAAAAAAAAAAAAAAgMEBQYHCAH/xABLEAACAQIDBAUGCwQJAwUBAAABAhEAAwQSIQUGMUETIlFhcQczgZGhsRQXIzJCUlRywdHSFmKTlBUkU3OSssLh8IKDojRDRGPxJf/EABgBAQEBAQEAAAAAAAAAAAAAAAABAgME/8QAIhEBAQACAQQDAQEBAAAAAAAAAAECETESEyEyA0FRYXEi/9oADAMBAAIRAxEAPwDa6a47a1mwAb123aDGAbjqkkcQMxE15tW8UtMw4gVgm9m8dzEMEc6IxI9Ij8K55XU2sbiN7MGf/l4fs89b49nzqcrtmweF60f+4n51zfhuKd7ir1gL/UbXma492/jfS1bDbZsXJ6O9aeJnLcRojjMGm9rerBs2VcVh2Y8FF62Tp3BprOvJsJS792576ou6ik7Qt/ef8avcvhNN+be3BAkHF4YEcR09rT/yov7YYL7Zhv49r9Vc57R89c/vG95pq01O7fw06W/bHBfbMN/Htfqrz9ssD9sw38e1+quaZpNpp3aadNDfLA/bMN/Htfqr0b4YL7Zhv49r9Vcw27+UzFSGFx6kKMp0WD36zI7Kd2/hp0km9OEMxisOY4xetmJ1162mgPqpEb64D7bhf5i1+qsr3JxCu5UAamf/AAIiq5vXgVGKuhFEAie7NwgU7t1wdLdjvtgPtuF/mLX6qMu+WBPDGYY+F+1+qsy3I3Bwl+3ba/bJZhMh+qRMQViQa0HC7i4C2dMLa4c1B99dJlcomkmm8mFbhibB8Lts/jS67Vsnhdtnwdfzpvh92MIpOWxbH/SPYOVPU2TZHC2n+EVqTJPAv9IW/wC0T/Ev50k+2rA43rQ8biD8adf0db+ovqFV/ezZiZAFRRxMga8OFMtybWaPH3uwQ0OLwwPfftD/AFUX9s8D9swv8e1+qsnxuAUYbEEoGIu2gPTm07RVLv4cH6Kjwn86492/i9Lov9tcB9twv8xa/VXn7b4D7bhf5iz+quarmGA5CvBs3tEeynd/hp0t+22A+24X+Ytfqr39tcB9twv8xa/VXM/wEUncw2kU7qadNnfbAfbcL/MWv1V6u+2APDG4X+YtfqrnLAbGRgM6E8ZOYjTwp/trYNizaV7SlWLAHrEzproavdXpb6d98B9twv8AMWf1UP24wH27CfzFn9VYLgN2sM6gm2xMa9dok91LPuVYNzKFaCAVGdtO0U7sOmuhdn7TtX0z2btu6kxmturrIiRKkidRp306qneSzZS4fAm2oIHTudSTxCcz4Vca6y7m2Uft3zD+Fc57THyr+NdGbd8w/hXOm0vOv41M/WrOR8Na0t/fq24Ffkz4mq1g0lbXfcqz2Bownma8cdCW5u3Dh9Baa6bhdMqxI4mdeVV7c0TtK3y1f8antxl/rFn713/K1Q+4wnaieNz8a1PpEPtQfL3f7xveaYtUjthf6xd/vW95qPfuqApenmzk60sdByqPQVK7KSWFKkP/AOgLd6YJQnukemmGL3cxGG1MMp+kuv8A+emr3sOysdvo4eurNgMKoHATPYPcasm1rI9g7euYW6H0ccwdRB0ieR7xUnvFcW7duXFCsHVGUmc0a8I08au+8+59nEWXYAWrmUw6iJI16wGhrL8HdCWgpZuss8NOJ9n50s0Lz5OcQ6NcZsxtpAEawx4wPCpvbG85JBt3nUyQbZEafW1FMvJT0b2r4YSRcHbwK/7VdLe7WHD58gLfvdaPCa6Y424+E2f7Lu9RCzSxUTP5VK2bk1A45yiLlKyGAkjlzFPbBJ7PRXeX6ZqXqB3kthu3RCSeQEwJ9NSF28YgHh7aqO/G8L4dVRXUG4pzArmOUaaEcKZ5TRIp2MuZLN9uOXEWtNY4PVPvsDrU5fxhOEvHMATetHMB3PyqsO3GXJP3TXjrZO4ozrHbUvjsMQFJjhULdYBgQ3A8wae4vbuZQIJI4ADjUDduJpB0lgBPo7qDXx2+jLwry1ilVw0FuUcJmqHdvHtnVR2RH41L7y3B8HQDjmE+qo3D7JuG4GHV051Lb1bPZMPbZiDLgQPCZqB/szDlLazGqD3U6vXVWIkvyA1nuqIv4d7iWsrkBbYXTu5mk9h2blnFIxcuM85GGmnKaqtd8muM6XBlipU9M4IPHQJVsqr+T0k4ZyRlzX3MdgISrRXrw9Y53lH7d8w/hXOm0z8q/jXRe3fMP4VzptPzr+NM/Wk5Ptl8LX95ViQat4mq/sz/ANr79WEHVvE143QXcJZv2fG97jUL5P1//qJ43PxqweT8DprX/e9xqF8nKTtRPC57q3j9JUFtf/1F7+9f/MaQwiqcwJA5gntgwKc7aX+sXv71/wDMaYWbxRprA8FvrkTxPGpKzgLysFRZDQJkACeZnlUbhyTcB7TV92Xi83VCgwOYkcOzhQI7qbcZbnQ3AJJMacSNJBHGr1h8WhiWCk8jE+2s0wt43cUhUa5+KiBExAjSKtWM3H6e6bhvEZnJK/6YJjQxw7/RvG0Sm9uLK2WVDBcQD46ad9Z3f2eAVBHzVC+qrVjMK9kpbutmK6iNVnhxJkCBPPjUVdWWPiamV3Vi0eS7DgLf05qfYavLGBVO8nAOa8OUKfTJq7XLeld/j9WLyYbTtzakTr2antmPRTrDyQI1MCkMYGlVUSRr+ETS3wlLcAzmI+jrr2E8q19odXVAA18azLynPOJtKJJFqdPE1dr+JuEk27crnggGSO+KzvyhbQNvFq8EgWcsEH5xJEH11j5LuNRW1v8A9Xuqf7RPXlaKZW7QLQaXsvNq7OhLr3a5TTBRKBlbrZjPcoivOpzcwi616MIoa194a+kUTDSVJJPvkdtJrhbhhTPGROnGgJjrKrJ7z7zTK2RmQx9ISKc46yQEzRlbUCQeceim+JtdG4WZIIJ9MUF8w+CzkNESsx2U235f+rWhH/uf6TU1grRFtSCpDaAg+yonf3Dsli1P9p/pNa+lS2CwQW2DH0R7hTe9ibS3UnjPITThbpdIUQFtTPgB+NVa45LqTxz+2pRtG5F0NhpHDpG9y1YKq/k6uTg9f7RvctWivXh6xzvKP275h/CudNp+dfxrovbvmH8K512i3yzd5pn60nJ3s5o6P79WA3gAT3mqxhRwggwZ76kcVZuEaZY48Y9deN0T/k7uA3rfaBe9xqH8l4nai/duU33V3mTB3Q7qbmVXGVSNS4gdY6R66gcLtC5ZuG5adrbmRmQwQG4gHjW5daZpzvHcjE3hz6V5/wARpla2W72bl5dRaK51HEK2nSeAOh7ONJOxJJJJJMknUkniSTxNTG6G2hhsUjuJtP8AJ3QRIKPoSRzgwfAHtqTkQWHfTvDVbNn7S6JYJyzwPLxLcBSXlD3GfAXDetAthHYa8eibgFY/VPAN6DrxW3edbyr1oPDly8aZY2LEru/u2yul6xeAEtM9dY9B6p/Orpi8QLNkG5cXjLXCMok8TGsa8qrVjdrKc8hgfpIcjLHesT6ZqtbybYL5bIYsqSSxjrNqBw7O3tqy6D65ttsRdzHgGYL4AcT3nj7KbX9t20JDBpB5DtNRuzbkes+4VKWdlpcgsskk+w1hV88lrrcF1xIBgQYE85q8XLyhws6wTHOBzrILWAWyAbTOp5gErB7oNWLdjaGGsFrl+45uuI1Dt1ewHvrvhnqaZsS1rbYxeKa3bZsllhmKwAzdhPGBrwpntbp7l9cPhxC9G3XOiLPzi7c21EAa1BbD2gmFuXWQlFdiZy5jEkidaOd6We8IJyLMaQTPMxWerc8rpbNn4K7gMO+V/hOVZCwqZW+kZnrcvVWPbd3kGJLG41yc06BQZFX9dvtkvFTqVPE90cKzn+j0YarHOs55b1o0JYxSZHnMykjjBb5pGvKmuGuWFJgXNe2Kd2MOod0jSR/lmlk2akjTkawHGx8ZZ6RZDRPOKnN5hYKhteUBYGnfVfGFUE6c6VdQY5im1RGLuWWgFXgHSCPGmWJvWmaYuT4jlU1ewq5TpTC9hVBEDn+NET9japw3R2mDG3dKhWYTlY6gE8qmfKguazYfTLnj0lSazfebGuWtgsSouA89CNF9k1ZN58aWsYdD9FuPaYrfE/0XDFXUWzadLNxoADhXAmY0PbrTLZXy+IFlLLByxMMwhYEkk+FRq49iiDmOfb6OVOMViMwBSUccXB6xPA61natY3TwPQ2WTTS63AyNQvOpuqj5MFIwRkk/LPqdeSVbq9ePEc7yj9u+YfwrnLa3nX8a6N275h/CuddoqpvMGMCTrE0z9aTk3QZRM/nSd/Es3EmOyi3okgGQOB7e+kprxtvRQivJowFEF50Q68aUOlFiqN63CxYxmzLfSgXIVrNwMJDZOr1geMplPpqtY3yNi1dNzCXGFsmeiJ1XuRydR3HUdpql7q7838Afk4e0xl7T/ADSeGZSNUaOY7NQate8fll6TDFcLbe1ecQzsVOQcyhHFuQJAjjXbqxuOqisbV2xfsu2HzlQAcyyrOnWYBGZdAYAJA4TFQc6L9386Qwup9cnx7aUnh92uLR5gz7z7hVk2fdhVPj76rVjgPvH3CpzAt1F9PvqKlkeZr25b1E1G4vG9GoPaY/3qVw+JtKZz5yBzWRwB5GqIvGY9FYoTr2UnYv6+Ip0NrrduStqwImC1s+kkzpUVi9oSpPVUgaZVgeioJXDXRJnmpjxpgLRPAE6U0s7T+SJAloPA0jsPad5XJy3AMpkwfxEUHlp/ln56j/KKlMvDwphgcZca/cdSA5EmFBHATpT3Gb2XEAhLedtJKDTvoPRJB8aGTuqr43bLuZZidZ06vp0qa2Rt1LpCHRwvrjmKaTZxfXQ+NM8Smq/eHvqSuxBpN8MzkEDSRryqKr+PvZbqArOZwsnkSDr46++pbeRIt2fH/TSe0dnP0tvrW1+VHFhLaEZVHMmT4TT7e2yVt2p7T7q19Id2MMcop1aw9QGwsVecOQZytEEaaipW9tC4sHo/HWorU/JyIwZ/vn9y1aaqPkxxGfBExHyz+5Kt1ezD1jneUft3zD+Fc47W863jXR23fMP4VzjtfzreNM/Wk5Mq8o0UWvG0Br3NpRctekQKA+aRREXQUW21KR6jQJCivwpTLrRMUscDNUGwraUtl91JWFgUuF91RTm0kgD94+4VP7FwxNvQTqahML+J/CrBsi4nwcSVB63HQ8aKRTCtcxdu0QCCCYbh7Ks+2t2XRi4VSWWMqCBoOQqsbJ2go2haY3IQLqZ08Jq4767dt5UyXgTlY9Vu7ThWpJqopeDsraaMTauKSD3aVFnZ3TsVUwfog8+6mjbxkg5kLEjibjaT4imeF2wUcMRmI749oqaNpXaFu8jMz2yhAWCqhV0gAiNOVSDb43ugNhgrBvpsOsO0Cm13fG04OezdMiNbqOI8HtGoXFY222qK6/edWHqCige4TEZXZgSJgad4FI4lw5EyRlJB9NMfhXj7K8xN/KoI10K+0z7aaCOFurnAJCqTxIJgeAp7hNp2xcQi2JzceGhNQimWFGU6jQ8a3pnbQb207RmBwOvrry7tgFRkEKapqYjRhDTy0NPcLcPR8yQY51jTWxcUwN4Tr1pB4we2eVWbez5ln7x9wqr3l+aYglhr6asm+TdSz94+4UDnBWWt5st61ldsxEGRpwE0t8EZzPwgf4V/Oq/iLYAkkgHhMfgajzdT+09pqDoHyb4cpgyC4c9M2oAHJNNKtVUPyMtOzj1s39Yua+i3V8r2YesYqP275h/Cuctqj5V/Gujdu+YfwrnPavnX8aZ+tJyZCimjTQBrxtCUUrxozrQDT40CdKjUUSK9U1QYa0S/qRSh019f50HXUGoDCjE614tELUVJYXZ924AbdstJMaiDwqV2W9y2uS5bBgnSRprw4a0z3S2t0F1VY/JkwexSdA3umpbF3D0ja8z76KRxm9dgHIALLKYYmwLhPgZgeqo27vQsnLiiARw+CpTLeKxb6UFolkliJ4jQT6KgHVM3HTxrTNGPCkc1KNTcnWrEKl6AuV6bqkdZfSuh9XA0gyCdDIqhY3BU7hkcz0cATBJUEE8dJqvAVadkBStwMsggT2cwdOelZqwRr1wcXSewKpPsFFG1XH0p/wClRULewqqzCDAJ58p0pRQDzb11NG0m+0rn1x/4/lRbmMuEfOMeimSD940YIfr+yijsbhKh2kZpA56amPRUtvLjxeFrIrDISTmEcRy11qHyNyYe386N0b/un0n30RIttm7H0I77QpqduXQeNkf9qnWwtltiHKnqhRmPPThprMzVpwe79tOAJ7TxmeA/4aKvfkfvs+zyXyz07/NXKIi3GlXiq15P7YXCQsD5RuHbC1Za9eHrGKj9u+YfwrnPannX8a6M275h/Cuddoj5Z/GmfrScmTrSdOHWkWWvG2AFFK0YCj5KBqONHivSlGVKqDAaRSdttIPL3UqRSBQggwYNRSztApFBRrlFVaIVqbwW8AChXSSNAw7OU99QJorNRU5i8Urkv1YGnHX1cTUFi8agOin1ULd2Kv26m62ztoAj4RctXAstafowe9kbg6j1jmK1JupazRuFM2fWpC/bgkdhIntgkA+ym7XiyC1pIbMmgzEtCsgIEmdCB+6a1ilNXuUVGJ4ST2ClMXhntxnUrPCecceFJYbGuhlCR4V0k8Ml7eHuO2VUcseQU1ddmbDvpOZVlgIGYTpxqo/0vcbU3LgPDqswHsPGvTtS6er093XtZvbWLNtS6Pb5LOx7Wo9q14VCpibmYQ8y0AkDh268BFLW9tP9VT6IqXCm0v0J7PUaUNrTgajV2zB6ya9xNOhtNRxtsOHMHiAfdFZ1V2cJZHePR+NLJhh2+um1vbFscc4/6f8AeKP/AE1a+v6wRrU1V8J3dfEW7N8m8xFkrDFQGKgsOvHMDn3TFbXs7dXC5Aw+WVgGDFsykHUERpFYPgMZZ6Ni1xQXJAA4wNOHHmat+52+l3A2DZVWvpJNuQVVCdYVjErOscuVdMLJ7RL/ABsljDqgyooUdgAA9lKVAbk7XvYnDdJfCh+kYdXhlAWD3HU6VP16ZdzbCP275h/CuddoedfxrorbvmH8K53x4+WfxrPyetWcmxojLSsV41eNs3Io4aBRslACgQilEFekSaOixQENGe+SAukCOQnSQNe6TXrLSarQI3ONFijnjXgogteNR2pMgnRVLHsAJPqFUEIpC4AeNPDs6/lLHD3go+kbbAetgBSuI3Rxq2hf+Du1o/SXrFfvKNQO+IrUiGC2eAJjt7uz00/x2xEXDNcSekQhgxgSB87Qco9oplbxQzQ6sJjkRB7deFS2zdp2rTP0y5lIhSQGABPW08KnmVRNiYpcW9uzcC6kRIkd59c6d9Psdu7YAOSyZH1UY8CQfcabbDTCnado2XAtkMxDE5Q+sKDz0gxV42jse7ftIbTXUVVj5K4bZY8zA+cJmrZrgjJcVgruYhbNyB/9b/ppg15gdQdOREVoWL2FiASBjMSp7Hdz6OIqNTye46/cK2VF2W61zNlVe9y3D0Se6uks4SxULdtmEgqIPMgH2158HYfRnwg+6r/i/IvtJQY6G7H1LoX2XFFQmL8ne0rQM4K8QOaqLnttE1vyyrvSwCCDr2zR/hckkniaPisNetaPauIf3ldfYwpsuI7Y9Q/Cp0/wOTfDlAWgD/b/AHpbAorMofm0HwJUfiaZoinkPQSDT3B7NDsq5yhZgASAwBJAkkctaxdRWk4Ld+zZDdFNs96AloPaOOo4VNi0RAycfoxJPZw4U3wuFuJAuOGdBBYLkkgRwMnjNC6rHi5H/O06mubo0Xcr/wBNEQRcaR3wtT9Vfydj+qHWfln7/qxVor1Yesc7yj9u+YfwrnjG+efxrofbvmH8K54xg+Wfxp8nrSckSKKVpWKKRXibJkUQiliK8y1QmqxXsUcivCKAmWgU7KNQFAn0INedBS2WjUDZsOToNSdB4nQVIbJwuKstnt3DZPMg8ROgI+lrS+wsJ0uJsoeBuAnwWWPuq5Y7AqjQss8wsEkKe3TmAasEHasO9zpLzPeuLqcxlbY4a8FXX6I7OesaJsbENbsqGvSYmCgygHgBABiqza2E6qnU0L8CNAB9Ijt76kb+2snVa4iegSeznW8fHkO8Vsy3dJYdHJkkJIzcyQrAj1VGbQ8mtm+hBAGYcQBI7wRGtKvte4iDE2HtX0tqeltGEuxxJtn5r6a5SAdNCeFSu7u17mMCXrAAwzSSXkEFTDIi8XHHXgMprckqKxs3yR27RT5RjkYNoqiSNDJ7CsgxVvOECqAAAAIAHADsqwjDgcp8aRvbPtsCCo17JX3VvoTaIwuxFujNcAKchxzfkKlrNhUUIihVHBVEAU4S2AAAIAEAdkcKGStTHSbJE15FK9HQCVQQzEEz46+w0xxewcPd85h7L/etIfaRUlkr0LTQqeI8mWzXMHBIJB6yFkAiNOq4117ORqLxXkM2e2qG/aP7t3N/nUn21ooSjxFNIpm2d0ntqblom5HzkgZ401UzrzJ5+NUrEY4ngMo7ef5eyrPvTvm1wmzZDLb4M0FC/LKM0QvtNMMPuZfcdbJbHYZZh6tBXnykt/5dJ/Vq8m7k4RiTM3n18Ag/CrXUFubsX4Lh+jzZvlGaYjiF7+6p2u+PiRi8o/bvmH8K57xA+WueNdCbd8w/hXPzrN65/wA50+T1pOSRSilKctbopSvE6GxWvIpz0dFNqgRIohFLlKIUoE6AFH6OgEoguWgRSgFAJQDD4prbZkMNBE9x0NPsFvFeQjKRPaZ4nnUey16qaiqq043ePHvaWLyQV0yqA3rk61TsSGZiXJLdp1qcszlXX/mtHfATry8OVN2mlfwuDuXHW3ZDM7sFAXtPDwA4zyAmugtm2HtWkt9CiqiBQtsyoAEQJgxWJ2+ksvns3zbaORIPhpUzhvKftCxpcy3QObrBPpEV0wyk5Zsa+uKHMEez3xSi4gdvrH41nWB8tlswL2HZe0qZHqI/GrRsPfXB4skWSxYCWGRhl8WGgPp1rvMpftlYUaeEHwNez403yof9xPvE0dbQ5MfQx9zSK0FdO2vQtEFtu0HxH4g0oqTxj0Gqj0LQOhFHuXAoJJAA5mqTvR5RMPZJVZuXBwAJ49kAwvi3qNTKzFV34VCbZ3osWPOOO4DmeQ7/AAE1U8FtvHY6yMz2rCurQgE3LiqYmGiF1AnWZ5VVcTuy6sZktzbXMfWNPAVzy+T8izFYtseUR3EWlyL9ZxJPoPD2GhsTfhLaC29skT85O/iSDp6jVVfYd1QztooEkkfjRNg7Fu4y5lU5VGrOQcojlpxPdXHqy21qNu2BtFL9rPbMrmI4EQREgj01JVC7p7IXDYcW0YtDkknjmMToOHLSpqvVOPLnTfHYfpEK9orPMR5K8zlgxE9laXQqjMPioP1z6z+dD4pz9c+s/nVrG9BS7iBcAdLZusrKMuVMPbtPczSxzHNdVJEag6Uhc3sdXclTlUmEAE/JpYVkLdpv31QED6NNCt/FOfrn1n86HxTn659Zq34zevI+VbRK9M1rpGbLblejGrBWCsXcqA0AlDrwFJ74b0/BFVUym4Zc5gxAtJ88kLHWb5qyQJk/RNNCp/FMfrn1mh8Ux+sa01roAJkQszrwjUz2VS8JvpeYZWVRcylyFUnq3jZGEgFuJN6DPE224cghvimP1jQ+KX941a8LvnnOli5kZlW2+oDlrq2Z1UAcc4ALdUGYOleYrfq3bIlGgsQGBEZFvNYuXT2KuUue6O2ngVX4pT9Y0PimP1jVjub6MCz9HoLaFbRLZ5ZXvOx6NGOlo2CREA3NSKcNvoAQxtMLWgZ8wzKxsHFsAgHWyoNTI1NNCqfFL+8aHxTH6xq67H2vdu3rouItpUW2AmYM2e4GuEFoHWCdH1RPE6mj47G3WvmxadLeWyLru6l9GZkVVXMojqMSSdNO2aaFIHkpP129Z/OjHyWNEdI0dmYx76sGL3iv2brdMVCKjMgW1mW+tq30j5LouHI0hzlYaBefGpvZgvzN65aYMgOREK5SYiHLnMsZhJAmJ7qaFA+KT96j/FW0R0jR2SY9U1p1Cgy34ov3qc4byZ3bYi3euIJmEdlE9sKRrWk0KDPP2BxH2q//ABrn6qH7A4j7Vf8A41z9VaHQqjPBuFiftV/+Nc/VRv2ExP2vEfxrv6q0GhQZ3d8n2IYQ2JvMOxrtw+9qZp5JYMhiD2jQ+sVqFCoM4+Lm9M/CLsxE9I8xxic3Duo3xe3/ALTe/i3P1VotCgze75NbrCGv3GHYzuR6iakN3txXw7D5Ryg+hmbL39WYq8UKBOzYVBCqFHGAANeZ050pQoUAol20GUqwBUiCDwIOhBoUKBlc3fwzKimxaK25yKbakLm1aARAkgE94mlLuyLLBg1q2QwIaUXUM2dp05sA3iJ40KFAmmwMOChFi0Oj+ZCKMskvIgaHMS3iZ406fBoc8opzrleVBzqJAVvrCC2h7TQoUHiYK2FZQihWJLKFADFtGLCIM8540U7NtZs3RJmAUTkWYtnNbExwVtR2HhQoUDc7vYYhx0FqHILjIvWKnMCdORk+Jmlf6HsZcvQ2soQpl6NYyEhikRGUkAxwkUKFAXF7EsXfOWbT9bN1kUyxAUkyNTlVRryUdlKnZtr+zTiT8xeLjIx4cSuh7RpQoUDexu/YRkKW1QWyzKqgKudgE6QgDVgoKgngGNK43ZFm8ytdtW7jL80soYidSBI4SBp3UKFAWxsPDozOlm2rMCGYIoJDfOB04Hn20fAbKs2ARZtJbB45FCzHCY7JPhQoUDuhQoUAoUKFAKFChQChQoUAoUKFAKFChQChQoUAoUKFB//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data:image/jpeg;base64,/9j/4AAQSkZJRgABAQAAAQABAAD/2wCEAAkGBhQSERUUExQWFRQWFBwYFxYXFxcXGBgXFRoVFBUUFxcXHCYeGBokGhcUHy8gJCcpLCwsFR8xNTAqNSYrLCkBCQoKDgwOFw8PGCkcHBwsKSwpLCkpKSkpKSwpLCkpKSkpKSkpLCkpLCkpLCkpKSkpKSksKSwsLCksLCwpLCkpKf/AABEIAMgA/AMBIgACEQEDEQH/xAAcAAAABwEBAAAAAAAAAAAAAAAAAgMEBQYHCAH/xABLEAACAQIDBAUGCwQJAwUBAAABAhEAAwQSIQUGMUETIlFhcQczgZGhsRQXIzJCUlRywdHSFmKTlBUkU3OSssLh8IKDojRDRGPxJf/EABgBAQEBAQEAAAAAAAAAAAAAAAABAgME/8QAIhEBAQACAQQDAQEBAAAAAAAAAAECETESEyEyA0FRYXEi/9oADAMBAAIRAxEAPwDa6a47a1mwAb123aDGAbjqkkcQMxE15tW8UtMw4gVgm9m8dzEMEc6IxI9Ij8K55XU2sbiN7MGf/l4fs89b49nzqcrtmweF60f+4n51zfhuKd7ir1gL/UbXma492/jfS1bDbZsXJ6O9aeJnLcRojjMGm9rerBs2VcVh2Y8FF62Tp3BprOvJsJS792576ou6ik7Qt/ef8avcvhNN+be3BAkHF4YEcR09rT/yov7YYL7Zhv49r9Vc57R89c/vG95pq01O7fw06W/bHBfbMN/Htfqrz9ssD9sw38e1+quaZpNpp3aadNDfLA/bMN/Htfqr0b4YL7Zhv49r9Vcw27+UzFSGFx6kKMp0WD36zI7Kd2/hp0km9OEMxisOY4xetmJ1162mgPqpEb64D7bhf5i1+qsr3JxCu5UAamf/AAIiq5vXgVGKuhFEAie7NwgU7t1wdLdjvtgPtuF/mLX6qMu+WBPDGYY+F+1+qsy3I3Bwl+3ba/bJZhMh+qRMQViQa0HC7i4C2dMLa4c1B99dJlcomkmm8mFbhibB8Lts/jS67Vsnhdtnwdfzpvh92MIpOWxbH/SPYOVPU2TZHC2n+EVqTJPAv9IW/wC0T/Ev50k+2rA43rQ8biD8adf0db+ovqFV/ezZiZAFRRxMga8OFMtybWaPH3uwQ0OLwwPfftD/AFUX9s8D9swv8e1+qsnxuAUYbEEoGIu2gPTm07RVLv4cH6Kjwn86492/i9Lov9tcB9twv8xa/VXn7b4D7bhf5iz+quarmGA5CvBs3tEeynd/hp0t+22A+24X+Ytfqr39tcB9twv8xa/VXM/wEUncw2kU7qadNnfbAfbcL/MWv1V6u+2APDG4X+YtfqrnLAbGRgM6E8ZOYjTwp/trYNizaV7SlWLAHrEzproavdXpb6d98B9twv8AMWf1UP24wH27CfzFn9VYLgN2sM6gm2xMa9dok91LPuVYNzKFaCAVGdtO0U7sOmuhdn7TtX0z2btu6kxmturrIiRKkidRp306qneSzZS4fAm2oIHTudSTxCcz4Vca6y7m2Uft3zD+Fc57THyr+NdGbd8w/hXOm0vOv41M/WrOR8Na0t/fq24Ffkz4mq1g0lbXfcqz2Bownma8cdCW5u3Dh9Baa6bhdMqxI4mdeVV7c0TtK3y1f8antxl/rFn713/K1Q+4wnaieNz8a1PpEPtQfL3f7xveaYtUjthf6xd/vW95qPfuqApenmzk60sdByqPQVK7KSWFKkP/AOgLd6YJQnukemmGL3cxGG1MMp+kuv8A+emr3sOysdvo4eurNgMKoHATPYPcasm1rI9g7euYW6H0ccwdRB0ieR7xUnvFcW7duXFCsHVGUmc0a8I08au+8+59nEWXYAWrmUw6iJI16wGhrL8HdCWgpZuss8NOJ9n50s0Lz5OcQ6NcZsxtpAEawx4wPCpvbG85JBt3nUyQbZEafW1FMvJT0b2r4YSRcHbwK/7VdLe7WHD58gLfvdaPCa6Y424+E2f7Lu9RCzSxUTP5VK2bk1A45yiLlKyGAkjlzFPbBJ7PRXeX6ZqXqB3kthu3RCSeQEwJ9NSF28YgHh7aqO/G8L4dVRXUG4pzArmOUaaEcKZ5TRIp2MuZLN9uOXEWtNY4PVPvsDrU5fxhOEvHMATetHMB3PyqsO3GXJP3TXjrZO4ozrHbUvjsMQFJjhULdYBgQ3A8wae4vbuZQIJI4ADjUDduJpB0lgBPo7qDXx2+jLwry1ilVw0FuUcJmqHdvHtnVR2RH41L7y3B8HQDjmE+qo3D7JuG4GHV051Lb1bPZMPbZiDLgQPCZqB/szDlLazGqD3U6vXVWIkvyA1nuqIv4d7iWsrkBbYXTu5mk9h2blnFIxcuM85GGmnKaqtd8muM6XBlipU9M4IPHQJVsqr+T0k4ZyRlzX3MdgISrRXrw9Y53lH7d8w/hXOm0z8q/jXRe3fMP4VzptPzr+NM/Wk5Ptl8LX95ViQat4mq/sz/ANr79WEHVvE143QXcJZv2fG97jUL5P1//qJ43PxqweT8DprX/e9xqF8nKTtRPC57q3j9JUFtf/1F7+9f/MaQwiqcwJA5gntgwKc7aX+sXv71/wDMaYWbxRprA8FvrkTxPGpKzgLysFRZDQJkACeZnlUbhyTcB7TV92Xi83VCgwOYkcOzhQI7qbcZbnQ3AJJMacSNJBHGr1h8WhiWCk8jE+2s0wt43cUhUa5+KiBExAjSKtWM3H6e6bhvEZnJK/6YJjQxw7/RvG0Sm9uLK2WVDBcQD46ad9Z3f2eAVBHzVC+qrVjMK9kpbutmK6iNVnhxJkCBPPjUVdWWPiamV3Vi0eS7DgLf05qfYavLGBVO8nAOa8OUKfTJq7XLeld/j9WLyYbTtzakTr2antmPRTrDyQI1MCkMYGlVUSRr+ETS3wlLcAzmI+jrr2E8q19odXVAA18azLynPOJtKJJFqdPE1dr+JuEk27crnggGSO+KzvyhbQNvFq8EgWcsEH5xJEH11j5LuNRW1v8A9Xuqf7RPXlaKZW7QLQaXsvNq7OhLr3a5TTBRKBlbrZjPcoivOpzcwi616MIoa194a+kUTDSVJJPvkdtJrhbhhTPGROnGgJjrKrJ7z7zTK2RmQx9ISKc46yQEzRlbUCQeceim+JtdG4WZIIJ9MUF8w+CzkNESsx2U235f+rWhH/uf6TU1grRFtSCpDaAg+yonf3Dsli1P9p/pNa+lS2CwQW2DH0R7hTe9ibS3UnjPITThbpdIUQFtTPgB+NVa45LqTxz+2pRtG5F0NhpHDpG9y1YKq/k6uTg9f7RvctWivXh6xzvKP275h/CudNp+dfxrovbvmH8K512i3yzd5pn60nJ3s5o6P79WA3gAT3mqxhRwggwZ76kcVZuEaZY48Y9deN0T/k7uA3rfaBe9xqH8l4nai/duU33V3mTB3Q7qbmVXGVSNS4gdY6R66gcLtC5ZuG5adrbmRmQwQG4gHjW5daZpzvHcjE3hz6V5/wARpla2W72bl5dRaK51HEK2nSeAOh7ONJOxJJJJJMknUkniSTxNTG6G2hhsUjuJtP8AJ3QRIKPoSRzgwfAHtqTkQWHfTvDVbNn7S6JYJyzwPLxLcBSXlD3GfAXDetAthHYa8eibgFY/VPAN6DrxW3edbyr1oPDly8aZY2LEru/u2yul6xeAEtM9dY9B6p/Orpi8QLNkG5cXjLXCMok8TGsa8qrVjdrKc8hgfpIcjLHesT6ZqtbybYL5bIYsqSSxjrNqBw7O3tqy6D65ttsRdzHgGYL4AcT3nj7KbX9t20JDBpB5DtNRuzbkes+4VKWdlpcgsskk+w1hV88lrrcF1xIBgQYE85q8XLyhws6wTHOBzrILWAWyAbTOp5gErB7oNWLdjaGGsFrl+45uuI1Dt1ewHvrvhnqaZsS1rbYxeKa3bZsllhmKwAzdhPGBrwpntbp7l9cPhxC9G3XOiLPzi7c21EAa1BbD2gmFuXWQlFdiZy5jEkidaOd6We8IJyLMaQTPMxWerc8rpbNn4K7gMO+V/hOVZCwqZW+kZnrcvVWPbd3kGJLG41yc06BQZFX9dvtkvFTqVPE90cKzn+j0YarHOs55b1o0JYxSZHnMykjjBb5pGvKmuGuWFJgXNe2Kd2MOod0jSR/lmlk2akjTkawHGx8ZZ6RZDRPOKnN5hYKhteUBYGnfVfGFUE6c6VdQY5im1RGLuWWgFXgHSCPGmWJvWmaYuT4jlU1ewq5TpTC9hVBEDn+NET9japw3R2mDG3dKhWYTlY6gE8qmfKguazYfTLnj0lSazfebGuWtgsSouA89CNF9k1ZN58aWsYdD9FuPaYrfE/0XDFXUWzadLNxoADhXAmY0PbrTLZXy+IFlLLByxMMwhYEkk+FRq49iiDmOfb6OVOMViMwBSUccXB6xPA61natY3TwPQ2WTTS63AyNQvOpuqj5MFIwRkk/LPqdeSVbq9ePEc7yj9u+YfwrnLa3nX8a6N275h/CuddoqpvMGMCTrE0z9aTk3QZRM/nSd/Es3EmOyi3okgGQOB7e+kprxtvRQivJowFEF50Q68aUOlFiqN63CxYxmzLfSgXIVrNwMJDZOr1geMplPpqtY3yNi1dNzCXGFsmeiJ1XuRydR3HUdpql7q7838Afk4e0xl7T/ADSeGZSNUaOY7NQate8fll6TDFcLbe1ecQzsVOQcyhHFuQJAjjXbqxuOqisbV2xfsu2HzlQAcyyrOnWYBGZdAYAJA4TFQc6L9386Qwup9cnx7aUnh92uLR5gz7z7hVk2fdhVPj76rVjgPvH3CpzAt1F9PvqKlkeZr25b1E1G4vG9GoPaY/3qVw+JtKZz5yBzWRwB5GqIvGY9FYoTr2UnYv6+Ip0NrrduStqwImC1s+kkzpUVi9oSpPVUgaZVgeioJXDXRJnmpjxpgLRPAE6U0s7T+SJAloPA0jsPad5XJy3AMpkwfxEUHlp/ln56j/KKlMvDwphgcZca/cdSA5EmFBHATpT3Gb2XEAhLedtJKDTvoPRJB8aGTuqr43bLuZZidZ06vp0qa2Rt1LpCHRwvrjmKaTZxfXQ+NM8Smq/eHvqSuxBpN8MzkEDSRryqKr+PvZbqArOZwsnkSDr46++pbeRIt2fH/TSe0dnP0tvrW1+VHFhLaEZVHMmT4TT7e2yVt2p7T7q19Id2MMcop1aw9QGwsVecOQZytEEaaipW9tC4sHo/HWorU/JyIwZ/vn9y1aaqPkxxGfBExHyz+5Kt1ezD1jneUft3zD+Fc47W863jXR23fMP4VzjtfzreNM/Wk5Mq8o0UWvG0Br3NpRctekQKA+aRREXQUW21KR6jQJCivwpTLrRMUscDNUGwraUtl91JWFgUuF91RTm0kgD94+4VP7FwxNvQTqahML+J/CrBsi4nwcSVB63HQ8aKRTCtcxdu0QCCCYbh7Ks+2t2XRi4VSWWMqCBoOQqsbJ2go2haY3IQLqZ08Jq4767dt5UyXgTlY9Vu7ThWpJqopeDsraaMTauKSD3aVFnZ3TsVUwfog8+6mjbxkg5kLEjibjaT4imeF2wUcMRmI749oqaNpXaFu8jMz2yhAWCqhV0gAiNOVSDb43ugNhgrBvpsOsO0Cm13fG04OezdMiNbqOI8HtGoXFY222qK6/edWHqCige4TEZXZgSJgad4FI4lw5EyRlJB9NMfhXj7K8xN/KoI10K+0z7aaCOFurnAJCqTxIJgeAp7hNp2xcQi2JzceGhNQimWFGU6jQ8a3pnbQb207RmBwOvrry7tgFRkEKapqYjRhDTy0NPcLcPR8yQY51jTWxcUwN4Tr1pB4we2eVWbez5ln7x9wqr3l+aYglhr6asm+TdSz94+4UDnBWWt5st61ldsxEGRpwE0t8EZzPwgf4V/Oq/iLYAkkgHhMfgajzdT+09pqDoHyb4cpgyC4c9M2oAHJNNKtVUPyMtOzj1s39Yua+i3V8r2YesYqP275h/Cuctqj5V/Gujdu+YfwrnPavnX8aZ+tJyZCimjTQBrxtCUUrxozrQDT40CdKjUUSK9U1QYa0S/qRSh019f50HXUGoDCjE614tELUVJYXZ924AbdstJMaiDwqV2W9y2uS5bBgnSRprw4a0z3S2t0F1VY/JkwexSdA3umpbF3D0ja8z76KRxm9dgHIALLKYYmwLhPgZgeqo27vQsnLiiARw+CpTLeKxb6UFolkliJ4jQT6KgHVM3HTxrTNGPCkc1KNTcnWrEKl6AuV6bqkdZfSuh9XA0gyCdDIqhY3BU7hkcz0cATBJUEE8dJqvAVadkBStwMsggT2cwdOelZqwRr1wcXSewKpPsFFG1XH0p/wClRULewqqzCDAJ58p0pRQDzb11NG0m+0rn1x/4/lRbmMuEfOMeimSD940YIfr+yijsbhKh2kZpA56amPRUtvLjxeFrIrDISTmEcRy11qHyNyYe386N0b/un0n30RIttm7H0I77QpqduXQeNkf9qnWwtltiHKnqhRmPPThprMzVpwe79tOAJ7TxmeA/4aKvfkfvs+zyXyz07/NXKIi3GlXiq15P7YXCQsD5RuHbC1Za9eHrGKj9u+YfwrnPannX8a6M275h/Cuddoj5Z/GmfrScmTrSdOHWkWWvG2AFFK0YCj5KBqONHivSlGVKqDAaRSdttIPL3UqRSBQggwYNRSztApFBRrlFVaIVqbwW8AChXSSNAw7OU99QJorNRU5i8Urkv1YGnHX1cTUFi8agOin1ULd2Kv26m62ztoAj4RctXAstafowe9kbg6j1jmK1JupazRuFM2fWpC/bgkdhIntgkA+ym7XiyC1pIbMmgzEtCsgIEmdCB+6a1ilNXuUVGJ4ST2ClMXhntxnUrPCecceFJYbGuhlCR4V0k8Ml7eHuO2VUcseQU1ddmbDvpOZVlgIGYTpxqo/0vcbU3LgPDqswHsPGvTtS6er093XtZvbWLNtS6Pb5LOx7Wo9q14VCpibmYQ8y0AkDh268BFLW9tP9VT6IqXCm0v0J7PUaUNrTgajV2zB6ya9xNOhtNRxtsOHMHiAfdFZ1V2cJZHePR+NLJhh2+um1vbFscc4/6f8AeKP/AE1a+v6wRrU1V8J3dfEW7N8m8xFkrDFQGKgsOvHMDn3TFbXs7dXC5Aw+WVgGDFsykHUERpFYPgMZZ6Ni1xQXJAA4wNOHHmat+52+l3A2DZVWvpJNuQVVCdYVjErOscuVdMLJ7RL/ABsljDqgyooUdgAA9lKVAbk7XvYnDdJfCh+kYdXhlAWD3HU6VP16ZdzbCP275h/CuddoedfxrorbvmH8K53x4+WfxrPyetWcmxojLSsV41eNs3Io4aBRslACgQilEFekSaOixQENGe+SAukCOQnSQNe6TXrLSarQI3ONFijnjXgogteNR2pMgnRVLHsAJPqFUEIpC4AeNPDs6/lLHD3go+kbbAetgBSuI3Rxq2hf+Du1o/SXrFfvKNQO+IrUiGC2eAJjt7uz00/x2xEXDNcSekQhgxgSB87Qco9oplbxQzQ6sJjkRB7deFS2zdp2rTP0y5lIhSQGABPW08KnmVRNiYpcW9uzcC6kRIkd59c6d9Psdu7YAOSyZH1UY8CQfcabbDTCnado2XAtkMxDE5Q+sKDz0gxV42jse7ftIbTXUVVj5K4bZY8zA+cJmrZrgjJcVgruYhbNyB/9b/ppg15gdQdOREVoWL2FiASBjMSp7Hdz6OIqNTye46/cK2VF2W61zNlVe9y3D0Se6uks4SxULdtmEgqIPMgH2158HYfRnwg+6r/i/IvtJQY6G7H1LoX2XFFQmL8ne0rQM4K8QOaqLnttE1vyyrvSwCCDr2zR/hckkniaPisNetaPauIf3ldfYwpsuI7Y9Q/Cp0/wOTfDlAWgD/b/AHpbAorMofm0HwJUfiaZoinkPQSDT3B7NDsq5yhZgASAwBJAkkctaxdRWk4Ld+zZDdFNs96AloPaOOo4VNi0RAycfoxJPZw4U3wuFuJAuOGdBBYLkkgRwMnjNC6rHi5H/O06mubo0Xcr/wBNEQRcaR3wtT9Vfydj+qHWfln7/qxVor1Yesc7yj9u+YfwrnjG+efxrofbvmH8K54xg+Wfxp8nrSckSKKVpWKKRXibJkUQiliK8y1QmqxXsUcivCKAmWgU7KNQFAn0INedBS2WjUDZsOToNSdB4nQVIbJwuKstnt3DZPMg8ROgI+lrS+wsJ0uJsoeBuAnwWWPuq5Y7AqjQss8wsEkKe3TmAasEHasO9zpLzPeuLqcxlbY4a8FXX6I7OesaJsbENbsqGvSYmCgygHgBABiqza2E6qnU0L8CNAB9Ijt76kb+2snVa4iegSeznW8fHkO8Vsy3dJYdHJkkJIzcyQrAj1VGbQ8mtm+hBAGYcQBI7wRGtKvte4iDE2HtX0tqeltGEuxxJtn5r6a5SAdNCeFSu7u17mMCXrAAwzSSXkEFTDIi8XHHXgMprckqKxs3yR27RT5RjkYNoqiSNDJ7CsgxVvOECqAAAAIAHADsqwjDgcp8aRvbPtsCCo17JX3VvoTaIwuxFujNcAKchxzfkKlrNhUUIihVHBVEAU4S2AAAIAEAdkcKGStTHSbJE15FK9HQCVQQzEEz46+w0xxewcPd85h7L/etIfaRUlkr0LTQqeI8mWzXMHBIJB6yFkAiNOq4117ORqLxXkM2e2qG/aP7t3N/nUn21ooSjxFNIpm2d0ntqblom5HzkgZ401UzrzJ5+NUrEY4ngMo7ef5eyrPvTvm1wmzZDLb4M0FC/LKM0QvtNMMPuZfcdbJbHYZZh6tBXnykt/5dJ/Vq8m7k4RiTM3n18Ag/CrXUFubsX4Lh+jzZvlGaYjiF7+6p2u+PiRi8o/bvmH8K57xA+WueNdCbd8w/hXPzrN65/wA50+T1pOSRSilKctbopSvE6GxWvIpz0dFNqgRIohFLlKIUoE6AFH6OgEoguWgRSgFAJQDD4prbZkMNBE9x0NPsFvFeQjKRPaZ4nnUey16qaiqq043ePHvaWLyQV0yqA3rk61TsSGZiXJLdp1qcszlXX/mtHfATry8OVN2mlfwuDuXHW3ZDM7sFAXtPDwA4zyAmugtm2HtWkt9CiqiBQtsyoAEQJgxWJ2+ksvns3zbaORIPhpUzhvKftCxpcy3QObrBPpEV0wyk5Zsa+uKHMEez3xSi4gdvrH41nWB8tlswL2HZe0qZHqI/GrRsPfXB4skWSxYCWGRhl8WGgPp1rvMpftlYUaeEHwNez403yof9xPvE0dbQ5MfQx9zSK0FdO2vQtEFtu0HxH4g0oqTxj0Gqj0LQOhFHuXAoJJAA5mqTvR5RMPZJVZuXBwAJ49kAwvi3qNTKzFV34VCbZ3osWPOOO4DmeQ7/AAE1U8FtvHY6yMz2rCurQgE3LiqYmGiF1AnWZ5VVcTuy6sZktzbXMfWNPAVzy+T8izFYtseUR3EWlyL9ZxJPoPD2GhsTfhLaC29skT85O/iSDp6jVVfYd1QztooEkkfjRNg7Fu4y5lU5VGrOQcojlpxPdXHqy21qNu2BtFL9rPbMrmI4EQREgj01JVC7p7IXDYcW0YtDkknjmMToOHLSpqvVOPLnTfHYfpEK9orPMR5K8zlgxE9laXQqjMPioP1z6z+dD4pz9c+s/nVrG9BS7iBcAdLZusrKMuVMPbtPczSxzHNdVJEag6Uhc3sdXclTlUmEAE/JpYVkLdpv31QED6NNCt/FOfrn1n86HxTn659Zq34zevI+VbRK9M1rpGbLblejGrBWCsXcqA0AlDrwFJ74b0/BFVUym4Zc5gxAtJ88kLHWb5qyQJk/RNNCp/FMfrn1mh8Ux+sa01roAJkQszrwjUz2VS8JvpeYZWVRcylyFUnq3jZGEgFuJN6DPE224cghvimP1jQ+KX941a8LvnnOli5kZlW2+oDlrq2Z1UAcc4ALdUGYOleYrfq3bIlGgsQGBEZFvNYuXT2KuUue6O2ngVX4pT9Y0PimP1jVjub6MCz9HoLaFbRLZ5ZXvOx6NGOlo2CREA3NSKcNvoAQxtMLWgZ8wzKxsHFsAgHWyoNTI1NNCqfFL+8aHxTH6xq67H2vdu3rouItpUW2AmYM2e4GuEFoHWCdH1RPE6mj47G3WvmxadLeWyLru6l9GZkVVXMojqMSSdNO2aaFIHkpP129Z/OjHyWNEdI0dmYx76sGL3iv2brdMVCKjMgW1mW+tq30j5LouHI0hzlYaBefGpvZgvzN65aYMgOREK5SYiHLnMsZhJAmJ7qaFA+KT96j/FW0R0jR2SY9U1p1Cgy34ov3qc4byZ3bYi3euIJmEdlE9sKRrWk0KDPP2BxH2q//ABrn6qH7A4j7Vf8A41z9VaHQqjPBuFiftV/+Nc/VRv2ExP2vEfxrv6q0GhQZ3d8n2IYQ2JvMOxrtw+9qZp5JYMhiD2jQ+sVqFCoM4+Lm9M/CLsxE9I8xxic3Duo3xe3/ALTe/i3P1VotCgze75NbrCGv3GHYzuR6iakN3txXw7D5Ryg+hmbL39WYq8UKBOzYVBCqFHGAANeZ050pQoUAol20GUqwBUiCDwIOhBoUKBlc3fwzKimxaK25yKbakLm1aARAkgE94mlLuyLLBg1q2QwIaUXUM2dp05sA3iJ40KFAmmwMOChFi0Oj+ZCKMskvIgaHMS3iZ406fBoc8opzrleVBzqJAVvrCC2h7TQoUHiYK2FZQihWJLKFADFtGLCIM8540U7NtZs3RJmAUTkWYtnNbExwVtR2HhQoUDc7vYYhx0FqHILjIvWKnMCdORk+Jmlf6HsZcvQ2soQpl6NYyEhikRGUkAxwkUKFAXF7EsXfOWbT9bN1kUyxAUkyNTlVRryUdlKnZtr+zTiT8xeLjIx4cSuh7RpQoUDexu/YRkKW1QWyzKqgKudgE6QgDVgoKgngGNK43ZFm8ytdtW7jL80soYidSBI4SBp3UKFAWxsPDozOlm2rMCGYIoJDfOB04Hn20fAbKs2ARZtJbB45FCzHCY7JPhQoUDuhQoUAoUKFAKFChQChQoUAoUKFAKFChQChQoUAoUK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data:image/jpeg;base64,/9j/4AAQSkZJRgABAQAAAQABAAD/2wCEAAkGBhQSERUUExQWFRQWFBwYFxYXFxcXGBgXFRoVFBUUFxcXHCYeGBokGhcUHy8gJCcpLCwsFR8xNTAqNSYrLCkBCQoKDgwOFw8PGCkcHBwsKSwpLCkpKSkpKSwpLCkpKSkpKSkpLCkpLCkpLCkpKSkpKSksKSwsLCksLCwpLCkpKf/AABEIAMgA/AMBIgACEQEDEQH/xAAcAAAABwEBAAAAAAAAAAAAAAAAAgMEBQYHCAH/xABLEAACAQIDBAUGCwQJAwUBAAABAhEAAwQSIQUGMUETIlFhcQczgZGhsRQXIzJCUlRywdHSFmKTlBUkU3OSssLh8IKDojRDRGPxJf/EABgBAQEBAQEAAAAAAAAAAAAAAAABAgME/8QAIhEBAQACAQQDAQEBAAAAAAAAAAECETESEyEyA0FRYXEi/9oADAMBAAIRAxEAPwDa6a47a1mwAb123aDGAbjqkkcQMxE15tW8UtMw4gVgm9m8dzEMEc6IxI9Ij8K55XU2sbiN7MGf/l4fs89b49nzqcrtmweF60f+4n51zfhuKd7ir1gL/UbXma492/jfS1bDbZsXJ6O9aeJnLcRojjMGm9rerBs2VcVh2Y8FF62Tp3BprOvJsJS792576ou6ik7Qt/ef8avcvhNN+be3BAkHF4YEcR09rT/yov7YYL7Zhv49r9Vc57R89c/vG95pq01O7fw06W/bHBfbMN/Htfqrz9ssD9sw38e1+quaZpNpp3aadNDfLA/bMN/Htfqr0b4YL7Zhv49r9Vcw27+UzFSGFx6kKMp0WD36zI7Kd2/hp0km9OEMxisOY4xetmJ1162mgPqpEb64D7bhf5i1+qsr3JxCu5UAamf/AAIiq5vXgVGKuhFEAie7NwgU7t1wdLdjvtgPtuF/mLX6qMu+WBPDGYY+F+1+qsy3I3Bwl+3ba/bJZhMh+qRMQViQa0HC7i4C2dMLa4c1B99dJlcomkmm8mFbhibB8Lts/jS67Vsnhdtnwdfzpvh92MIpOWxbH/SPYOVPU2TZHC2n+EVqTJPAv9IW/wC0T/Ev50k+2rA43rQ8biD8adf0db+ovqFV/ezZiZAFRRxMga8OFMtybWaPH3uwQ0OLwwPfftD/AFUX9s8D9swv8e1+qsnxuAUYbEEoGIu2gPTm07RVLv4cH6Kjwn86492/i9Lov9tcB9twv8xa/VXn7b4D7bhf5iz+quarmGA5CvBs3tEeynd/hp0t+22A+24X+Ytfqr39tcB9twv8xa/VXM/wEUncw2kU7qadNnfbAfbcL/MWv1V6u+2APDG4X+YtfqrnLAbGRgM6E8ZOYjTwp/trYNizaV7SlWLAHrEzproavdXpb6d98B9twv8AMWf1UP24wH27CfzFn9VYLgN2sM6gm2xMa9dok91LPuVYNzKFaCAVGdtO0U7sOmuhdn7TtX0z2btu6kxmturrIiRKkidRp306qneSzZS4fAm2oIHTudSTxCcz4Vca6y7m2Uft3zD+Fc57THyr+NdGbd8w/hXOm0vOv41M/WrOR8Na0t/fq24Ffkz4mq1g0lbXfcqz2Bownma8cdCW5u3Dh9Baa6bhdMqxI4mdeVV7c0TtK3y1f8antxl/rFn713/K1Q+4wnaieNz8a1PpEPtQfL3f7xveaYtUjthf6xd/vW95qPfuqApenmzk60sdByqPQVK7KSWFKkP/AOgLd6YJQnukemmGL3cxGG1MMp+kuv8A+emr3sOysdvo4eurNgMKoHATPYPcasm1rI9g7euYW6H0ccwdRB0ieR7xUnvFcW7duXFCsHVGUmc0a8I08au+8+59nEWXYAWrmUw6iJI16wGhrL8HdCWgpZuss8NOJ9n50s0Lz5OcQ6NcZsxtpAEawx4wPCpvbG85JBt3nUyQbZEafW1FMvJT0b2r4YSRcHbwK/7VdLe7WHD58gLfvdaPCa6Y424+E2f7Lu9RCzSxUTP5VK2bk1A45yiLlKyGAkjlzFPbBJ7PRXeX6ZqXqB3kthu3RCSeQEwJ9NSF28YgHh7aqO/G8L4dVRXUG4pzArmOUaaEcKZ5TRIp2MuZLN9uOXEWtNY4PVPvsDrU5fxhOEvHMATetHMB3PyqsO3GXJP3TXjrZO4ozrHbUvjsMQFJjhULdYBgQ3A8wae4vbuZQIJI4ADjUDduJpB0lgBPo7qDXx2+jLwry1ilVw0FuUcJmqHdvHtnVR2RH41L7y3B8HQDjmE+qo3D7JuG4GHV051Lb1bPZMPbZiDLgQPCZqB/szDlLazGqD3U6vXVWIkvyA1nuqIv4d7iWsrkBbYXTu5mk9h2blnFIxcuM85GGmnKaqtd8muM6XBlipU9M4IPHQJVsqr+T0k4ZyRlzX3MdgISrRXrw9Y53lH7d8w/hXOm0z8q/jXRe3fMP4VzptPzr+NM/Wk5Ptl8LX95ViQat4mq/sz/ANr79WEHVvE143QXcJZv2fG97jUL5P1//qJ43PxqweT8DprX/e9xqF8nKTtRPC57q3j9JUFtf/1F7+9f/MaQwiqcwJA5gntgwKc7aX+sXv71/wDMaYWbxRprA8FvrkTxPGpKzgLysFRZDQJkACeZnlUbhyTcB7TV92Xi83VCgwOYkcOzhQI7qbcZbnQ3AJJMacSNJBHGr1h8WhiWCk8jE+2s0wt43cUhUa5+KiBExAjSKtWM3H6e6bhvEZnJK/6YJjQxw7/RvG0Sm9uLK2WVDBcQD46ad9Z3f2eAVBHzVC+qrVjMK9kpbutmK6iNVnhxJkCBPPjUVdWWPiamV3Vi0eS7DgLf05qfYavLGBVO8nAOa8OUKfTJq7XLeld/j9WLyYbTtzakTr2antmPRTrDyQI1MCkMYGlVUSRr+ETS3wlLcAzmI+jrr2E8q19odXVAA18azLynPOJtKJJFqdPE1dr+JuEk27crnggGSO+KzvyhbQNvFq8EgWcsEH5xJEH11j5LuNRW1v8A9Xuqf7RPXlaKZW7QLQaXsvNq7OhLr3a5TTBRKBlbrZjPcoivOpzcwi616MIoa194a+kUTDSVJJPvkdtJrhbhhTPGROnGgJjrKrJ7z7zTK2RmQx9ISKc46yQEzRlbUCQeceim+JtdG4WZIIJ9MUF8w+CzkNESsx2U235f+rWhH/uf6TU1grRFtSCpDaAg+yonf3Dsli1P9p/pNa+lS2CwQW2DH0R7hTe9ibS3UnjPITThbpdIUQFtTPgB+NVa45LqTxz+2pRtG5F0NhpHDpG9y1YKq/k6uTg9f7RvctWivXh6xzvKP275h/CudNp+dfxrovbvmH8K512i3yzd5pn60nJ3s5o6P79WA3gAT3mqxhRwggwZ76kcVZuEaZY48Y9deN0T/k7uA3rfaBe9xqH8l4nai/duU33V3mTB3Q7qbmVXGVSNS4gdY6R66gcLtC5ZuG5adrbmRmQwQG4gHjW5daZpzvHcjE3hz6V5/wARpla2W72bl5dRaK51HEK2nSeAOh7ONJOxJJJJJMknUkniSTxNTG6G2hhsUjuJtP8AJ3QRIKPoSRzgwfAHtqTkQWHfTvDVbNn7S6JYJyzwPLxLcBSXlD3GfAXDetAthHYa8eibgFY/VPAN6DrxW3edbyr1oPDly8aZY2LEru/u2yul6xeAEtM9dY9B6p/Orpi8QLNkG5cXjLXCMok8TGsa8qrVjdrKc8hgfpIcjLHesT6ZqtbybYL5bIYsqSSxjrNqBw7O3tqy6D65ttsRdzHgGYL4AcT3nj7KbX9t20JDBpB5DtNRuzbkes+4VKWdlpcgsskk+w1hV88lrrcF1xIBgQYE85q8XLyhws6wTHOBzrILWAWyAbTOp5gErB7oNWLdjaGGsFrl+45uuI1Dt1ewHvrvhnqaZsS1rbYxeKa3bZsllhmKwAzdhPGBrwpntbp7l9cPhxC9G3XOiLPzi7c21EAa1BbD2gmFuXWQlFdiZy5jEkidaOd6We8IJyLMaQTPMxWerc8rpbNn4K7gMO+V/hOVZCwqZW+kZnrcvVWPbd3kGJLG41yc06BQZFX9dvtkvFTqVPE90cKzn+j0YarHOs55b1o0JYxSZHnMykjjBb5pGvKmuGuWFJgXNe2Kd2MOod0jSR/lmlk2akjTkawHGx8ZZ6RZDRPOKnN5hYKhteUBYGnfVfGFUE6c6VdQY5im1RGLuWWgFXgHSCPGmWJvWmaYuT4jlU1ewq5TpTC9hVBEDn+NET9japw3R2mDG3dKhWYTlY6gE8qmfKguazYfTLnj0lSazfebGuWtgsSouA89CNF9k1ZN58aWsYdD9FuPaYrfE/0XDFXUWzadLNxoADhXAmY0PbrTLZXy+IFlLLByxMMwhYEkk+FRq49iiDmOfb6OVOMViMwBSUccXB6xPA61natY3TwPQ2WTTS63AyNQvOpuqj5MFIwRkk/LPqdeSVbq9ePEc7yj9u+YfwrnLa3nX8a6N275h/CuddoqpvMGMCTrE0z9aTk3QZRM/nSd/Es3EmOyi3okgGQOB7e+kprxtvRQivJowFEF50Q68aUOlFiqN63CxYxmzLfSgXIVrNwMJDZOr1geMplPpqtY3yNi1dNzCXGFsmeiJ1XuRydR3HUdpql7q7838Afk4e0xl7T/ADSeGZSNUaOY7NQate8fll6TDFcLbe1ecQzsVOQcyhHFuQJAjjXbqxuOqisbV2xfsu2HzlQAcyyrOnWYBGZdAYAJA4TFQc6L9386Qwup9cnx7aUnh92uLR5gz7z7hVk2fdhVPj76rVjgPvH3CpzAt1F9PvqKlkeZr25b1E1G4vG9GoPaY/3qVw+JtKZz5yBzWRwB5GqIvGY9FYoTr2UnYv6+Ip0NrrduStqwImC1s+kkzpUVi9oSpPVUgaZVgeioJXDXRJnmpjxpgLRPAE6U0s7T+SJAloPA0jsPad5XJy3AMpkwfxEUHlp/ln56j/KKlMvDwphgcZca/cdSA5EmFBHATpT3Gb2XEAhLedtJKDTvoPRJB8aGTuqr43bLuZZidZ06vp0qa2Rt1LpCHRwvrjmKaTZxfXQ+NM8Smq/eHvqSuxBpN8MzkEDSRryqKr+PvZbqArOZwsnkSDr46++pbeRIt2fH/TSe0dnP0tvrW1+VHFhLaEZVHMmT4TT7e2yVt2p7T7q19Id2MMcop1aw9QGwsVecOQZytEEaaipW9tC4sHo/HWorU/JyIwZ/vn9y1aaqPkxxGfBExHyz+5Kt1ezD1jneUft3zD+Fc47W863jXR23fMP4VzjtfzreNM/Wk5Mq8o0UWvG0Br3NpRctekQKA+aRREXQUW21KR6jQJCivwpTLrRMUscDNUGwraUtl91JWFgUuF91RTm0kgD94+4VP7FwxNvQTqahML+J/CrBsi4nwcSVB63HQ8aKRTCtcxdu0QCCCYbh7Ks+2t2XRi4VSWWMqCBoOQqsbJ2go2haY3IQLqZ08Jq4767dt5UyXgTlY9Vu7ThWpJqopeDsraaMTauKSD3aVFnZ3TsVUwfog8+6mjbxkg5kLEjibjaT4imeF2wUcMRmI749oqaNpXaFu8jMz2yhAWCqhV0gAiNOVSDb43ugNhgrBvpsOsO0Cm13fG04OezdMiNbqOI8HtGoXFY222qK6/edWHqCige4TEZXZgSJgad4FI4lw5EyRlJB9NMfhXj7K8xN/KoI10K+0z7aaCOFurnAJCqTxIJgeAp7hNp2xcQi2JzceGhNQimWFGU6jQ8a3pnbQb207RmBwOvrry7tgFRkEKapqYjRhDTy0NPcLcPR8yQY51jTWxcUwN4Tr1pB4we2eVWbez5ln7x9wqr3l+aYglhr6asm+TdSz94+4UDnBWWt5st61ldsxEGRpwE0t8EZzPwgf4V/Oq/iLYAkkgHhMfgajzdT+09pqDoHyb4cpgyC4c9M2oAHJNNKtVUPyMtOzj1s39Yua+i3V8r2YesYqP275h/Cuctqj5V/Gujdu+YfwrnPavnX8aZ+tJyZCimjTQBrxtCUUrxozrQDT40CdKjUUSK9U1QYa0S/qRSh019f50HXUGoDCjE614tELUVJYXZ924AbdstJMaiDwqV2W9y2uS5bBgnSRprw4a0z3S2t0F1VY/JkwexSdA3umpbF3D0ja8z76KRxm9dgHIALLKYYmwLhPgZgeqo27vQsnLiiARw+CpTLeKxb6UFolkliJ4jQT6KgHVM3HTxrTNGPCkc1KNTcnWrEKl6AuV6bqkdZfSuh9XA0gyCdDIqhY3BU7hkcz0cATBJUEE8dJqvAVadkBStwMsggT2cwdOelZqwRr1wcXSewKpPsFFG1XH0p/wClRULewqqzCDAJ58p0pRQDzb11NG0m+0rn1x/4/lRbmMuEfOMeimSD940YIfr+yijsbhKh2kZpA56amPRUtvLjxeFrIrDISTmEcRy11qHyNyYe386N0b/un0n30RIttm7H0I77QpqduXQeNkf9qnWwtltiHKnqhRmPPThprMzVpwe79tOAJ7TxmeA/4aKvfkfvs+zyXyz07/NXKIi3GlXiq15P7YXCQsD5RuHbC1Za9eHrGKj9u+YfwrnPannX8a6M275h/Cuddoj5Z/GmfrScmTrSdOHWkWWvG2AFFK0YCj5KBqONHivSlGVKqDAaRSdttIPL3UqRSBQggwYNRSztApFBRrlFVaIVqbwW8AChXSSNAw7OU99QJorNRU5i8Urkv1YGnHX1cTUFi8agOin1ULd2Kv26m62ztoAj4RctXAstafowe9kbg6j1jmK1JupazRuFM2fWpC/bgkdhIntgkA+ym7XiyC1pIbMmgzEtCsgIEmdCB+6a1ilNXuUVGJ4ST2ClMXhntxnUrPCecceFJYbGuhlCR4V0k8Ml7eHuO2VUcseQU1ddmbDvpOZVlgIGYTpxqo/0vcbU3LgPDqswHsPGvTtS6er093XtZvbWLNtS6Pb5LOx7Wo9q14VCpibmYQ8y0AkDh268BFLW9tP9VT6IqXCm0v0J7PUaUNrTgajV2zB6ya9xNOhtNRxtsOHMHiAfdFZ1V2cJZHePR+NLJhh2+um1vbFscc4/6f8AeKP/AE1a+v6wRrU1V8J3dfEW7N8m8xFkrDFQGKgsOvHMDn3TFbXs7dXC5Aw+WVgGDFsykHUERpFYPgMZZ6Ni1xQXJAA4wNOHHmat+52+l3A2DZVWvpJNuQVVCdYVjErOscuVdMLJ7RL/ABsljDqgyooUdgAA9lKVAbk7XvYnDdJfCh+kYdXhlAWD3HU6VP16ZdzbCP275h/CuddoedfxrorbvmH8K53x4+WfxrPyetWcmxojLSsV41eNs3Io4aBRslACgQilEFekSaOixQENGe+SAukCOQnSQNe6TXrLSarQI3ONFijnjXgogteNR2pMgnRVLHsAJPqFUEIpC4AeNPDs6/lLHD3go+kbbAetgBSuI3Rxq2hf+Du1o/SXrFfvKNQO+IrUiGC2eAJjt7uz00/x2xEXDNcSekQhgxgSB87Qco9oplbxQzQ6sJjkRB7deFS2zdp2rTP0y5lIhSQGABPW08KnmVRNiYpcW9uzcC6kRIkd59c6d9Psdu7YAOSyZH1UY8CQfcabbDTCnado2XAtkMxDE5Q+sKDz0gxV42jse7ftIbTXUVVj5K4bZY8zA+cJmrZrgjJcVgruYhbNyB/9b/ppg15gdQdOREVoWL2FiASBjMSp7Hdz6OIqNTye46/cK2VF2W61zNlVe9y3D0Se6uks4SxULdtmEgqIPMgH2158HYfRnwg+6r/i/IvtJQY6G7H1LoX2XFFQmL8ne0rQM4K8QOaqLnttE1vyyrvSwCCDr2zR/hckkniaPisNetaPauIf3ldfYwpsuI7Y9Q/Cp0/wOTfDlAWgD/b/AHpbAorMofm0HwJUfiaZoinkPQSDT3B7NDsq5yhZgASAwBJAkkctaxdRWk4Ld+zZDdFNs96AloPaOOo4VNi0RAycfoxJPZw4U3wuFuJAuOGdBBYLkkgRwMnjNC6rHi5H/O06mubo0Xcr/wBNEQRcaR3wtT9Vfydj+qHWfln7/qxVor1Yesc7yj9u+YfwrnjG+efxrofbvmH8K54xg+Wfxp8nrSckSKKVpWKKRXibJkUQiliK8y1QmqxXsUcivCKAmWgU7KNQFAn0INedBS2WjUDZsOToNSdB4nQVIbJwuKstnt3DZPMg8ROgI+lrS+wsJ0uJsoeBuAnwWWPuq5Y7AqjQss8wsEkKe3TmAasEHasO9zpLzPeuLqcxlbY4a8FXX6I7OesaJsbENbsqGvSYmCgygHgBABiqza2E6qnU0L8CNAB9Ijt76kb+2snVa4iegSeznW8fHkO8Vsy3dJYdHJkkJIzcyQrAj1VGbQ8mtm+hBAGYcQBI7wRGtKvte4iDE2HtX0tqeltGEuxxJtn5r6a5SAdNCeFSu7u17mMCXrAAwzSSXkEFTDIi8XHHXgMprckqKxs3yR27RT5RjkYNoqiSNDJ7CsgxVvOECqAAAAIAHADsqwjDgcp8aRvbPtsCCo17JX3VvoTaIwuxFujNcAKchxzfkKlrNhUUIihVHBVEAU4S2AAAIAEAdkcKGStTHSbJE15FK9HQCVQQzEEz46+w0xxewcPd85h7L/etIfaRUlkr0LTQqeI8mWzXMHBIJB6yFkAiNOq4117ORqLxXkM2e2qG/aP7t3N/nUn21ooSjxFNIpm2d0ntqblom5HzkgZ401UzrzJ5+NUrEY4ngMo7ef5eyrPvTvm1wmzZDLb4M0FC/LKM0QvtNMMPuZfcdbJbHYZZh6tBXnykt/5dJ/Vq8m7k4RiTM3n18Ag/CrXUFubsX4Lh+jzZvlGaYjiF7+6p2u+PiRi8o/bvmH8K57xA+WueNdCbd8w/hXPzrN65/wA50+T1pOSRSilKctbopSvE6GxWvIpz0dFNqgRIohFLlKIUoE6AFH6OgEoguWgRSgFAJQDD4prbZkMNBE9x0NPsFvFeQjKRPaZ4nnUey16qaiqq043ePHvaWLyQV0yqA3rk61TsSGZiXJLdp1qcszlXX/mtHfATry8OVN2mlfwuDuXHW3ZDM7sFAXtPDwA4zyAmugtm2HtWkt9CiqiBQtsyoAEQJgxWJ2+ksvns3zbaORIPhpUzhvKftCxpcy3QObrBPpEV0wyk5Zsa+uKHMEez3xSi4gdvrH41nWB8tlswL2HZe0qZHqI/GrRsPfXB4skWSxYCWGRhl8WGgPp1rvMpftlYUaeEHwNez403yof9xPvE0dbQ5MfQx9zSK0FdO2vQtEFtu0HxH4g0oqTxj0Gqj0LQOhFHuXAoJJAA5mqTvR5RMPZJVZuXBwAJ49kAwvi3qNTKzFV34VCbZ3osWPOOO4DmeQ7/AAE1U8FtvHY6yMz2rCurQgE3LiqYmGiF1AnWZ5VVcTuy6sZktzbXMfWNPAVzy+T8izFYtseUR3EWlyL9ZxJPoPD2GhsTfhLaC29skT85O/iSDp6jVVfYd1QztooEkkfjRNg7Fu4y5lU5VGrOQcojlpxPdXHqy21qNu2BtFL9rPbMrmI4EQREgj01JVC7p7IXDYcW0YtDkknjmMToOHLSpqvVOPLnTfHYfpEK9orPMR5K8zlgxE9laXQqjMPioP1z6z+dD4pz9c+s/nVrG9BS7iBcAdLZusrKMuVMPbtPczSxzHNdVJEag6Uhc3sdXclTlUmEAE/JpYVkLdpv31QED6NNCt/FOfrn1n86HxTn659Zq34zevI+VbRK9M1rpGbLblejGrBWCsXcqA0AlDrwFJ74b0/BFVUym4Zc5gxAtJ88kLHWb5qyQJk/RNNCp/FMfrn1mh8Ux+sa01roAJkQszrwjUz2VS8JvpeYZWVRcylyFUnq3jZGEgFuJN6DPE224cghvimP1jQ+KX941a8LvnnOli5kZlW2+oDlrq2Z1UAcc4ALdUGYOleYrfq3bIlGgsQGBEZFvNYuXT2KuUue6O2ngVX4pT9Y0PimP1jVjub6MCz9HoLaFbRLZ5ZXvOx6NGOlo2CREA3NSKcNvoAQxtMLWgZ8wzKxsHFsAgHWyoNTI1NNCqfFL+8aHxTH6xq67H2vdu3rouItpUW2AmYM2e4GuEFoHWCdH1RPE6mj47G3WvmxadLeWyLru6l9GZkVVXMojqMSSdNO2aaFIHkpP129Z/OjHyWNEdI0dmYx76sGL3iv2brdMVCKjMgW1mW+tq30j5LouHI0hzlYaBefGpvZgvzN65aYMgOREK5SYiHLnMsZhJAmJ7qaFA+KT96j/FW0R0jR2SY9U1p1Cgy34ov3qc4byZ3bYi3euIJmEdlE9sKRrWk0KDPP2BxH2q//ABrn6qH7A4j7Vf8A41z9VaHQqjPBuFiftV/+Nc/VRv2ExP2vEfxrv6q0GhQZ3d8n2IYQ2JvMOxrtw+9qZp5JYMhiD2jQ+sVqFCoM4+Lm9M/CLsxE9I8xxic3Duo3xe3/ALTe/i3P1VotCgze75NbrCGv3GHYzuR6iakN3txXw7D5Ryg+hmbL39WYq8UKBOzYVBCqFHGAANeZ050pQoUAol20GUqwBUiCDwIOhBoUKBlc3fwzKimxaK25yKbakLm1aARAkgE94mlLuyLLBg1q2QwIaUXUM2dp05sA3iJ40KFAmmwMOChFi0Oj+ZCKMskvIgaHMS3iZ406fBoc8opzrleVBzqJAVvrCC2h7TQoUHiYK2FZQihWJLKFADFtGLCIM8540U7NtZs3RJmAUTkWYtnNbExwVtR2HhQoUDc7vYYhx0FqHILjIvWKnMCdORk+Jmlf6HsZcvQ2soQpl6NYyEhikRGUkAxwkUKFAXF7EsXfOWbT9bN1kUyxAUkyNTlVRryUdlKnZtr+zTiT8xeLjIx4cSuh7RpQoUDexu/YRkKW1QWyzKqgKudgE6QgDVgoKgngGNK43ZFm8ytdtW7jL80soYidSBI4SBp3UKFAWxsPDozOlm2rMCGYIoJDfOB04Hn20fAbKs2ARZtJbB45FCzHCY7JPhQoUDuhQoUAoUKFAKFChQChQoUAoUKFAKFChQChQoUAoUKFB//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0" descr="data:image/jpeg;base64,/9j/4AAQSkZJRgABAQAAAQABAAD/2wCEAAkGBhQSERUUExQWFRQWFBwYFxYXFxcXGBgXFRoVFBUUFxcXHCYeGBokGhcUHy8gJCcpLCwsFR8xNTAqNSYrLCkBCQoKDgwOFw8PGCkcHBwsKSwpLCkpKSkpKSwpLCkpKSkpKSkpLCkpLCkpLCkpKSkpKSksKSwsLCksLCwpLCkpKf/AABEIAMgA/AMBIgACEQEDEQH/xAAcAAAABwEBAAAAAAAAAAAAAAAAAgMEBQYHCAH/xABLEAACAQIDBAUGCwQJAwUBAAABAhEAAwQSIQUGMUETIlFhcQczgZGhsRQXIzJCUlRywdHSFmKTlBUkU3OSssLh8IKDojRDRGPxJf/EABgBAQEBAQEAAAAAAAAAAAAAAAABAgME/8QAIhEBAQACAQQDAQEBAAAAAAAAAAECETESEyEyA0FRYXEi/9oADAMBAAIRAxEAPwDa6a47a1mwAb123aDGAbjqkkcQMxE15tW8UtMw4gVgm9m8dzEMEc6IxI9Ij8K55XU2sbiN7MGf/l4fs89b49nzqcrtmweF60f+4n51zfhuKd7ir1gL/UbXma492/jfS1bDbZsXJ6O9aeJnLcRojjMGm9rerBs2VcVh2Y8FF62Tp3BprOvJsJS792576ou6ik7Qt/ef8avcvhNN+be3BAkHF4YEcR09rT/yov7YYL7Zhv49r9Vc57R89c/vG95pq01O7fw06W/bHBfbMN/Htfqrz9ssD9sw38e1+quaZpNpp3aadNDfLA/bMN/Htfqr0b4YL7Zhv49r9Vcw27+UzFSGFx6kKMp0WD36zI7Kd2/hp0km9OEMxisOY4xetmJ1162mgPqpEb64D7bhf5i1+qsr3JxCu5UAamf/AAIiq5vXgVGKuhFEAie7NwgU7t1wdLdjvtgPtuF/mLX6qMu+WBPDGYY+F+1+qsy3I3Bwl+3ba/bJZhMh+qRMQViQa0HC7i4C2dMLa4c1B99dJlcomkmm8mFbhibB8Lts/jS67Vsnhdtnwdfzpvh92MIpOWxbH/SPYOVPU2TZHC2n+EVqTJPAv9IW/wC0T/Ev50k+2rA43rQ8biD8adf0db+ovqFV/ezZiZAFRRxMga8OFMtybWaPH3uwQ0OLwwPfftD/AFUX9s8D9swv8e1+qsnxuAUYbEEoGIu2gPTm07RVLv4cH6Kjwn86492/i9Lov9tcB9twv8xa/VXn7b4D7bhf5iz+quarmGA5CvBs3tEeynd/hp0t+22A+24X+Ytfqr39tcB9twv8xa/VXM/wEUncw2kU7qadNnfbAfbcL/MWv1V6u+2APDG4X+YtfqrnLAbGRgM6E8ZOYjTwp/trYNizaV7SlWLAHrEzproavdXpb6d98B9twv8AMWf1UP24wH27CfzFn9VYLgN2sM6gm2xMa9dok91LPuVYNzKFaCAVGdtO0U7sOmuhdn7TtX0z2btu6kxmturrIiRKkidRp306qneSzZS4fAm2oIHTudSTxCcz4Vca6y7m2Uft3zD+Fc57THyr+NdGbd8w/hXOm0vOv41M/WrOR8Na0t/fq24Ffkz4mq1g0lbXfcqz2Bownma8cdCW5u3Dh9Baa6bhdMqxI4mdeVV7c0TtK3y1f8antxl/rFn713/K1Q+4wnaieNz8a1PpEPtQfL3f7xveaYtUjthf6xd/vW95qPfuqApenmzk60sdByqPQVK7KSWFKkP/AOgLd6YJQnukemmGL3cxGG1MMp+kuv8A+emr3sOysdvo4eurNgMKoHATPYPcasm1rI9g7euYW6H0ccwdRB0ieR7xUnvFcW7duXFCsHVGUmc0a8I08au+8+59nEWXYAWrmUw6iJI16wGhrL8HdCWgpZuss8NOJ9n50s0Lz5OcQ6NcZsxtpAEawx4wPCpvbG85JBt3nUyQbZEafW1FMvJT0b2r4YSRcHbwK/7VdLe7WHD58gLfvdaPCa6Y424+E2f7Lu9RCzSxUTP5VK2bk1A45yiLlKyGAkjlzFPbBJ7PRXeX6ZqXqB3kthu3RCSeQEwJ9NSF28YgHh7aqO/G8L4dVRXUG4pzArmOUaaEcKZ5TRIp2MuZLN9uOXEWtNY4PVPvsDrU5fxhOEvHMATetHMB3PyqsO3GXJP3TXjrZO4ozrHbUvjsMQFJjhULdYBgQ3A8wae4vbuZQIJI4ADjUDduJpB0lgBPo7qDXx2+jLwry1ilVw0FuUcJmqHdvHtnVR2RH41L7y3B8HQDjmE+qo3D7JuG4GHV051Lb1bPZMPbZiDLgQPCZqB/szDlLazGqD3U6vXVWIkvyA1nuqIv4d7iWsrkBbYXTu5mk9h2blnFIxcuM85GGmnKaqtd8muM6XBlipU9M4IPHQJVsqr+T0k4ZyRlzX3MdgISrRXrw9Y53lH7d8w/hXOm0z8q/jXRe3fMP4VzptPzr+NM/Wk5Ptl8LX95ViQat4mq/sz/ANr79WEHVvE143QXcJZv2fG97jUL5P1//qJ43PxqweT8DprX/e9xqF8nKTtRPC57q3j9JUFtf/1F7+9f/MaQwiqcwJA5gntgwKc7aX+sXv71/wDMaYWbxRprA8FvrkTxPGpKzgLysFRZDQJkACeZnlUbhyTcB7TV92Xi83VCgwOYkcOzhQI7qbcZbnQ3AJJMacSNJBHGr1h8WhiWCk8jE+2s0wt43cUhUa5+KiBExAjSKtWM3H6e6bhvEZnJK/6YJjQxw7/RvG0Sm9uLK2WVDBcQD46ad9Z3f2eAVBHzVC+qrVjMK9kpbutmK6iNVnhxJkCBPPjUVdWWPiamV3Vi0eS7DgLf05qfYavLGBVO8nAOa8OUKfTJq7XLeld/j9WLyYbTtzakTr2antmPRTrDyQI1MCkMYGlVUSRr+ETS3wlLcAzmI+jrr2E8q19odXVAA18azLynPOJtKJJFqdPE1dr+JuEk27crnggGSO+KzvyhbQNvFq8EgWcsEH5xJEH11j5LuNRW1v8A9Xuqf7RPXlaKZW7QLQaXsvNq7OhLr3a5TTBRKBlbrZjPcoivOpzcwi616MIoa194a+kUTDSVJJPvkdtJrhbhhTPGROnGgJjrKrJ7z7zTK2RmQx9ISKc46yQEzRlbUCQeceim+JtdG4WZIIJ9MUF8w+CzkNESsx2U235f+rWhH/uf6TU1grRFtSCpDaAg+yonf3Dsli1P9p/pNa+lS2CwQW2DH0R7hTe9ibS3UnjPITThbpdIUQFtTPgB+NVa45LqTxz+2pRtG5F0NhpHDpG9y1YKq/k6uTg9f7RvctWivXh6xzvKP275h/CudNp+dfxrovbvmH8K512i3yzd5pn60nJ3s5o6P79WA3gAT3mqxhRwggwZ76kcVZuEaZY48Y9deN0T/k7uA3rfaBe9xqH8l4nai/duU33V3mTB3Q7qbmVXGVSNS4gdY6R66gcLtC5ZuG5adrbmRmQwQG4gHjW5daZpzvHcjE3hz6V5/wARpla2W72bl5dRaK51HEK2nSeAOh7ONJOxJJJJJMknUkniSTxNTG6G2hhsUjuJtP8AJ3QRIKPoSRzgwfAHtqTkQWHfTvDVbNn7S6JYJyzwPLxLcBSXlD3GfAXDetAthHYa8eibgFY/VPAN6DrxW3edbyr1oPDly8aZY2LEru/u2yul6xeAEtM9dY9B6p/Orpi8QLNkG5cXjLXCMok8TGsa8qrVjdrKc8hgfpIcjLHesT6ZqtbybYL5bIYsqSSxjrNqBw7O3tqy6D65ttsRdzHgGYL4AcT3nj7KbX9t20JDBpB5DtNRuzbkes+4VKWdlpcgsskk+w1hV88lrrcF1xIBgQYE85q8XLyhws6wTHOBzrILWAWyAbTOp5gErB7oNWLdjaGGsFrl+45uuI1Dt1ewHvrvhnqaZsS1rbYxeKa3bZsllhmKwAzdhPGBrwpntbp7l9cPhxC9G3XOiLPzi7c21EAa1BbD2gmFuXWQlFdiZy5jEkidaOd6We8IJyLMaQTPMxWerc8rpbNn4K7gMO+V/hOVZCwqZW+kZnrcvVWPbd3kGJLG41yc06BQZFX9dvtkvFTqVPE90cKzn+j0YarHOs55b1o0JYxSZHnMykjjBb5pGvKmuGuWFJgXNe2Kd2MOod0jSR/lmlk2akjTkawHGx8ZZ6RZDRPOKnN5hYKhteUBYGnfVfGFUE6c6VdQY5im1RGLuWWgFXgHSCPGmWJvWmaYuT4jlU1ewq5TpTC9hVBEDn+NET9japw3R2mDG3dKhWYTlY6gE8qmfKguazYfTLnj0lSazfebGuWtgsSouA89CNF9k1ZN58aWsYdD9FuPaYrfE/0XDFXUWzadLNxoADhXAmY0PbrTLZXy+IFlLLByxMMwhYEkk+FRq49iiDmOfb6OVOMViMwBSUccXB6xPA61natY3TwPQ2WTTS63AyNQvOpuqj5MFIwRkk/LPqdeSVbq9ePEc7yj9u+YfwrnLa3nX8a6N275h/CuddoqpvMGMCTrE0z9aTk3QZRM/nSd/Es3EmOyi3okgGQOB7e+kprxtvRQivJowFEF50Q68aUOlFiqN63CxYxmzLfSgXIVrNwMJDZOr1geMplPpqtY3yNi1dNzCXGFsmeiJ1XuRydR3HUdpql7q7838Afk4e0xl7T/ADSeGZSNUaOY7NQate8fll6TDFcLbe1ecQzsVOQcyhHFuQJAjjXbqxuOqisbV2xfsu2HzlQAcyyrOnWYBGZdAYAJA4TFQc6L9386Qwup9cnx7aUnh92uLR5gz7z7hVk2fdhVPj76rVjgPvH3CpzAt1F9PvqKlkeZr25b1E1G4vG9GoPaY/3qVw+JtKZz5yBzWRwB5GqIvGY9FYoTr2UnYv6+Ip0NrrduStqwImC1s+kkzpUVi9oSpPVUgaZVgeioJXDXRJnmpjxpgLRPAE6U0s7T+SJAloPA0jsPad5XJy3AMpkwfxEUHlp/ln56j/KKlMvDwphgcZca/cdSA5EmFBHATpT3Gb2XEAhLedtJKDTvoPRJB8aGTuqr43bLuZZidZ06vp0qa2Rt1LpCHRwvrjmKaTZxfXQ+NM8Smq/eHvqSuxBpN8MzkEDSRryqKr+PvZbqArOZwsnkSDr46++pbeRIt2fH/TSe0dnP0tvrW1+VHFhLaEZVHMmT4TT7e2yVt2p7T7q19Id2MMcop1aw9QGwsVecOQZytEEaaipW9tC4sHo/HWorU/JyIwZ/vn9y1aaqPkxxGfBExHyz+5Kt1ezD1jneUft3zD+Fc47W863jXR23fMP4VzjtfzreNM/Wk5Mq8o0UWvG0Br3NpRctekQKA+aRREXQUW21KR6jQJCivwpTLrRMUscDNUGwraUtl91JWFgUuF91RTm0kgD94+4VP7FwxNvQTqahML+J/CrBsi4nwcSVB63HQ8aKRTCtcxdu0QCCCYbh7Ks+2t2XRi4VSWWMqCBoOQqsbJ2go2haY3IQLqZ08Jq4767dt5UyXgTlY9Vu7ThWpJqopeDsraaMTauKSD3aVFnZ3TsVUwfog8+6mjbxkg5kLEjibjaT4imeF2wUcMRmI749oqaNpXaFu8jMz2yhAWCqhV0gAiNOVSDb43ugNhgrBvpsOsO0Cm13fG04OezdMiNbqOI8HtGoXFY222qK6/edWHqCige4TEZXZgSJgad4FI4lw5EyRlJB9NMfhXj7K8xN/KoI10K+0z7aaCOFurnAJCqTxIJgeAp7hNp2xcQi2JzceGhNQimWFGU6jQ8a3pnbQb207RmBwOvrry7tgFRkEKapqYjRhDTy0NPcLcPR8yQY51jTWxcUwN4Tr1pB4we2eVWbez5ln7x9wqr3l+aYglhr6asm+TdSz94+4UDnBWWt5st61ldsxEGRpwE0t8EZzPwgf4V/Oq/iLYAkkgHhMfgajzdT+09pqDoHyb4cpgyC4c9M2oAHJNNKtVUPyMtOzj1s39Yua+i3V8r2YesYqP275h/Cuctqj5V/Gujdu+YfwrnPavnX8aZ+tJyZCimjTQBrxtCUUrxozrQDT40CdKjUUSK9U1QYa0S/qRSh019f50HXUGoDCjE614tELUVJYXZ924AbdstJMaiDwqV2W9y2uS5bBgnSRprw4a0z3S2t0F1VY/JkwexSdA3umpbF3D0ja8z76KRxm9dgHIALLKYYmwLhPgZgeqo27vQsnLiiARw+CpTLeKxb6UFolkliJ4jQT6KgHVM3HTxrTNGPCkc1KNTcnWrEKl6AuV6bqkdZfSuh9XA0gyCdDIqhY3BU7hkcz0cATBJUEE8dJqvAVadkBStwMsggT2cwdOelZqwRr1wcXSewKpPsFFG1XH0p/wClRULewqqzCDAJ58p0pRQDzb11NG0m+0rn1x/4/lRbmMuEfOMeimSD940YIfr+yijsbhKh2kZpA56amPRUtvLjxeFrIrDISTmEcRy11qHyNyYe386N0b/un0n30RIttm7H0I77QpqduXQeNkf9qnWwtltiHKnqhRmPPThprMzVpwe79tOAJ7TxmeA/4aKvfkfvs+zyXyz07/NXKIi3GlXiq15P7YXCQsD5RuHbC1Za9eHrGKj9u+YfwrnPannX8a6M275h/Cuddoj5Z/GmfrScmTrSdOHWkWWvG2AFFK0YCj5KBqONHivSlGVKqDAaRSdttIPL3UqRSBQggwYNRSztApFBRrlFVaIVqbwW8AChXSSNAw7OU99QJorNRU5i8Urkv1YGnHX1cTUFi8agOin1ULd2Kv26m62ztoAj4RctXAstafowe9kbg6j1jmK1JupazRuFM2fWpC/bgkdhIntgkA+ym7XiyC1pIbMmgzEtCsgIEmdCB+6a1ilNXuUVGJ4ST2ClMXhntxnUrPCecceFJYbGuhlCR4V0k8Ml7eHuO2VUcseQU1ddmbDvpOZVlgIGYTpxqo/0vcbU3LgPDqswHsPGvTtS6er093XtZvbWLNtS6Pb5LOx7Wo9q14VCpibmYQ8y0AkDh268BFLW9tP9VT6IqXCm0v0J7PUaUNrTgajV2zB6ya9xNOhtNRxtsOHMHiAfdFZ1V2cJZHePR+NLJhh2+um1vbFscc4/6f8AeKP/AE1a+v6wRrU1V8J3dfEW7N8m8xFkrDFQGKgsOvHMDn3TFbXs7dXC5Aw+WVgGDFsykHUERpFYPgMZZ6Ni1xQXJAA4wNOHHmat+52+l3A2DZVWvpJNuQVVCdYVjErOscuVdMLJ7RL/ABsljDqgyooUdgAA9lKVAbk7XvYnDdJfCh+kYdXhlAWD3HU6VP16ZdzbCP275h/CuddoedfxrorbvmH8K53x4+WfxrPyetWcmxojLSsV41eNs3Io4aBRslACgQilEFekSaOixQENGe+SAukCOQnSQNe6TXrLSarQI3ONFijnjXgogteNR2pMgnRVLHsAJPqFUEIpC4AeNPDs6/lLHD3go+kbbAetgBSuI3Rxq2hf+Du1o/SXrFfvKNQO+IrUiGC2eAJjt7uz00/x2xEXDNcSekQhgxgSB87Qco9oplbxQzQ6sJjkRB7deFS2zdp2rTP0y5lIhSQGABPW08KnmVRNiYpcW9uzcC6kRIkd59c6d9Psdu7YAOSyZH1UY8CQfcabbDTCnado2XAtkMxDE5Q+sKDz0gxV42jse7ftIbTXUVVj5K4bZY8zA+cJmrZrgjJcVgruYhbNyB/9b/ppg15gdQdOREVoWL2FiASBjMSp7Hdz6OIqNTye46/cK2VF2W61zNlVe9y3D0Se6uks4SxULdtmEgqIPMgH2158HYfRnwg+6r/i/IvtJQY6G7H1LoX2XFFQmL8ne0rQM4K8QOaqLnttE1vyyrvSwCCDr2zR/hckkniaPisNetaPauIf3ldfYwpsuI7Y9Q/Cp0/wOTfDlAWgD/b/AHpbAorMofm0HwJUfiaZoinkPQSDT3B7NDsq5yhZgASAwBJAkkctaxdRWk4Ld+zZDdFNs96AloPaOOo4VNi0RAycfoxJPZw4U3wuFuJAuOGdBBYLkkgRwMnjNC6rHi5H/O06mubo0Xcr/wBNEQRcaR3wtT9Vfydj+qHWfln7/qxVor1Yesc7yj9u+YfwrnjG+efxrofbvmH8K54xg+Wfxp8nrSckSKKVpWKKRXibJkUQiliK8y1QmqxXsUcivCKAmWgU7KNQFAn0INedBS2WjUDZsOToNSdB4nQVIbJwuKstnt3DZPMg8ROgI+lrS+wsJ0uJsoeBuAnwWWPuq5Y7AqjQss8wsEkKe3TmAasEHasO9zpLzPeuLqcxlbY4a8FXX6I7OesaJsbENbsqGvSYmCgygHgBABiqza2E6qnU0L8CNAB9Ijt76kb+2snVa4iegSeznW8fHkO8Vsy3dJYdHJkkJIzcyQrAj1VGbQ8mtm+hBAGYcQBI7wRGtKvte4iDE2HtX0tqeltGEuxxJtn5r6a5SAdNCeFSu7u17mMCXrAAwzSSXkEFTDIi8XHHXgMprckqKxs3yR27RT5RjkYNoqiSNDJ7CsgxVvOECqAAAAIAHADsqwjDgcp8aRvbPtsCCo17JX3VvoTaIwuxFujNcAKchxzfkKlrNhUUIihVHBVEAU4S2AAAIAEAdkcKGStTHSbJE15FK9HQCVQQzEEz46+w0xxewcPd85h7L/etIfaRUlkr0LTQqeI8mWzXMHBIJB6yFkAiNOq4117ORqLxXkM2e2qG/aP7t3N/nUn21ooSjxFNIpm2d0ntqblom5HzkgZ401UzrzJ5+NUrEY4ngMo7ef5eyrPvTvm1wmzZDLb4M0FC/LKM0QvtNMMPuZfcdbJbHYZZh6tBXnykt/5dJ/Vq8m7k4RiTM3n18Ag/CrXUFubsX4Lh+jzZvlGaYjiF7+6p2u+PiRi8o/bvmH8K57xA+WueNdCbd8w/hXPzrN65/wA50+T1pOSRSilKctbopSvE6GxWvIpz0dFNqgRIohFLlKIUoE6AFH6OgEoguWgRSgFAJQDD4prbZkMNBE9x0NPsFvFeQjKRPaZ4nnUey16qaiqq043ePHvaWLyQV0yqA3rk61TsSGZiXJLdp1qcszlXX/mtHfATry8OVN2mlfwuDuXHW3ZDM7sFAXtPDwA4zyAmugtm2HtWkt9CiqiBQtsyoAEQJgxWJ2+ksvns3zbaORIPhpUzhvKftCxpcy3QObrBPpEV0wyk5Zsa+uKHMEez3xSi4gdvrH41nWB8tlswL2HZe0qZHqI/GrRsPfXB4skWSxYCWGRhl8WGgPp1rvMpftlYUaeEHwNez403yof9xPvE0dbQ5MfQx9zSK0FdO2vQtEFtu0HxH4g0oqTxj0Gqj0LQOhFHuXAoJJAA5mqTvR5RMPZJVZuXBwAJ49kAwvi3qNTKzFV34VCbZ3osWPOOO4DmeQ7/AAE1U8FtvHY6yMz2rCurQgE3LiqYmGiF1AnWZ5VVcTuy6sZktzbXMfWNPAVzy+T8izFYtseUR3EWlyL9ZxJPoPD2GhsTfhLaC29skT85O/iSDp6jVVfYd1QztooEkkfjRNg7Fu4y5lU5VGrOQcojlpxPdXHqy21qNu2BtFL9rPbMrmI4EQREgj01JVC7p7IXDYcW0YtDkknjmMToOHLSpqvVOPLnTfHYfpEK9orPMR5K8zlgxE9laXQqjMPioP1z6z+dD4pz9c+s/nVrG9BS7iBcAdLZusrKMuVMPbtPczSxzHNdVJEag6Uhc3sdXclTlUmEAE/JpYVkLdpv31QED6NNCt/FOfrn1n86HxTn659Zq34zevI+VbRK9M1rpGbLblejGrBWCsXcqA0AlDrwFJ74b0/BFVUym4Zc5gxAtJ88kLHWb5qyQJk/RNNCp/FMfrn1mh8Ux+sa01roAJkQszrwjUz2VS8JvpeYZWVRcylyFUnq3jZGEgFuJN6DPE224cghvimP1jQ+KX941a8LvnnOli5kZlW2+oDlrq2Z1UAcc4ALdUGYOleYrfq3bIlGgsQGBEZFvNYuXT2KuUue6O2ngVX4pT9Y0PimP1jVjub6MCz9HoLaFbRLZ5ZXvOx6NGOlo2CREA3NSKcNvoAQxtMLWgZ8wzKxsHFsAgHWyoNTI1NNCqfFL+8aHxTH6xq67H2vdu3rouItpUW2AmYM2e4GuEFoHWCdH1RPE6mj47G3WvmxadLeWyLru6l9GZkVVXMojqMSSdNO2aaFIHkpP129Z/OjHyWNEdI0dmYx76sGL3iv2brdMVCKjMgW1mW+tq30j5LouHI0hzlYaBefGpvZgvzN65aYMgOREK5SYiHLnMsZhJAmJ7qaFA+KT96j/FW0R0jR2SY9U1p1Cgy34ov3qc4byZ3bYi3euIJmEdlE9sKRrWk0KDPP2BxH2q//ABrn6qH7A4j7Vf8A41z9VaHQqjPBuFiftV/+Nc/VRv2ExP2vEfxrv6q0GhQZ3d8n2IYQ2JvMOxrtw+9qZp5JYMhiD2jQ+sVqFCoM4+Lm9M/CLsxE9I8xxic3Duo3xe3/ALTe/i3P1VotCgze75NbrCGv3GHYzuR6iakN3txXw7D5Ryg+hmbL39WYq8UKBOzYVBCqFHGAANeZ050pQoUAol20GUqwBUiCDwIOhBoUKBlc3fwzKimxaK25yKbakLm1aARAkgE94mlLuyLLBg1q2QwIaUXUM2dp05sA3iJ40KFAmmwMOChFi0Oj+ZCKMskvIgaHMS3iZ406fBoc8opzrleVBzqJAVvrCC2h7TQoUHiYK2FZQihWJLKFADFtGLCIM8540U7NtZs3RJmAUTkWYtnNbExwVtR2HhQoUDc7vYYhx0FqHILjIvWKnMCdORk+Jmlf6HsZcvQ2soQpl6NYyEhikRGUkAxwkUKFAXF7EsXfOWbT9bN1kUyxAUkyNTlVRryUdlKnZtr+zTiT8xeLjIx4cSuh7RpQoUDexu/YRkKW1QWyzKqgKudgE6QgDVgoKgngGNK43ZFm8ytdtW7jL80soYidSBI4SBp3UKFAWxsPDozOlm2rMCGYIoJDfOB04Hn20fAbKs2ARZtJbB45FCzHCY7JPhQoUDuhQoUAoUKFAKFChQChQoUAoUKFAKFChQChQoUAoUKFB//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8" name="Picture 12" descr="https://www3.nd.edu/%7Eammidnat/img/nieuwland.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41" y="869577"/>
            <a:ext cx="5846759" cy="4659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 y="5562600"/>
            <a:ext cx="6071277" cy="646331"/>
          </a:xfrm>
          <a:prstGeom prst="rect">
            <a:avLst/>
          </a:prstGeom>
          <a:noFill/>
        </p:spPr>
        <p:txBody>
          <a:bodyPr wrap="none" rtlCol="0">
            <a:spAutoFit/>
          </a:bodyPr>
          <a:lstStyle/>
          <a:p>
            <a:r>
              <a:rPr lang="en-US" dirty="0"/>
              <a:t>                                                  (1878-1936)</a:t>
            </a:r>
          </a:p>
          <a:p>
            <a:r>
              <a:rPr lang="en-US" dirty="0"/>
              <a:t>                  Co-discoverer of neoprene, the first synthetic rubber</a:t>
            </a:r>
          </a:p>
        </p:txBody>
      </p:sp>
      <p:sp>
        <p:nvSpPr>
          <p:cNvPr id="7" name="TextBox 6"/>
          <p:cNvSpPr txBox="1"/>
          <p:nvPr/>
        </p:nvSpPr>
        <p:spPr>
          <a:xfrm>
            <a:off x="1752600" y="5193268"/>
            <a:ext cx="5394425" cy="369332"/>
          </a:xfrm>
          <a:prstGeom prst="rect">
            <a:avLst/>
          </a:prstGeom>
          <a:solidFill>
            <a:schemeClr val="bg1"/>
          </a:solidFill>
        </p:spPr>
        <p:txBody>
          <a:bodyPr wrap="none" rtlCol="0">
            <a:spAutoFit/>
          </a:bodyPr>
          <a:lstStyle/>
          <a:p>
            <a:r>
              <a:rPr lang="en-US" dirty="0"/>
              <a:t>                           Julius </a:t>
            </a:r>
            <a:r>
              <a:rPr lang="en-US" dirty="0" err="1"/>
              <a:t>Nieuwland</a:t>
            </a:r>
            <a:r>
              <a:rPr lang="en-US" dirty="0"/>
              <a:t> CSC                                  </a:t>
            </a:r>
          </a:p>
        </p:txBody>
      </p:sp>
    </p:spTree>
    <p:extLst>
      <p:ext uri="{BB962C8B-B14F-4D97-AF65-F5344CB8AC3E}">
        <p14:creationId xmlns:p14="http://schemas.microsoft.com/office/powerpoint/2010/main" val="3965984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assets.thump.vice.com/content-images/contentimage/no-slug/afef94cbf3aaff2bee3c538390f3c7e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1" y="457200"/>
            <a:ext cx="7315200" cy="51920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91000" y="5715000"/>
            <a:ext cx="4648200" cy="830997"/>
          </a:xfrm>
          <a:prstGeom prst="rect">
            <a:avLst/>
          </a:prstGeom>
          <a:noFill/>
        </p:spPr>
        <p:txBody>
          <a:bodyPr wrap="square" rtlCol="0">
            <a:spAutoFit/>
          </a:bodyPr>
          <a:lstStyle/>
          <a:p>
            <a:r>
              <a:rPr lang="en-US" sz="2400" b="1" dirty="0"/>
              <a:t>Georges </a:t>
            </a:r>
            <a:r>
              <a:rPr lang="en-US" sz="2400" b="1" dirty="0" err="1"/>
              <a:t>Lemaître</a:t>
            </a:r>
            <a:r>
              <a:rPr lang="en-US" sz="2400" b="1" dirty="0"/>
              <a:t>  (1894-1966)</a:t>
            </a:r>
          </a:p>
          <a:p>
            <a:r>
              <a:rPr lang="en-US" sz="2400" b="1" dirty="0"/>
              <a:t>Founder of the Big Bang Theory</a:t>
            </a:r>
          </a:p>
        </p:txBody>
      </p:sp>
    </p:spTree>
    <p:extLst>
      <p:ext uri="{BB962C8B-B14F-4D97-AF65-F5344CB8AC3E}">
        <p14:creationId xmlns:p14="http://schemas.microsoft.com/office/powerpoint/2010/main" val="157808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76400"/>
            <a:ext cx="7308510" cy="478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52600" y="838200"/>
            <a:ext cx="6324600" cy="461665"/>
          </a:xfrm>
          <a:prstGeom prst="rect">
            <a:avLst/>
          </a:prstGeom>
          <a:noFill/>
        </p:spPr>
        <p:txBody>
          <a:bodyPr wrap="square" rtlCol="0">
            <a:spAutoFit/>
          </a:bodyPr>
          <a:lstStyle/>
          <a:p>
            <a:r>
              <a:rPr lang="en-US" sz="2400" b="1" dirty="0"/>
              <a:t>Science and Religion: The Myth of Conflict</a:t>
            </a:r>
          </a:p>
        </p:txBody>
      </p:sp>
    </p:spTree>
    <p:extLst>
      <p:ext uri="{BB962C8B-B14F-4D97-AF65-F5344CB8AC3E}">
        <p14:creationId xmlns:p14="http://schemas.microsoft.com/office/powerpoint/2010/main" val="11789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3400"/>
            <a:ext cx="6172200" cy="5443029"/>
          </a:xfrm>
          <a:prstGeom prst="rect">
            <a:avLst/>
          </a:prstGeom>
        </p:spPr>
        <p:txBody>
          <a:bodyPr wrap="square">
            <a:spAutoFit/>
          </a:bodyPr>
          <a:lstStyle/>
          <a:p>
            <a:pPr marL="457200" marR="0">
              <a:lnSpc>
                <a:spcPct val="115000"/>
              </a:lnSpc>
              <a:spcBef>
                <a:spcPts val="0"/>
              </a:spcBef>
              <a:spcAft>
                <a:spcPts val="600"/>
              </a:spcAft>
            </a:pPr>
            <a:r>
              <a:rPr lang="en-US" sz="2000" dirty="0">
                <a:solidFill>
                  <a:srgbClr val="2B03BD"/>
                </a:solidFill>
                <a:latin typeface="Times New Roman" panose="02020603050405020304" pitchFamily="18" charset="0"/>
                <a:ea typeface="Times New Roman" panose="02020603050405020304" pitchFamily="18" charset="0"/>
                <a:cs typeface="Times New Roman" panose="02020603050405020304" pitchFamily="18" charset="0"/>
              </a:rPr>
              <a:t>“Many people think that modern science is far removed from God. I find, on the contrary, that it is much more difficult today for the knowing person to approach God from history, from the spiritual side of the world, and from morals; for there we encounter the suffering and evil in the world, which it is difficult to bring into harmony with an all-merciful and almighty God. In this domain we have evidently not yet succeeded in raising the veil with which our human nature covers the essence of things. But in our knowledge of physical nature we have penetrated so far that we can obtain a vision of the flawless harmony which is conformity with sublime reason.”   --- Hermann Weyl (1932)</a:t>
            </a:r>
            <a:endParaRPr lang="en-US" sz="2000" dirty="0">
              <a:solidFill>
                <a:srgbClr val="2B03BD"/>
              </a:solidFill>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6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16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7315200" cy="4964949"/>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premise that you can describe in terms of physics the whole function of a human being,… including its knowledge and consciousness, is untenable.” </a:t>
            </a: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Sir Rudolf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Peierls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materialism  is “inconsistent with present quantum mechanics”</a:t>
            </a: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Eugene P. Wigner</a:t>
            </a:r>
          </a:p>
          <a:p>
            <a:pPr>
              <a:lnSpc>
                <a:spcPct val="115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case of quantum mechanics, if one presupposes physicalism [i.e. everything is physical], then one quickly lands in the measurement problem.”</a:t>
            </a:r>
          </a:p>
          <a:p>
            <a:r>
              <a:rPr lang="en-US" dirty="0"/>
              <a:t>  </a:t>
            </a:r>
          </a:p>
          <a:p>
            <a:r>
              <a:rPr lang="en-US" dirty="0"/>
              <a:t>--- Hans Halvorson</a:t>
            </a: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615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76400"/>
            <a:ext cx="7308510" cy="478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52600" y="838200"/>
            <a:ext cx="6324600" cy="461665"/>
          </a:xfrm>
          <a:prstGeom prst="rect">
            <a:avLst/>
          </a:prstGeom>
          <a:noFill/>
        </p:spPr>
        <p:txBody>
          <a:bodyPr wrap="square" rtlCol="0">
            <a:spAutoFit/>
          </a:bodyPr>
          <a:lstStyle/>
          <a:p>
            <a:r>
              <a:rPr lang="en-US" sz="2400" b="1" dirty="0"/>
              <a:t>Science and Religion: The Myth of Conflict</a:t>
            </a:r>
          </a:p>
        </p:txBody>
      </p:sp>
    </p:spTree>
    <p:extLst>
      <p:ext uri="{BB962C8B-B14F-4D97-AF65-F5344CB8AC3E}">
        <p14:creationId xmlns:p14="http://schemas.microsoft.com/office/powerpoint/2010/main" val="78779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53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077200" cy="5601533"/>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Philosophical argument:  </a:t>
            </a:r>
          </a:p>
          <a:p>
            <a:endParaRPr lang="en-US" b="1" dirty="0">
              <a:solidFill>
                <a:srgbClr val="FF0000"/>
              </a:solidFill>
              <a:latin typeface="Times New Roman" panose="02020603050405020304" pitchFamily="18" charset="0"/>
              <a:cs typeface="Times New Roman" panose="02020603050405020304" pitchFamily="18" charset="0"/>
            </a:endParaRPr>
          </a:p>
          <a:p>
            <a:r>
              <a:rPr lang="en-US" dirty="0">
                <a:solidFill>
                  <a:srgbClr val="2B03BD"/>
                </a:solidFill>
                <a:latin typeface="Copperplate Gothic Bold" panose="020E0705020206020404" pitchFamily="34" charset="0"/>
                <a:cs typeface="Times New Roman" panose="02020603050405020304" pitchFamily="18" charset="0"/>
              </a:rPr>
              <a:t>Scientific outlook           vs.           Religious outlook</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Historical argument:</a:t>
            </a:r>
          </a:p>
          <a:p>
            <a:endParaRPr lang="en-US" b="1" dirty="0">
              <a:solidFill>
                <a:srgbClr val="FF0000"/>
              </a:solidFill>
              <a:latin typeface="Times New Roman" panose="02020603050405020304" pitchFamily="18" charset="0"/>
              <a:cs typeface="Times New Roman" panose="02020603050405020304" pitchFamily="18" charset="0"/>
            </a:endParaRPr>
          </a:p>
          <a:p>
            <a:r>
              <a:rPr lang="en-US" dirty="0">
                <a:solidFill>
                  <a:srgbClr val="2B03BD"/>
                </a:solidFill>
                <a:latin typeface="Copperplate Gothic Bold" panose="020E0705020206020404" pitchFamily="34" charset="0"/>
                <a:cs typeface="Times New Roman" panose="02020603050405020304" pitchFamily="18" charset="0"/>
              </a:rPr>
              <a:t>Religion historically has been hostile to science and tried to suppress it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Scientific argument:  </a:t>
            </a:r>
          </a:p>
          <a:p>
            <a:endParaRPr lang="en-US" dirty="0">
              <a:latin typeface="Times New Roman" panose="02020603050405020304" pitchFamily="18" charset="0"/>
              <a:cs typeface="Times New Roman" panose="02020603050405020304" pitchFamily="18" charset="0"/>
            </a:endParaRPr>
          </a:p>
          <a:p>
            <a:r>
              <a:rPr lang="en-US" sz="1600" dirty="0">
                <a:solidFill>
                  <a:srgbClr val="2B03BD"/>
                </a:solidFill>
                <a:latin typeface="Copperplate Gothic Bold" panose="020E0705020206020404" pitchFamily="34" charset="0"/>
                <a:cs typeface="Times New Roman" panose="02020603050405020304" pitchFamily="18" charset="0"/>
              </a:rPr>
              <a:t>Discoveries since Copernicus Undermined Christian beliefs:</a:t>
            </a:r>
          </a:p>
        </p:txBody>
      </p:sp>
    </p:spTree>
    <p:extLst>
      <p:ext uri="{BB962C8B-B14F-4D97-AF65-F5344CB8AC3E}">
        <p14:creationId xmlns:p14="http://schemas.microsoft.com/office/powerpoint/2010/main" val="93235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02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010400" cy="6001643"/>
          </a:xfrm>
          <a:prstGeom prst="rect">
            <a:avLst/>
          </a:prstGeom>
        </p:spPr>
        <p:txBody>
          <a:bodyPr wrap="square">
            <a:spAutoFit/>
          </a:bodyPr>
          <a:lstStyle/>
          <a:p>
            <a:r>
              <a:rPr lang="en-US" sz="2400" dirty="0"/>
              <a:t>The heavens, as they revolve beneath his government, </a:t>
            </a:r>
            <a:endParaRPr lang="en-US" sz="2800" dirty="0"/>
          </a:p>
          <a:p>
            <a:r>
              <a:rPr lang="en-US" sz="2400" dirty="0"/>
              <a:t>do so in quiet submission to him. The day and the night run the course he has laid down for them … . </a:t>
            </a:r>
          </a:p>
          <a:p>
            <a:r>
              <a:rPr lang="en-US" sz="2400" dirty="0"/>
              <a:t>Sun, moon, and the starry choirs roll on in harmony at </a:t>
            </a:r>
          </a:p>
          <a:p>
            <a:r>
              <a:rPr lang="en-US" sz="2400" dirty="0"/>
              <a:t>his command, none swerving from its appointed orbit. .... </a:t>
            </a:r>
          </a:p>
          <a:p>
            <a:r>
              <a:rPr lang="en-US" sz="2400" b="1" dirty="0"/>
              <a:t>Laws </a:t>
            </a:r>
            <a:r>
              <a:rPr lang="en-US" sz="2400" dirty="0"/>
              <a:t>of the same kind sustain the fathomless deeps of </a:t>
            </a:r>
          </a:p>
          <a:p>
            <a:r>
              <a:rPr lang="en-US" sz="2400" dirty="0"/>
              <a:t>the abyss and the untold regions of the netherworld. … </a:t>
            </a:r>
          </a:p>
          <a:p>
            <a:r>
              <a:rPr lang="en-US" sz="2400" dirty="0"/>
              <a:t>The impassable Ocean and all the worlds that lie beyond it are themselves ruled by the like </a:t>
            </a:r>
            <a:r>
              <a:rPr lang="en-US" sz="2400" b="1" dirty="0"/>
              <a:t>ordinances</a:t>
            </a:r>
            <a:r>
              <a:rPr lang="en-US" sz="2400" dirty="0"/>
              <a:t> of the Lord. … </a:t>
            </a:r>
          </a:p>
          <a:p>
            <a:endParaRPr lang="en-US" sz="2400" dirty="0"/>
          </a:p>
          <a:p>
            <a:r>
              <a:rPr lang="en-US" sz="2400" dirty="0"/>
              <a:t>Upon all of these the great Architect and Lord of the </a:t>
            </a:r>
          </a:p>
          <a:p>
            <a:r>
              <a:rPr lang="en-US" sz="2400" dirty="0"/>
              <a:t>universe has enjoined peace and harmony.</a:t>
            </a:r>
          </a:p>
          <a:p>
            <a:endParaRPr lang="en-US" sz="2400" dirty="0"/>
          </a:p>
          <a:p>
            <a:r>
              <a:rPr lang="en-US" sz="2400" dirty="0"/>
              <a:t>--- St. Clement of Rome (ca. 97 AD) (4</a:t>
            </a:r>
            <a:r>
              <a:rPr lang="en-US" sz="2400" baseline="30000" dirty="0"/>
              <a:t>th</a:t>
            </a:r>
            <a:r>
              <a:rPr lang="en-US" sz="2400" dirty="0"/>
              <a:t> pope)</a:t>
            </a:r>
          </a:p>
        </p:txBody>
      </p:sp>
    </p:spTree>
    <p:extLst>
      <p:ext uri="{BB962C8B-B14F-4D97-AF65-F5344CB8AC3E}">
        <p14:creationId xmlns:p14="http://schemas.microsoft.com/office/powerpoint/2010/main" val="405965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38200"/>
            <a:ext cx="7010400" cy="4893647"/>
          </a:xfrm>
          <a:prstGeom prst="rect">
            <a:avLst/>
          </a:prstGeom>
        </p:spPr>
        <p:txBody>
          <a:bodyPr wrap="square">
            <a:spAutoFit/>
          </a:bodyPr>
          <a:lstStyle/>
          <a:p>
            <a:r>
              <a:rPr lang="en-US" sz="2400" dirty="0"/>
              <a:t>If, upon entering some home, you saw that </a:t>
            </a:r>
          </a:p>
          <a:p>
            <a:r>
              <a:rPr lang="en-US" sz="2400" dirty="0"/>
              <a:t>everything there was well-tended, neat, and decorative, you would believe that some </a:t>
            </a:r>
          </a:p>
          <a:p>
            <a:r>
              <a:rPr lang="en-US" sz="2400" dirty="0"/>
              <a:t>master was in charge of it, and that he was </a:t>
            </a:r>
          </a:p>
          <a:p>
            <a:r>
              <a:rPr lang="en-US" sz="2400" dirty="0"/>
              <a:t>himself much superior to those good things. </a:t>
            </a:r>
          </a:p>
          <a:p>
            <a:r>
              <a:rPr lang="en-US" sz="2400" dirty="0"/>
              <a:t>So too in the home of this world, when you </a:t>
            </a:r>
          </a:p>
          <a:p>
            <a:r>
              <a:rPr lang="en-US" sz="2400" dirty="0"/>
              <a:t>see </a:t>
            </a:r>
            <a:r>
              <a:rPr lang="en-US" sz="2400" b="1" dirty="0"/>
              <a:t>providence, order, and law</a:t>
            </a:r>
            <a:r>
              <a:rPr lang="en-US" sz="2400" dirty="0"/>
              <a:t> in the heavens </a:t>
            </a:r>
          </a:p>
          <a:p>
            <a:r>
              <a:rPr lang="en-US" sz="2400" dirty="0"/>
              <a:t>and on earth, believe that there is a Lord and </a:t>
            </a:r>
          </a:p>
          <a:p>
            <a:r>
              <a:rPr lang="en-US" sz="2400" dirty="0"/>
              <a:t>Author of the universe, more beautiful than </a:t>
            </a:r>
          </a:p>
          <a:p>
            <a:r>
              <a:rPr lang="en-US" sz="2400" dirty="0"/>
              <a:t>the stars themselves and the various parts of the whole world.</a:t>
            </a:r>
          </a:p>
          <a:p>
            <a:endParaRPr lang="en-US" sz="2400" dirty="0"/>
          </a:p>
          <a:p>
            <a:r>
              <a:rPr lang="en-US" sz="2400" dirty="0"/>
              <a:t>--- </a:t>
            </a:r>
            <a:r>
              <a:rPr lang="en-US" sz="2400" dirty="0" err="1"/>
              <a:t>Minucius</a:t>
            </a:r>
            <a:r>
              <a:rPr lang="en-US" sz="2400" dirty="0"/>
              <a:t> Felix  (ca. 200 AD)</a:t>
            </a:r>
          </a:p>
        </p:txBody>
      </p:sp>
    </p:spTree>
    <p:extLst>
      <p:ext uri="{BB962C8B-B14F-4D97-AF65-F5344CB8AC3E}">
        <p14:creationId xmlns:p14="http://schemas.microsoft.com/office/powerpoint/2010/main" val="75093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286000"/>
            <a:ext cx="5668347" cy="461665"/>
          </a:xfrm>
          <a:prstGeom prst="rect">
            <a:avLst/>
          </a:prstGeom>
          <a:noFill/>
        </p:spPr>
        <p:txBody>
          <a:bodyPr wrap="none" rtlCol="0">
            <a:spAutoFit/>
          </a:bodyPr>
          <a:lstStyle/>
          <a:p>
            <a:r>
              <a:rPr lang="en-US" sz="2400" b="1" dirty="0">
                <a:solidFill>
                  <a:srgbClr val="FF0000"/>
                </a:solidFill>
              </a:rPr>
              <a:t>LAW                                                    LAWGIVER</a:t>
            </a:r>
          </a:p>
        </p:txBody>
      </p:sp>
      <p:sp>
        <p:nvSpPr>
          <p:cNvPr id="3" name="Right Arrow 2"/>
          <p:cNvSpPr/>
          <p:nvPr/>
        </p:nvSpPr>
        <p:spPr>
          <a:xfrm>
            <a:off x="3048000" y="2440632"/>
            <a:ext cx="19812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555998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1257</Words>
  <Application>Microsoft Office PowerPoint</Application>
  <PresentationFormat>On-screen Show (4:3)</PresentationFormat>
  <Paragraphs>154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Copperplate Gothic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smbarr</dc:creator>
  <cp:lastModifiedBy>Stephen M Barr</cp:lastModifiedBy>
  <cp:revision>44</cp:revision>
  <dcterms:created xsi:type="dcterms:W3CDTF">2014-02-11T19:22:04Z</dcterms:created>
  <dcterms:modified xsi:type="dcterms:W3CDTF">2020-02-08T16:44:07Z</dcterms:modified>
</cp:coreProperties>
</file>