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Pompier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mpier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269dee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269dee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a6742b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a6742b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a6742b31c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a6742b3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269de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269de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6742b31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6742b31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269dee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269dee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269de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269de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69dee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69dee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269dee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269dee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exels.com/photo/kitten-cat-rush-lucky-cat-45170/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commons.wikimedia.org/wiki/File:Pansy_flower.jpg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1775"/>
            <a:ext cx="8520600" cy="765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ompiere"/>
                <a:ea typeface="Pompiere"/>
                <a:cs typeface="Pompiere"/>
                <a:sym typeface="Pompiere"/>
              </a:rPr>
              <a:t>Adam and Eve: First Parents or Fraud Parents?</a:t>
            </a:r>
            <a:endParaRPr b="1" sz="39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322300"/>
            <a:ext cx="8520600" cy="4512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Pre-Assessment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(Pair/Share) ~ Work in groups of 4-5 and discuss the following: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#1. 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Prepare  for Debate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#2. Reconvene in research group to finalize argument for ‘Debate’ activity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Debate: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 Monogenism vs Polygenism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Plenary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: </a:t>
            </a:r>
            <a:r>
              <a:rPr lang="en">
                <a:solidFill>
                  <a:srgbClr val="FF0000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Reflection paragraph ~ Do you think that our faith allows for a scientific view of mankind’s evolution while maintaining God’s omnipotence in infusing a spiritual soul at a particular point in time? </a:t>
            </a:r>
            <a:endParaRPr b="1" sz="25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22300"/>
            <a:ext cx="8520600" cy="46467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Monogenism and Polygenism </a:t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(Part I)</a:t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Bible Passage, Intentions, Prayer, Pre-Assessment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Essential Question: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Given one’s belief in the divine, how may one reconcile the infusion of a spiritual soul at a particular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    point in time with current evidence which supports population biology?</a:t>
            </a:r>
            <a:endParaRPr sz="19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		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Objectives: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Students will learn and discuss key points about the soul as well as address both the metaphysical and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  physiological aspects of our humanity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Vocabulary: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Soul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Conceptualization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Conscience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Reason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References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: </a:t>
            </a:r>
            <a:r>
              <a:rPr lang="en">
                <a:solidFill>
                  <a:srgbClr val="FF0000"/>
                </a:solidFill>
                <a:latin typeface="Pompiere"/>
                <a:ea typeface="Pompiere"/>
                <a:cs typeface="Pompiere"/>
                <a:sym typeface="Pompiere"/>
              </a:rPr>
              <a:t>1 Corinthians 15: 42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; </a:t>
            </a:r>
            <a:r>
              <a:rPr lang="en">
                <a:solidFill>
                  <a:srgbClr val="4A86E8"/>
                </a:solidFill>
                <a:latin typeface="Pompiere"/>
                <a:ea typeface="Pompiere"/>
                <a:cs typeface="Pompiere"/>
                <a:sym typeface="Pompiere"/>
              </a:rPr>
              <a:t>CCC 2415-2418</a:t>
            </a:r>
            <a:endParaRPr>
              <a:solidFill>
                <a:srgbClr val="4A86E8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86E8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Pre-Assessment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: Think/Pair/Share about the soul (Questions to follow)</a:t>
            </a:r>
            <a:endParaRPr>
              <a:solidFill>
                <a:srgbClr val="4A86E8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74575" y="241725"/>
            <a:ext cx="8657700" cy="940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ompiere"/>
                <a:ea typeface="Pompiere"/>
                <a:cs typeface="Pompiere"/>
                <a:sym typeface="Pompiere"/>
              </a:rPr>
              <a:t>Do Animals and Plants Have Souls?</a:t>
            </a:r>
            <a:endParaRPr b="1" sz="4800"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65" name="Google Shape;65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75" y="1485450"/>
            <a:ext cx="3537900" cy="3505649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0500" y="1485450"/>
            <a:ext cx="2551101" cy="3505649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5650" y="1485450"/>
            <a:ext cx="2341665" cy="3505651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22300"/>
            <a:ext cx="8520600" cy="4512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 W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ork in groups of 4-5 and discuss the following: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#1. What is a soul?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#2. Do animals and plants have souls?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#3. What makes plants and animals different from man?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NOTE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: Students may not use devices/additional material; groups will share their thoughts with class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Lecture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(Slide to follow)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25450" y="183225"/>
            <a:ext cx="8693100" cy="14016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ompiere"/>
                <a:ea typeface="Pompiere"/>
                <a:cs typeface="Pompiere"/>
                <a:sym typeface="Pompiere"/>
              </a:rPr>
              <a:t>Differences Between Human Souls and </a:t>
            </a:r>
            <a:endParaRPr b="1" sz="40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ompiere"/>
                <a:ea typeface="Pompiere"/>
                <a:cs typeface="Pompiere"/>
                <a:sym typeface="Pompiere"/>
              </a:rPr>
              <a:t>Plant/ Animal Souls</a:t>
            </a:r>
            <a:endParaRPr b="1" sz="4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25450" y="1772700"/>
            <a:ext cx="8693100" cy="3205200"/>
          </a:xfrm>
          <a:prstGeom prst="rect">
            <a:avLst/>
          </a:prstGeom>
          <a:solidFill>
            <a:srgbClr val="FFE599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      </a:t>
            </a:r>
            <a:r>
              <a:rPr b="1" lang="en" sz="3000">
                <a:latin typeface="Pompiere"/>
                <a:ea typeface="Pompiere"/>
                <a:cs typeface="Pompiere"/>
                <a:sym typeface="Pompiere"/>
              </a:rPr>
              <a:t>Human Souls</a:t>
            </a: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							    </a:t>
            </a:r>
            <a:r>
              <a:rPr b="1" lang="en" sz="3000">
                <a:latin typeface="Pompiere"/>
                <a:ea typeface="Pompiere"/>
                <a:cs typeface="Pompiere"/>
                <a:sym typeface="Pompiere"/>
              </a:rPr>
              <a:t>Plant/Animal Souls</a:t>
            </a:r>
            <a:endParaRPr b="1" sz="30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● Spiritual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/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Rational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						</a:t>
            </a: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Material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				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Cannot decompose/ No parts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				</a:t>
            </a: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 decompose</a:t>
            </a:r>
            <a:endParaRPr b="1" sz="2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 Know/Love God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						</a:t>
            </a: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Cannot know/ Love God</a:t>
            </a:r>
            <a:endParaRPr b="1" sz="2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 Conceptualize/ “Progress”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				</a:t>
            </a: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Cannot Conceptualize/ “Progress”</a:t>
            </a:r>
            <a:endParaRPr b="1" sz="2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Can Search for Truth/ Personal Fulfilment		● Cannot Search for Truth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 Sin</a:t>
            </a: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								</a:t>
            </a:r>
            <a:r>
              <a:rPr b="1" lang="en" sz="24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 sz="2400">
                <a:latin typeface="Pompiere"/>
                <a:ea typeface="Pompiere"/>
                <a:cs typeface="Pompiere"/>
                <a:sym typeface="Pompiere"/>
              </a:rPr>
              <a:t>Cannot Sin</a:t>
            </a:r>
            <a:endParaRPr b="1" sz="2400"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322300"/>
            <a:ext cx="8520600" cy="4512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Connection to Ancient Greek Philosophers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Socrates: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Soul immaterial, immortal, separate from body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Plato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: Same as Socrates + eternal (exists prior to joining body)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Aristotle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: “Form” of body/ Not separable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Plenary ~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Write a paragraph and reflect on the following: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#1. What do you find challenging about the difference between human and animal/plant souls? Why?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#2. What do you find compelling about the distinction between souls? Why?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Homework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#1. Read Pope St. John Paul II’s, “Our Knowledge of God and Nature”</a:t>
            </a:r>
            <a:endParaRPr b="1" sz="25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#2. Read resources pertaining to topic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322300"/>
            <a:ext cx="8520600" cy="4512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Monogenism and Polygenism </a:t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(Part II)</a:t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Bible Passage, Intentions, Prayer, Pre-Assessment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Essential Question: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Given one’s belief in the divine, how may one reconcile the infusion of a spiritual soul at a particular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    point in time with current evidence which supports population biology?</a:t>
            </a:r>
            <a:endParaRPr sz="19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		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Objectives: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Students will become acquainted with the  basic premise of evolution and population biology; the concepts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 of Monogenism and Polygenism will be discussed in light of the Genesis account of Adam and Eve.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Vocabulary:</a:t>
            </a: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Evolution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Monogenism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Polygenism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Transformation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Mutation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Population Biology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322300"/>
            <a:ext cx="8520600" cy="4512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Pre-Assessment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(Pair/Share)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~ Work in groups of 4-5 and discuss the following: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#1. What comes to mind when you hear the words “evolution” and “population biology”?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#2. In what manner may an “evolutionary” perspective shed light on the meaning of the human person in </a:t>
            </a:r>
            <a:r>
              <a:rPr i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imago Dei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? 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      (</a:t>
            </a:r>
            <a:r>
              <a:rPr lang="en">
                <a:solidFill>
                  <a:srgbClr val="FF0000"/>
                </a:solidFill>
                <a:latin typeface="Pompiere"/>
                <a:ea typeface="Pompiere"/>
                <a:cs typeface="Pompiere"/>
                <a:sym typeface="Pompiere"/>
              </a:rPr>
              <a:t>JP II Letter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)</a:t>
            </a:r>
            <a:endParaRPr sz="25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Group Research: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Discuss, using pertinent vocabulary terms and current scientific studies, whether there was a single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original human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Pompiere"/>
                <a:ea typeface="Pompiere"/>
                <a:cs typeface="Pompiere"/>
                <a:sym typeface="Pompiere"/>
              </a:rPr>
              <a:t>couple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from whom all men are descended, or can the origin of the human race </a:t>
            </a:r>
            <a:r>
              <a:rPr i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only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be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traced to an original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Pompiere"/>
                <a:ea typeface="Pompiere"/>
                <a:cs typeface="Pompiere"/>
                <a:sym typeface="Pompiere"/>
              </a:rPr>
              <a:t>group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of more than 2 people. (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Class Participation Grade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)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➗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Divide class in groups (4-5/group) ~ Monogenism vs Polygenism 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👀 Follow rubric										📚 Use Resources provided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Plenary: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Groups will present to the class a 1 minute summary of their findings; game plan “briefing” for debate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322300"/>
            <a:ext cx="8520600" cy="4512300"/>
          </a:xfrm>
          <a:prstGeom prst="rect">
            <a:avLst/>
          </a:prstGeom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Monogenism and Polygenism </a:t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(Part III)</a:t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Bible Passage, Intentions, Prayer, Pre-Assessment</a:t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Essential Question: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Given one’s belief in the divine, how may one reconcile the infusion of a spiritual soul at a particular</a:t>
            </a:r>
            <a:endParaRPr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    point in time with current evidence which supports population biology?</a:t>
            </a:r>
            <a:endParaRPr sz="19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		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Objectives: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Students will engage in a class debate ~ did all men descend from 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a single original human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Pompiere"/>
                <a:ea typeface="Pompiere"/>
                <a:cs typeface="Pompiere"/>
                <a:sym typeface="Pompiere"/>
              </a:rPr>
              <a:t>couple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 (Monogenism), or can the origin of the human race </a:t>
            </a:r>
            <a:r>
              <a:rPr i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only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be traced to an original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Pompiere"/>
                <a:ea typeface="Pompiere"/>
                <a:cs typeface="Pompiere"/>
                <a:sym typeface="Pompiere"/>
              </a:rPr>
              <a:t>group</a:t>
            </a: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of more than 2 people</a:t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  (Polygenism)?</a:t>
            </a:r>
            <a:endParaRPr sz="250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● </a:t>
            </a:r>
            <a:r>
              <a:rPr b="1" lang="en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Vocabulary:</a:t>
            </a:r>
            <a:r>
              <a:rPr b="1"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Ensoulment</a:t>
            </a:r>
            <a:r>
              <a:rPr lang="en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Pompiere"/>
                <a:ea typeface="Pompiere"/>
                <a:cs typeface="Pompiere"/>
                <a:sym typeface="Pompiere"/>
              </a:rPr>
              <a:t>Original Sin</a:t>
            </a:r>
            <a:endParaRPr sz="2500">
              <a:solidFill>
                <a:srgbClr val="000000"/>
              </a:solidFill>
              <a:highlight>
                <a:srgbClr val="FFFF00"/>
              </a:highlight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