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5364f887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5364f887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http://homework.uoregon.edu/pub/emj/121/lectures/tycho121.html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5364f887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5364f887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5364f887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e5364f887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5364f887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5364f887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5364f887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5364f887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2ef9a041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2ef9a041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will bring up an experiment</a:t>
            </a:r>
            <a:endParaRPr/>
          </a:p>
          <a:p>
            <a:pPr indent="0" lvl="0" marL="0" rtl="0" algn="l">
              <a:spcBef>
                <a:spcPts val="0"/>
              </a:spcBef>
              <a:spcAft>
                <a:spcPts val="0"/>
              </a:spcAft>
              <a:buNone/>
            </a:pPr>
            <a:r>
              <a:rPr lang="en"/>
              <a:t>Possible emphasis - according to William Wallace, Galileo’s chief influence upon the development of science is not the use of experiment, but the belief that “ the book of nature is written in mathematical language”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5364f887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5364f887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5364f887e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5364f887e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5364f887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5364f887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5364f887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5364f887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5364f887e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5364f887e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5364f887e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5364f887e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5364f887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5364f887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hyperlink" Target="http://www.youtube.com/watch?v=iwlMmJs1f5o" TargetMode="External"/><Relationship Id="rId6"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hyperlink" Target="http://www.youtube.com/watch?v=KH_Y_xqhQBk" TargetMode="External"/><Relationship Id="rId5"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www.youtube.com/watch?v=yQnpWyXMyL8" TargetMode="External"/><Relationship Id="rId4" Type="http://schemas.openxmlformats.org/officeDocument/2006/relationships/image" Target="../media/image9.jpg"/><Relationship Id="rId5"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Galileo and the Scientific Method</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Day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Tyco Brahe - Parallax</a:t>
            </a:r>
            <a:endParaRPr/>
          </a:p>
        </p:txBody>
      </p:sp>
      <p:sp>
        <p:nvSpPr>
          <p:cNvPr id="115" name="Google Shape;115;p2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Most accurate stellar observations to date</a:t>
            </a:r>
            <a:endParaRPr/>
          </a:p>
          <a:p>
            <a:pPr indent="0" lvl="0" marL="0" rtl="0" algn="l">
              <a:spcBef>
                <a:spcPts val="1200"/>
              </a:spcBef>
              <a:spcAft>
                <a:spcPts val="1200"/>
              </a:spcAft>
              <a:buNone/>
            </a:pPr>
            <a:r>
              <a:t/>
            </a:r>
            <a:endParaRPr/>
          </a:p>
        </p:txBody>
      </p:sp>
      <p:pic>
        <p:nvPicPr>
          <p:cNvPr id="116" name="Google Shape;116;p22"/>
          <p:cNvPicPr preferRelativeResize="0"/>
          <p:nvPr/>
        </p:nvPicPr>
        <p:blipFill>
          <a:blip r:embed="rId3">
            <a:alphaModFix/>
          </a:blip>
          <a:stretch>
            <a:fillRect/>
          </a:stretch>
        </p:blipFill>
        <p:spPr>
          <a:xfrm>
            <a:off x="6634150" y="0"/>
            <a:ext cx="2509857" cy="3820976"/>
          </a:xfrm>
          <a:prstGeom prst="rect">
            <a:avLst/>
          </a:prstGeom>
          <a:noFill/>
          <a:ln>
            <a:noFill/>
          </a:ln>
        </p:spPr>
      </p:pic>
      <p:pic>
        <p:nvPicPr>
          <p:cNvPr id="117" name="Google Shape;117;p22"/>
          <p:cNvPicPr preferRelativeResize="0"/>
          <p:nvPr/>
        </p:nvPicPr>
        <p:blipFill>
          <a:blip r:embed="rId4">
            <a:alphaModFix/>
          </a:blip>
          <a:stretch>
            <a:fillRect/>
          </a:stretch>
        </p:blipFill>
        <p:spPr>
          <a:xfrm>
            <a:off x="4702225" y="2095100"/>
            <a:ext cx="2017750" cy="2821257"/>
          </a:xfrm>
          <a:prstGeom prst="rect">
            <a:avLst/>
          </a:prstGeom>
          <a:noFill/>
          <a:ln>
            <a:noFill/>
          </a:ln>
        </p:spPr>
      </p:pic>
      <p:pic>
        <p:nvPicPr>
          <p:cNvPr descr="Have you ever travelled down a road in a car and looked at mountains or hills in the distance? If you have, you’ve probably noticed that while nearby trees quickly fly past the window, the mountains move much slower, and in the far distance the Moon and stars don’t seem to move at all. This is because of a phenomenon called &quot;parallax&quot;.&#10;&#10;Video animation: Alice Hopkinson&#10;Narration: Sarah Ragan" id="118" name="Google Shape;118;p22" title="Stellar parallax and measuring distance">
            <a:hlinkClick r:id="rId5"/>
          </p:cNvPr>
          <p:cNvPicPr preferRelativeResize="0"/>
          <p:nvPr/>
        </p:nvPicPr>
        <p:blipFill>
          <a:blip r:embed="rId6">
            <a:alphaModFix/>
          </a:blip>
          <a:stretch>
            <a:fillRect/>
          </a:stretch>
        </p:blipFill>
        <p:spPr>
          <a:xfrm>
            <a:off x="25650" y="171450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Francesco Maria Grimaldi and Giovanni Battista Riccioli</a:t>
            </a:r>
            <a:endParaRPr/>
          </a:p>
          <a:p>
            <a:pPr indent="0" lvl="0" marL="0" rtl="0" algn="ctr">
              <a:spcBef>
                <a:spcPts val="0"/>
              </a:spcBef>
              <a:spcAft>
                <a:spcPts val="0"/>
              </a:spcAft>
              <a:buNone/>
            </a:pPr>
            <a:r>
              <a:rPr lang="en"/>
              <a:t>Coriolis</a:t>
            </a:r>
            <a:endParaRPr/>
          </a:p>
        </p:txBody>
      </p:sp>
      <p:sp>
        <p:nvSpPr>
          <p:cNvPr id="124" name="Google Shape;124;p23"/>
          <p:cNvSpPr txBox="1"/>
          <p:nvPr>
            <p:ph idx="2" type="body"/>
          </p:nvPr>
        </p:nvSpPr>
        <p:spPr>
          <a:xfrm>
            <a:off x="4832400" y="1495200"/>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Riccioli’s </a:t>
            </a:r>
            <a:r>
              <a:rPr i="1" lang="en"/>
              <a:t>New Almagest </a:t>
            </a:r>
            <a:r>
              <a:rPr lang="en"/>
              <a:t>(</a:t>
            </a:r>
            <a:r>
              <a:rPr lang="en"/>
              <a:t>1651)</a:t>
            </a:r>
            <a:endParaRPr/>
          </a:p>
          <a:p>
            <a:pPr indent="0" lvl="0" marL="0" rtl="0" algn="l">
              <a:spcBef>
                <a:spcPts val="1200"/>
              </a:spcBef>
              <a:spcAft>
                <a:spcPts val="0"/>
              </a:spcAft>
              <a:buNone/>
            </a:pPr>
            <a:r>
              <a:rPr lang="en"/>
              <a:t>126 arguments concerning Earth's motion—</a:t>
            </a:r>
            <a:endParaRPr/>
          </a:p>
          <a:p>
            <a:pPr indent="0" lvl="0" marL="457200" rtl="0" algn="l">
              <a:spcBef>
                <a:spcPts val="1200"/>
              </a:spcBef>
              <a:spcAft>
                <a:spcPts val="0"/>
              </a:spcAft>
              <a:buNone/>
            </a:pPr>
            <a:r>
              <a:rPr lang="en"/>
              <a:t>49 - yes</a:t>
            </a:r>
            <a:endParaRPr/>
          </a:p>
          <a:p>
            <a:pPr indent="0" lvl="0" marL="457200" rtl="0" algn="l">
              <a:spcBef>
                <a:spcPts val="1200"/>
              </a:spcBef>
              <a:spcAft>
                <a:spcPts val="0"/>
              </a:spcAft>
              <a:buNone/>
            </a:pPr>
            <a:r>
              <a:rPr lang="en"/>
              <a:t>77 - no</a:t>
            </a:r>
            <a:endParaRPr/>
          </a:p>
          <a:p>
            <a:pPr indent="0" lvl="0" marL="0" rtl="0" algn="l">
              <a:spcBef>
                <a:spcPts val="1200"/>
              </a:spcBef>
              <a:spcAft>
                <a:spcPts val="1200"/>
              </a:spcAft>
              <a:buNone/>
            </a:pPr>
            <a:r>
              <a:rPr lang="en"/>
              <a:t>1 of the 77 - Coriolis</a:t>
            </a:r>
            <a:endParaRPr/>
          </a:p>
        </p:txBody>
      </p:sp>
      <p:pic>
        <p:nvPicPr>
          <p:cNvPr id="125" name="Google Shape;125;p23"/>
          <p:cNvPicPr preferRelativeResize="0"/>
          <p:nvPr/>
        </p:nvPicPr>
        <p:blipFill>
          <a:blip r:embed="rId3">
            <a:alphaModFix/>
          </a:blip>
          <a:stretch>
            <a:fillRect/>
          </a:stretch>
        </p:blipFill>
        <p:spPr>
          <a:xfrm>
            <a:off x="311700" y="1152475"/>
            <a:ext cx="1711600" cy="2190050"/>
          </a:xfrm>
          <a:prstGeom prst="rect">
            <a:avLst/>
          </a:prstGeom>
          <a:noFill/>
          <a:ln>
            <a:noFill/>
          </a:ln>
        </p:spPr>
      </p:pic>
      <p:pic>
        <p:nvPicPr>
          <p:cNvPr id="126" name="Google Shape;126;p23"/>
          <p:cNvPicPr preferRelativeResize="0"/>
          <p:nvPr/>
        </p:nvPicPr>
        <p:blipFill>
          <a:blip r:embed="rId4">
            <a:alphaModFix/>
          </a:blip>
          <a:stretch>
            <a:fillRect/>
          </a:stretch>
        </p:blipFill>
        <p:spPr>
          <a:xfrm>
            <a:off x="2204175" y="2228375"/>
            <a:ext cx="1957275" cy="2683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Coriolis Effect</a:t>
            </a:r>
            <a:endParaRPr/>
          </a:p>
        </p:txBody>
      </p:sp>
      <p:sp>
        <p:nvSpPr>
          <p:cNvPr id="132" name="Google Shape;132;p2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Properties of bodies moving across the face of a rotating sphere</a:t>
            </a:r>
            <a:endParaRPr/>
          </a:p>
        </p:txBody>
      </p:sp>
      <p:sp>
        <p:nvSpPr>
          <p:cNvPr id="133" name="Google Shape;133;p2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4" name="Google Shape;134;p24"/>
          <p:cNvPicPr preferRelativeResize="0"/>
          <p:nvPr/>
        </p:nvPicPr>
        <p:blipFill>
          <a:blip r:embed="rId3">
            <a:alphaModFix/>
          </a:blip>
          <a:stretch>
            <a:fillRect/>
          </a:stretch>
        </p:blipFill>
        <p:spPr>
          <a:xfrm>
            <a:off x="345846" y="1815275"/>
            <a:ext cx="3931602" cy="3202101"/>
          </a:xfrm>
          <a:prstGeom prst="rect">
            <a:avLst/>
          </a:prstGeom>
          <a:noFill/>
          <a:ln>
            <a:noFill/>
          </a:ln>
        </p:spPr>
      </p:pic>
      <p:pic>
        <p:nvPicPr>
          <p:cNvPr descr="In this demonstration, we roll a ball bearing down ramp affixed to our rotary table and is filmed by a camera that is also attached to the table.  Without rotation, the ball travels in a straight line.  However, when we rotate the table in the counterclockwise (right-handed) direction, the ball deflects off to its right.  And when we rotate the table in the clockwise (left-handed) direction, the ball deflects off to its right.  So when the direction of rotation is flipped, the Coriolis deflection flips as well." id="135" name="Google Shape;135;p24" title="Coriolis Deflection: Effect of Rotation Direction (Silent)">
            <a:hlinkClick r:id="rId4"/>
          </p:cNvPr>
          <p:cNvPicPr preferRelativeResize="0"/>
          <p:nvPr/>
        </p:nvPicPr>
        <p:blipFill>
          <a:blip r:embed="rId5">
            <a:alphaModFix/>
          </a:blip>
          <a:stretch>
            <a:fillRect/>
          </a:stretch>
        </p:blipFill>
        <p:spPr>
          <a:xfrm>
            <a:off x="4486350" y="114617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Galileo - Tides</a:t>
            </a:r>
            <a:endParaRPr/>
          </a:p>
        </p:txBody>
      </p:sp>
      <p:pic>
        <p:nvPicPr>
          <p:cNvPr descr="This time lapse was taken in the Kingsport, Nova Scotia. Part of the Bay of Fundy, home of the worlds highest tides. &#10;&#10;Recorded on June 6, 2016. &#10;&#10;Facebook: https://www.facebook.com/OnTheCoastPhotography/&#10;Instagram: https://www.instagram.com/onthecoastns&#10;&#10;For inquires about this video or my other videos please email me at onthecoastns@gmail.com" id="141" name="Google Shape;141;p25" title="Incredible Time Lapse of the Highest Ocean Tides Six Hours in 52 Seconds">
            <a:hlinkClick r:id="rId3"/>
          </p:cNvPr>
          <p:cNvPicPr preferRelativeResize="0"/>
          <p:nvPr/>
        </p:nvPicPr>
        <p:blipFill>
          <a:blip r:embed="rId4">
            <a:alphaModFix/>
          </a:blip>
          <a:stretch>
            <a:fillRect/>
          </a:stretch>
        </p:blipFill>
        <p:spPr>
          <a:xfrm>
            <a:off x="169725" y="1249675"/>
            <a:ext cx="4572000" cy="3429000"/>
          </a:xfrm>
          <a:prstGeom prst="rect">
            <a:avLst/>
          </a:prstGeom>
          <a:noFill/>
          <a:ln>
            <a:noFill/>
          </a:ln>
        </p:spPr>
      </p:pic>
      <p:pic>
        <p:nvPicPr>
          <p:cNvPr id="142" name="Google Shape;142;p25"/>
          <p:cNvPicPr preferRelativeResize="0"/>
          <p:nvPr/>
        </p:nvPicPr>
        <p:blipFill>
          <a:blip r:embed="rId5">
            <a:alphaModFix/>
          </a:blip>
          <a:stretch>
            <a:fillRect/>
          </a:stretch>
        </p:blipFill>
        <p:spPr>
          <a:xfrm>
            <a:off x="5001525" y="1053688"/>
            <a:ext cx="3830772" cy="38209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Homework</a:t>
            </a:r>
            <a:endParaRPr/>
          </a:p>
        </p:txBody>
      </p:sp>
      <p:sp>
        <p:nvSpPr>
          <p:cNvPr id="148" name="Google Shape;148;p2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9" name="Google Shape;149;p2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Pair-Share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If a scientist has a theory or model she wants to prove, how does she go about doing that?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 certain knowledge possible?</a:t>
            </a:r>
            <a:endParaRPr/>
          </a:p>
        </p:txBody>
      </p:sp>
      <p:sp>
        <p:nvSpPr>
          <p:cNvPr id="67" name="Google Shape;67;p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Realism</a:t>
            </a:r>
            <a:endParaRPr u="sng"/>
          </a:p>
          <a:p>
            <a:pPr indent="0" lvl="0" marL="0" rtl="0" algn="l">
              <a:spcBef>
                <a:spcPts val="1200"/>
              </a:spcBef>
              <a:spcAft>
                <a:spcPts val="1200"/>
              </a:spcAft>
              <a:buNone/>
            </a:pPr>
            <a:r>
              <a:rPr lang="en"/>
              <a:t>Theories can tell us about reality (with varying degrees of certainty, absolute certainty is rarely reached)</a:t>
            </a:r>
            <a:endParaRPr/>
          </a:p>
        </p:txBody>
      </p:sp>
      <p:sp>
        <p:nvSpPr>
          <p:cNvPr id="68" name="Google Shape;68;p1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Instrumentalism</a:t>
            </a:r>
            <a:endParaRPr u="sng"/>
          </a:p>
          <a:p>
            <a:pPr indent="0" lvl="0" marL="0" rtl="0" algn="l">
              <a:spcBef>
                <a:spcPts val="1200"/>
              </a:spcBef>
              <a:spcAft>
                <a:spcPts val="0"/>
              </a:spcAft>
              <a:buNone/>
            </a:pPr>
            <a:r>
              <a:rPr lang="en"/>
              <a:t>Theories can make useful or unuseful predictions, but they can never tell us about reality</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Ptolemaic Model</a:t>
            </a:r>
            <a:endParaRPr/>
          </a:p>
        </p:txBody>
      </p:sp>
      <p:sp>
        <p:nvSpPr>
          <p:cNvPr id="74" name="Google Shape;74;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Instrumentalism - were there really epicycles and eccentrics in nature, or were these just there to “save the phenomenon” until a better explanation could be found?</a:t>
            </a:r>
            <a:endParaRPr/>
          </a:p>
        </p:txBody>
      </p:sp>
      <p:pic>
        <p:nvPicPr>
          <p:cNvPr id="75" name="Google Shape;75;p16"/>
          <p:cNvPicPr preferRelativeResize="0"/>
          <p:nvPr/>
        </p:nvPicPr>
        <p:blipFill>
          <a:blip r:embed="rId3">
            <a:alphaModFix/>
          </a:blip>
          <a:stretch>
            <a:fillRect/>
          </a:stretch>
        </p:blipFill>
        <p:spPr>
          <a:xfrm>
            <a:off x="4899101" y="1364736"/>
            <a:ext cx="3999900" cy="275741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Hypothetico-Deductive Method - “If… then…”</a:t>
            </a:r>
            <a:endParaRPr/>
          </a:p>
        </p:txBody>
      </p:sp>
      <p:sp>
        <p:nvSpPr>
          <p:cNvPr id="81" name="Google Shape;81;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it’s raining, then the ground is wet</a:t>
            </a:r>
            <a:endParaRPr/>
          </a:p>
          <a:p>
            <a:pPr indent="0" lvl="0" marL="0" rtl="0" algn="l">
              <a:spcBef>
                <a:spcPts val="1200"/>
              </a:spcBef>
              <a:spcAft>
                <a:spcPts val="0"/>
              </a:spcAft>
              <a:buNone/>
            </a:pPr>
            <a:r>
              <a:rPr lang="en"/>
              <a:t>It is raining</a:t>
            </a:r>
            <a:endParaRPr/>
          </a:p>
          <a:p>
            <a:pPr indent="0" lvl="0" marL="0" rtl="0" algn="l">
              <a:spcBef>
                <a:spcPts val="1200"/>
              </a:spcBef>
              <a:spcAft>
                <a:spcPts val="1200"/>
              </a:spcAft>
              <a:buNone/>
            </a:pPr>
            <a:r>
              <a:rPr lang="en"/>
              <a:t>Therefore the ground is wet</a:t>
            </a:r>
            <a:endParaRPr/>
          </a:p>
        </p:txBody>
      </p:sp>
      <p:sp>
        <p:nvSpPr>
          <p:cNvPr id="82" name="Google Shape;82;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it’s raining, then the ground is wet</a:t>
            </a:r>
            <a:endParaRPr/>
          </a:p>
          <a:p>
            <a:pPr indent="0" lvl="0" marL="0" rtl="0" algn="l">
              <a:spcBef>
                <a:spcPts val="1200"/>
              </a:spcBef>
              <a:spcAft>
                <a:spcPts val="0"/>
              </a:spcAft>
              <a:buNone/>
            </a:pPr>
            <a:r>
              <a:rPr lang="en"/>
              <a:t>The ground is wet</a:t>
            </a:r>
            <a:endParaRPr/>
          </a:p>
          <a:p>
            <a:pPr indent="0" lvl="0" marL="0" rtl="0" algn="l">
              <a:spcBef>
                <a:spcPts val="1200"/>
              </a:spcBef>
              <a:spcAft>
                <a:spcPts val="1200"/>
              </a:spcAft>
              <a:buNone/>
            </a:pPr>
            <a:r>
              <a:rPr lang="en"/>
              <a:t>Therefore it is raining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Hypothetico-Deductive Method - “If… then…”</a:t>
            </a:r>
            <a:endParaRPr/>
          </a:p>
        </p:txBody>
      </p:sp>
      <p:sp>
        <p:nvSpPr>
          <p:cNvPr id="88" name="Google Shape;88;p18"/>
          <p:cNvSpPr txBox="1"/>
          <p:nvPr>
            <p:ph idx="1" type="body"/>
          </p:nvPr>
        </p:nvSpPr>
        <p:spPr>
          <a:xfrm>
            <a:off x="311700" y="1152475"/>
            <a:ext cx="8520600" cy="3472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If it’s raining, then the ground is wet</a:t>
            </a:r>
            <a:endParaRPr/>
          </a:p>
          <a:p>
            <a:pPr indent="0" lvl="0" marL="0" rtl="0" algn="l">
              <a:spcBef>
                <a:spcPts val="1200"/>
              </a:spcBef>
              <a:spcAft>
                <a:spcPts val="0"/>
              </a:spcAft>
              <a:buNone/>
            </a:pPr>
            <a:r>
              <a:rPr lang="en"/>
              <a:t>It is raining</a:t>
            </a:r>
            <a:endParaRPr/>
          </a:p>
          <a:p>
            <a:pPr indent="0" lvl="0" marL="0" rtl="0" algn="l">
              <a:spcBef>
                <a:spcPts val="1200"/>
              </a:spcBef>
              <a:spcAft>
                <a:spcPts val="0"/>
              </a:spcAft>
              <a:buNone/>
            </a:pPr>
            <a:r>
              <a:rPr lang="en"/>
              <a:t>Therefore the ground is wet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2200"/>
              <a:t>Science is more like this argument, because the hypothesis (if…) is typically not observable </a:t>
            </a:r>
            <a:endParaRPr sz="2200"/>
          </a:p>
          <a:p>
            <a:pPr indent="0" lvl="0" marL="0" rtl="0" algn="l">
              <a:spcBef>
                <a:spcPts val="1200"/>
              </a:spcBef>
              <a:spcAft>
                <a:spcPts val="0"/>
              </a:spcAft>
              <a:buNone/>
            </a:pPr>
            <a:r>
              <a:t/>
            </a:r>
            <a:endParaRPr sz="2200"/>
          </a:p>
          <a:p>
            <a:pPr indent="0" lvl="0" marL="0" rtl="0" algn="l">
              <a:spcBef>
                <a:spcPts val="1200"/>
              </a:spcBef>
              <a:spcAft>
                <a:spcPts val="1200"/>
              </a:spcAft>
              <a:buNone/>
            </a:pPr>
            <a:r>
              <a:rPr lang="en" sz="2200"/>
              <a:t>Certainty increases as we rule out alternative explanations</a:t>
            </a:r>
            <a:endParaRPr sz="2200"/>
          </a:p>
        </p:txBody>
      </p:sp>
      <p:sp>
        <p:nvSpPr>
          <p:cNvPr id="89" name="Google Shape;89;p18"/>
          <p:cNvSpPr txBox="1"/>
          <p:nvPr>
            <p:ph idx="2" type="body"/>
          </p:nvPr>
        </p:nvSpPr>
        <p:spPr>
          <a:xfrm>
            <a:off x="4832400" y="1152475"/>
            <a:ext cx="3999900" cy="14823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If it’s raining, then the ground is wet</a:t>
            </a:r>
            <a:endParaRPr/>
          </a:p>
          <a:p>
            <a:pPr indent="0" lvl="0" marL="0" rtl="0" algn="l">
              <a:spcBef>
                <a:spcPts val="1200"/>
              </a:spcBef>
              <a:spcAft>
                <a:spcPts val="0"/>
              </a:spcAft>
              <a:buNone/>
            </a:pPr>
            <a:r>
              <a:rPr lang="en"/>
              <a:t>The ground is wet</a:t>
            </a:r>
            <a:endParaRPr/>
          </a:p>
          <a:p>
            <a:pPr indent="0" lvl="0" marL="0" rtl="0" algn="l">
              <a:spcBef>
                <a:spcPts val="1200"/>
              </a:spcBef>
              <a:spcAft>
                <a:spcPts val="1200"/>
              </a:spcAft>
              <a:buNone/>
            </a:pPr>
            <a:r>
              <a:rPr lang="en"/>
              <a:t>Therefore it is </a:t>
            </a:r>
            <a:r>
              <a:rPr i="1" lang="en"/>
              <a:t>probably </a:t>
            </a:r>
            <a:r>
              <a:rPr lang="en"/>
              <a:t>raining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Scientific Explanations - Example 1</a:t>
            </a:r>
            <a:endParaRPr/>
          </a:p>
        </p:txBody>
      </p:sp>
      <p:sp>
        <p:nvSpPr>
          <p:cNvPr id="95" name="Google Shape;95;p19"/>
          <p:cNvSpPr txBox="1"/>
          <p:nvPr>
            <p:ph idx="1" type="body"/>
          </p:nvPr>
        </p:nvSpPr>
        <p:spPr>
          <a:xfrm>
            <a:off x="311700" y="1152475"/>
            <a:ext cx="3999900" cy="387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If the heart pumps the blood and the blood circulates throughout the body, then the blood leaving the heart should equal the blood leaving the heart, there should be a mechanism to help blood return to the heart, and the blood in the arteries should connect to the blood in the veins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 blood leaving = the blood returning</a:t>
            </a:r>
            <a:endParaRPr/>
          </a:p>
          <a:p>
            <a:pPr indent="0" lvl="0" marL="0" rtl="0" algn="l">
              <a:spcBef>
                <a:spcPts val="1200"/>
              </a:spcBef>
              <a:spcAft>
                <a:spcPts val="0"/>
              </a:spcAft>
              <a:buNone/>
            </a:pPr>
            <a:r>
              <a:rPr lang="en"/>
              <a:t>There is a mechanism (valves)</a:t>
            </a:r>
            <a:endParaRPr/>
          </a:p>
          <a:p>
            <a:pPr indent="0" lvl="0" marL="0" rtl="0" algn="l">
              <a:spcBef>
                <a:spcPts val="1200"/>
              </a:spcBef>
              <a:spcAft>
                <a:spcPts val="0"/>
              </a:spcAft>
              <a:buNone/>
            </a:pPr>
            <a:r>
              <a:rPr lang="en"/>
              <a:t>The vessels connect through capillaries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Therefore, the heart pumps blood and the blood circulates throughout the body</a:t>
            </a:r>
            <a:endParaRPr/>
          </a:p>
        </p:txBody>
      </p:sp>
      <p:sp>
        <p:nvSpPr>
          <p:cNvPr id="96" name="Google Shape;96;p1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Presented by William Harvey in 1628, confirmed by Malpighi in 1660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Scientific Explanations - Example 2</a:t>
            </a:r>
            <a:endParaRPr/>
          </a:p>
        </p:txBody>
      </p:sp>
      <p:sp>
        <p:nvSpPr>
          <p:cNvPr id="102" name="Google Shape;102;p20"/>
          <p:cNvSpPr txBox="1"/>
          <p:nvPr>
            <p:ph idx="1" type="body"/>
          </p:nvPr>
        </p:nvSpPr>
        <p:spPr>
          <a:xfrm>
            <a:off x="311700" y="1152475"/>
            <a:ext cx="3999900" cy="387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there is a planet beyond Uranus, then its gravitational force is what causes </a:t>
            </a:r>
            <a:r>
              <a:rPr lang="en"/>
              <a:t>discrepancies</a:t>
            </a:r>
            <a:r>
              <a:rPr lang="en"/>
              <a:t> in Uranus’ observed position</a:t>
            </a:r>
            <a:endParaRPr/>
          </a:p>
          <a:p>
            <a:pPr indent="0" lvl="0" marL="0" rtl="0" algn="l">
              <a:spcBef>
                <a:spcPts val="1200"/>
              </a:spcBef>
              <a:spcAft>
                <a:spcPts val="0"/>
              </a:spcAft>
              <a:buNone/>
            </a:pPr>
            <a:r>
              <a:rPr lang="en"/>
              <a:t>There are discrepancies in Uranus’ observed position</a:t>
            </a:r>
            <a:endParaRPr/>
          </a:p>
          <a:p>
            <a:pPr indent="0" lvl="0" marL="0" rtl="0" algn="l">
              <a:spcBef>
                <a:spcPts val="1200"/>
              </a:spcBef>
              <a:spcAft>
                <a:spcPts val="1200"/>
              </a:spcAft>
              <a:buNone/>
            </a:pPr>
            <a:r>
              <a:rPr lang="en"/>
              <a:t>There is a planet beyond Uranus</a:t>
            </a:r>
            <a:endParaRPr/>
          </a:p>
        </p:txBody>
      </p:sp>
      <p:sp>
        <p:nvSpPr>
          <p:cNvPr id="103" name="Google Shape;103;p20"/>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Predicted by Urbain Le Verrier and John Couch Adams in the 1840’s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planet  (Neptune) was directly observed by Johann Galle in 1846</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Three More Data Points</a:t>
            </a:r>
            <a:endParaRPr/>
          </a:p>
        </p:txBody>
      </p:sp>
      <p:sp>
        <p:nvSpPr>
          <p:cNvPr id="109" name="Google Shape;109;p2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Galileo and some of his competitors thought there were several pieces of evidence that could determine the truth or falsity of Copernicanism.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Understand these phenomena and prepare to explain how they relate to the Copernican theory in an “if-then” </a:t>
            </a:r>
            <a:r>
              <a:rPr lang="en"/>
              <a:t>statement</a:t>
            </a:r>
            <a:r>
              <a:rPr lang="en"/>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