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3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379D-4714-472B-974A-75132BC6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40FF8-1DD3-40D9-B0D7-16ADE43FF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5DC4-688F-40E1-98F6-479456D5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54A0B-DB34-4BC5-9BEF-EB1006E5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C6AC-9EBC-4BE3-B3FF-114207F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161B-CFF1-4760-A7D5-0C2082C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ED9F8-98BB-4CF3-8E65-3C44C2BCA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E710-C5E3-4048-92AE-F74E376E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9784D-1054-4724-94E3-AAC5DB39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E134-24B7-4C22-B128-B0CB8F4C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529AF-5760-49AB-9780-379DDDCA2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99305-AA1F-41BC-A432-455E4189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6ABF-E0D9-4472-926A-EECCE338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B975-A296-4153-820F-843CC26B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3E8B-482D-4346-920C-DCD5750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2F2-7A5D-4C8C-B55F-B8282847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6B0F-F4AF-42FA-96F3-2371971B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EC74-4FAA-4257-BA11-57C4DCD1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06FA-8E5C-43D1-A674-D165C863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C530-CFB2-44AD-B5CB-3B0E9F97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D29B-7A1D-470A-8038-806D5F19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60C25-7D77-4DAD-9F17-C3939658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54CD-7A8A-47A4-B2E2-22209BAE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01CF-3C4A-4F50-8725-2716BF5C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555C-F436-42B5-9925-FAFE9566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A8CC-E706-4B78-B87A-C29AE6EF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F86A-F7F6-4FFA-B97E-35440C21D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9B2D3-2C8D-4A88-8D7E-18BDE8A57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F4D7-B08D-44BD-AD83-8B0F9133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E688A-E2DC-43EC-8F1F-A9C06BE6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7A2E4-AF46-4754-A911-22D9733A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47F9-4FAA-4915-9D67-ECE9A243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6EB83-3EB5-4D5B-B4D0-48D1E1B6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AEC23-3E07-4128-8F6B-30273FA7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BA09C-E5A7-4F3B-8825-DE2CFF790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AA19E-05A2-4A96-89CC-3D10DF44B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F6C9-EC5B-4B20-894F-CDF2185C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A4F6E-35F6-439E-873E-8908AFF2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5A024-4CEB-4F50-94A4-FA859D34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7B89-3F6F-450E-9457-B1BB26C9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82D78-B38B-4481-97C1-9D550BCC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3C850-82B1-43EC-9741-8EE6F2D8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5BB53-E0CE-4081-B0DC-A1AE871A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D1A95-C4EB-48D3-9BA7-37CB427A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8546-7E4F-436E-A2B7-CA9998D2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08231-ADAA-45C5-A838-020748CA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C631-C553-410E-A8F2-8DB89B54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11F6-E9C5-4F33-B386-9A3EDA88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B0EF1-85C5-4F8C-B814-17E48652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ECDD8-BE44-4649-AFF1-04CA8D19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5451-08DB-47B6-B80B-2125FCC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ABC08-5B12-4400-812C-728A5C04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8EC7-EBB6-46B5-8DD2-39BA58EB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564FD-FA9B-4D35-A338-9CCED9C5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20A66-333A-4C8F-A464-43962783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B2319-95A9-4A43-AC12-5E6A07DA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8CCEC-8AC6-4F3D-BBCD-52FF93B6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4050D-9C92-4EDF-BB31-AA80FC5E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C2C26-707A-4B89-9EBA-49E335F6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8092-ABCC-4431-8EC0-2186B5FA1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FE67-D77A-4627-A914-EAE3F9000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75D5-582C-4CE9-918E-CE9F267F7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B28D-9043-488B-B7C7-087590489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5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60SZ7Hk0wd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9740" y="1122363"/>
            <a:ext cx="5066592" cy="197834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Biological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805" y="3571414"/>
            <a:ext cx="6750365" cy="2337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Arial Black"/>
              </a:rPr>
              <a:t>Mutations and Natural Selection</a:t>
            </a:r>
          </a:p>
          <a:p>
            <a:endParaRPr lang="en-US" dirty="0"/>
          </a:p>
        </p:txBody>
      </p:sp>
      <p:pic>
        <p:nvPicPr>
          <p:cNvPr id="6" name="Picture 3" descr="Bee on yellow flowers">
            <a:extLst>
              <a:ext uri="{FF2B5EF4-FFF2-40B4-BE49-F238E27FC236}">
                <a16:creationId xmlns:a16="http://schemas.microsoft.com/office/drawing/2014/main" id="{712EF95B-BC60-41E8-9983-74239A35C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20" r="4" b="4"/>
          <a:stretch/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0917-6825-44E0-A76E-ABC3F798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41300"/>
            <a:ext cx="10579100" cy="1084263"/>
          </a:xfrm>
        </p:spPr>
        <p:txBody>
          <a:bodyPr>
            <a:normAutofit fontScale="9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  <a:hlinkClick r:id="rId2"/>
              </a:rPr>
              <a:t>https://www.youtube.com/watch?v=60SZ7Hk0wdQ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Need to show that trait is beneficial  - Giraffe’s neck – feeding behavior or mate selection?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endParaRPr lang="en-US" dirty="0"/>
          </a:p>
        </p:txBody>
      </p:sp>
      <p:pic>
        <p:nvPicPr>
          <p:cNvPr id="4" name="Content Placeholder 3" descr="New Image">
            <a:extLst>
              <a:ext uri="{FF2B5EF4-FFF2-40B4-BE49-F238E27FC236}">
                <a16:creationId xmlns:a16="http://schemas.microsoft.com/office/drawing/2014/main" id="{D18857D4-CCCF-4F32-8C17-72FF5CACC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4"/>
          <a:stretch>
            <a:fillRect/>
          </a:stretch>
        </p:blipFill>
        <p:spPr bwMode="auto">
          <a:xfrm>
            <a:off x="3062377" y="1825625"/>
            <a:ext cx="606724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05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B28A-525A-45DB-93FE-B62ED55E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70" y="567724"/>
            <a:ext cx="11982555" cy="61054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What is evolution?</a:t>
            </a:r>
          </a:p>
          <a:p>
            <a:r>
              <a:rPr lang="en-US" sz="3600" b="1" dirty="0">
                <a:latin typeface="Times New Roman"/>
                <a:cs typeface="Times New Roman"/>
              </a:rPr>
              <a:t>Biological Evolution</a:t>
            </a:r>
            <a:r>
              <a:rPr lang="en-US" sz="3600" dirty="0">
                <a:latin typeface="Times New Roman"/>
                <a:cs typeface="Times New Roman"/>
              </a:rPr>
              <a:t> - change in allele frequency of a population from one generation to the next</a:t>
            </a:r>
            <a:endParaRPr lang="en-US"/>
          </a:p>
          <a:p>
            <a:r>
              <a:rPr lang="en-US" sz="3600" b="1" dirty="0">
                <a:latin typeface="Times New Roman"/>
                <a:cs typeface="Times New Roman"/>
              </a:rPr>
              <a:t>Macroevolution</a:t>
            </a:r>
            <a:r>
              <a:rPr lang="en-US" sz="3600" dirty="0">
                <a:latin typeface="Times New Roman"/>
                <a:cs typeface="Times New Roman"/>
              </a:rPr>
              <a:t> – large scale change in the history of life such as when new groups of organisms(mammals) come about</a:t>
            </a:r>
          </a:p>
          <a:p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98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5601-5867-4CAC-9091-23F3B64F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00"/>
            <a:ext cx="12192000" cy="64642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How does evolution occur?</a:t>
            </a:r>
            <a:endParaRPr lang="en-US" sz="3600" i="1" dirty="0">
              <a:latin typeface="Avenir Next LT Pro"/>
              <a:cs typeface="Times New Roman"/>
            </a:endParaRPr>
          </a:p>
          <a:p>
            <a:r>
              <a:rPr lang="en-US" sz="3600" b="1" dirty="0">
                <a:latin typeface="Times New Roman"/>
                <a:cs typeface="Times New Roman"/>
              </a:rPr>
              <a:t>Mechanisms of biological evolution</a:t>
            </a:r>
            <a:r>
              <a:rPr lang="en-US" sz="3600" dirty="0">
                <a:latin typeface="Times New Roman"/>
                <a:cs typeface="Times New Roman"/>
              </a:rPr>
              <a:t> – migration, mutations, genetic drift, natural selection</a:t>
            </a: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>
                <a:latin typeface="Times New Roman"/>
                <a:cs typeface="Times New Roman"/>
              </a:rPr>
              <a:t>	(a mechanism is how something occurs)</a:t>
            </a:r>
            <a:endParaRPr lang="en-US" sz="3600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2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C8AA-E387-46C5-B727-573377AE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65" y="2370"/>
            <a:ext cx="12142329" cy="67813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i="1" dirty="0">
                <a:latin typeface="Times New Roman"/>
                <a:ea typeface="+mn-lt"/>
                <a:cs typeface="+mn-lt"/>
              </a:rPr>
              <a:t>What is a mutation?</a:t>
            </a:r>
            <a:r>
              <a:rPr lang="en-US" sz="3600" i="1" dirty="0">
                <a:latin typeface="Times New Roman"/>
                <a:cs typeface="Times New Roman"/>
              </a:rPr>
              <a:t>  </a:t>
            </a:r>
            <a:r>
              <a:rPr lang="en-US" sz="3600" dirty="0">
                <a:latin typeface="Times New Roman"/>
                <a:cs typeface="Times New Roman"/>
              </a:rPr>
              <a:t>a change in DNA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What causes a mutation?</a:t>
            </a:r>
          </a:p>
          <a:p>
            <a:pPr marL="0" indent="0">
              <a:buNone/>
            </a:pPr>
            <a:r>
              <a:rPr lang="en-US" sz="3600" dirty="0">
                <a:latin typeface="Times New Roman"/>
                <a:cs typeface="Times New Roman"/>
              </a:rPr>
              <a:t>	- Environmental factor such as UV light or other form of radiation can cause a change in the sequence of DNA bases leading to a change in the gene </a:t>
            </a:r>
          </a:p>
          <a:p>
            <a:pPr marL="0" indent="0">
              <a:buNone/>
            </a:pPr>
            <a:r>
              <a:rPr lang="en-US" sz="3600" dirty="0">
                <a:latin typeface="Times New Roman"/>
                <a:cs typeface="Times New Roman"/>
              </a:rPr>
              <a:t>	- an error during DNA replication(incorrect base pairing) can cause a change in the sequence of DNA bases leading to a change in the gene</a:t>
            </a:r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3AB0-B8F8-4222-953C-EAEFFDF9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736599"/>
            <a:ext cx="12099825" cy="5924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/>
                <a:ea typeface="+mn-lt"/>
                <a:cs typeface="+mn-lt"/>
              </a:rPr>
              <a:t>Some parts of DNA are more likely to be mutated than others</a:t>
            </a:r>
          </a:p>
          <a:p>
            <a:r>
              <a:rPr lang="en-US" sz="3600" dirty="0">
                <a:latin typeface="Times New Roman"/>
                <a:ea typeface="+mn-lt"/>
                <a:cs typeface="+mn-lt"/>
              </a:rPr>
              <a:t>Mutations in DNA may lead to beneficial traits in a population which helps them survive environmental factors/changes - called 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Natural Selection</a:t>
            </a:r>
          </a:p>
          <a:p>
            <a:pPr marL="0" indent="0">
              <a:buNone/>
            </a:pP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79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2CDA-4F07-4727-A50B-F15CA79B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53" y="120498"/>
            <a:ext cx="4828248" cy="1098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Mutation</a:t>
            </a:r>
          </a:p>
        </p:txBody>
      </p:sp>
      <p:pic>
        <p:nvPicPr>
          <p:cNvPr id="4" name="Picture 4" descr="A picture containing text, chain, metalware, clipart&#10;&#10;Description automatically generated">
            <a:extLst>
              <a:ext uri="{FF2B5EF4-FFF2-40B4-BE49-F238E27FC236}">
                <a16:creationId xmlns:a16="http://schemas.microsoft.com/office/drawing/2014/main" id="{CFCD963E-E7E4-4BC3-96E2-D703A9AC1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73100" y="1949918"/>
            <a:ext cx="12865100" cy="29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3D50-E2AB-4703-83D2-5005760F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6" y="39241"/>
            <a:ext cx="12252942" cy="6547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How does Natural Selection work?</a:t>
            </a:r>
          </a:p>
          <a:p>
            <a:r>
              <a:rPr lang="en-US" sz="3600" dirty="0">
                <a:latin typeface="Times New Roman"/>
                <a:cs typeface="Times New Roman"/>
              </a:rPr>
              <a:t>Natural Selection acts on </a:t>
            </a:r>
            <a:r>
              <a:rPr lang="en-US" sz="3600" b="1" dirty="0">
                <a:latin typeface="Times New Roman"/>
                <a:cs typeface="Times New Roman"/>
              </a:rPr>
              <a:t>variation(from mutations), a large number of offspring</a:t>
            </a:r>
            <a:r>
              <a:rPr lang="en-US" sz="3600" dirty="0">
                <a:latin typeface="Times New Roman"/>
                <a:cs typeface="Times New Roman"/>
              </a:rPr>
              <a:t> and </a:t>
            </a:r>
            <a:r>
              <a:rPr lang="en-US" sz="3600" b="1" dirty="0">
                <a:latin typeface="Times New Roman"/>
                <a:cs typeface="Times New Roman"/>
              </a:rPr>
              <a:t>competition</a:t>
            </a:r>
            <a:r>
              <a:rPr lang="en-US" sz="3600" dirty="0">
                <a:latin typeface="Times New Roman"/>
                <a:cs typeface="Times New Roman"/>
              </a:rPr>
              <a:t> among the offspring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latin typeface="Times New Roman"/>
                <a:cs typeface="Times New Roman"/>
              </a:rPr>
              <a:t>Natural selection occurs when a trait that helps organisms survive longer and reproduce more becomes more common in the population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Examples of natural selection -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Beetles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Rock pocket mice 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Bacteria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Giraffes</a:t>
            </a:r>
          </a:p>
        </p:txBody>
      </p:sp>
    </p:spTree>
    <p:extLst>
      <p:ext uri="{BB962C8B-B14F-4D97-AF65-F5344CB8AC3E}">
        <p14:creationId xmlns:p14="http://schemas.microsoft.com/office/powerpoint/2010/main" val="387973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F8626DC-6530-42C5-890C-8C22D077E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04" r="13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1340BF-E253-4B5E-8187-0B0B7506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98" y="596900"/>
            <a:ext cx="12105402" cy="4885531"/>
          </a:xfrm>
        </p:spPr>
      </p:pic>
    </p:spTree>
    <p:extLst>
      <p:ext uri="{BB962C8B-B14F-4D97-AF65-F5344CB8AC3E}">
        <p14:creationId xmlns:p14="http://schemas.microsoft.com/office/powerpoint/2010/main" val="169159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A38A197F899F41B001B2A08BE7ACC9" ma:contentTypeVersion="9" ma:contentTypeDescription="Create a new document." ma:contentTypeScope="" ma:versionID="3103f66e256c5ac3e3172d91fa3f3a40">
  <xsd:schema xmlns:xsd="http://www.w3.org/2001/XMLSchema" xmlns:xs="http://www.w3.org/2001/XMLSchema" xmlns:p="http://schemas.microsoft.com/office/2006/metadata/properties" xmlns:ns3="6d5a610c-05d8-46b3-901a-0bba943c01e6" xmlns:ns4="d68c4743-2692-4104-9446-ccc9e23d2d5c" targetNamespace="http://schemas.microsoft.com/office/2006/metadata/properties" ma:root="true" ma:fieldsID="d27e0d0d8ef7609256607169d13efae4" ns3:_="" ns4:_="">
    <xsd:import namespace="6d5a610c-05d8-46b3-901a-0bba943c01e6"/>
    <xsd:import namespace="d68c4743-2692-4104-9446-ccc9e23d2d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a610c-05d8-46b3-901a-0bba943c0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c4743-2692-4104-9446-ccc9e23d2d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C76FAF-5E40-4178-BA59-5AC517122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5a610c-05d8-46b3-901a-0bba943c01e6"/>
    <ds:schemaRef ds:uri="d68c4743-2692-4104-9446-ccc9e23d2d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CFD79-6A91-4DD8-AAFD-36EC9B8353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8962F3-9900-4DF2-9D97-0D3D579B315E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6d5a610c-05d8-46b3-901a-0bba943c01e6"/>
    <ds:schemaRef ds:uri="http://schemas.microsoft.com/office/infopath/2007/PartnerControls"/>
    <ds:schemaRef ds:uri="d68c4743-2692-4104-9446-ccc9e23d2d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288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PGothic</vt:lpstr>
      <vt:lpstr>Arial</vt:lpstr>
      <vt:lpstr>Arial Black</vt:lpstr>
      <vt:lpstr>Avenir Next LT Pro</vt:lpstr>
      <vt:lpstr>Calibri</vt:lpstr>
      <vt:lpstr>Calibri Light</vt:lpstr>
      <vt:lpstr>Times New Roman</vt:lpstr>
      <vt:lpstr>Office Theme</vt:lpstr>
      <vt:lpstr>Biological Evolution</vt:lpstr>
      <vt:lpstr>PowerPoint Presentation</vt:lpstr>
      <vt:lpstr>PowerPoint Presentation</vt:lpstr>
      <vt:lpstr>PowerPoint Presentation</vt:lpstr>
      <vt:lpstr>PowerPoint Presentation</vt:lpstr>
      <vt:lpstr>Mutation</vt:lpstr>
      <vt:lpstr>PowerPoint Presentation</vt:lpstr>
      <vt:lpstr>PowerPoint Presentation</vt:lpstr>
      <vt:lpstr>PowerPoint Presentation</vt:lpstr>
      <vt:lpstr>https://www.youtube.com/watch?v=60SZ7Hk0wdQ Need to show that trait is beneficial  - Giraffe’s neck – feeding behavior or mate selection?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Harper, Karen</dc:creator>
  <cp:lastModifiedBy>Harper, Karen</cp:lastModifiedBy>
  <cp:revision>139</cp:revision>
  <dcterms:created xsi:type="dcterms:W3CDTF">2021-07-20T12:42:29Z</dcterms:created>
  <dcterms:modified xsi:type="dcterms:W3CDTF">2021-07-21T19:46:51Z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0x010100F4A38A197F899F41B001B2A08BE7ACC9</vt:lpwstr>
  </property>
</Properties>
</file>