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60" r:id="rId7"/>
    <p:sldId id="266" r:id="rId8"/>
    <p:sldId id="267" r:id="rId9"/>
    <p:sldId id="258" r:id="rId10"/>
    <p:sldId id="259" r:id="rId11"/>
    <p:sldId id="268"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44" d="100"/>
          <a:sy n="44" d="100"/>
        </p:scale>
        <p:origin x="224" y="1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379D-4714-472B-974A-75132BC698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640FF8-1DD3-40D9-B0D7-16ADE43FF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A65DC4-688F-40E1-98F6-479456D53C72}"/>
              </a:ext>
            </a:extLst>
          </p:cNvPr>
          <p:cNvSpPr>
            <a:spLocks noGrp="1"/>
          </p:cNvSpPr>
          <p:nvPr>
            <p:ph type="dt" sz="half" idx="10"/>
          </p:nvPr>
        </p:nvSpPr>
        <p:spPr/>
        <p:txBody>
          <a:bodyPr/>
          <a:lstStyle/>
          <a:p>
            <a:fld id="{524C6359-9BB8-4148-8114-537E698DA205}" type="datetime1">
              <a:rPr lang="en-US" smtClean="0"/>
              <a:t>7/26/21</a:t>
            </a:fld>
            <a:endParaRPr lang="en-US" dirty="0"/>
          </a:p>
        </p:txBody>
      </p:sp>
      <p:sp>
        <p:nvSpPr>
          <p:cNvPr id="5" name="Footer Placeholder 4">
            <a:extLst>
              <a:ext uri="{FF2B5EF4-FFF2-40B4-BE49-F238E27FC236}">
                <a16:creationId xmlns:a16="http://schemas.microsoft.com/office/drawing/2014/main" id="{60254A0B-DB34-4BC5-9BEF-EB1006E5C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CC6AC-9EBC-4BE3-B3FF-114207F09241}"/>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8793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161B-CFF1-4760-A7D5-0C2082CE8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8ED9F8-98BB-4CF3-8E65-3C44C2BCAD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AE710-C5E3-4048-92AE-F74E376EFFD6}"/>
              </a:ext>
            </a:extLst>
          </p:cNvPr>
          <p:cNvSpPr>
            <a:spLocks noGrp="1"/>
          </p:cNvSpPr>
          <p:nvPr>
            <p:ph type="dt" sz="half" idx="10"/>
          </p:nvPr>
        </p:nvSpPr>
        <p:spPr/>
        <p:txBody>
          <a:bodyPr/>
          <a:lstStyle/>
          <a:p>
            <a:fld id="{A4649BD0-10DB-43E7-8F22-40B3D51B8FC3}" type="datetime1">
              <a:rPr lang="en-US" smtClean="0"/>
              <a:t>7/26/21</a:t>
            </a:fld>
            <a:endParaRPr lang="en-US"/>
          </a:p>
        </p:txBody>
      </p:sp>
      <p:sp>
        <p:nvSpPr>
          <p:cNvPr id="5" name="Footer Placeholder 4">
            <a:extLst>
              <a:ext uri="{FF2B5EF4-FFF2-40B4-BE49-F238E27FC236}">
                <a16:creationId xmlns:a16="http://schemas.microsoft.com/office/drawing/2014/main" id="{BE29784D-1054-4724-94E3-AAC5DB39E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EE134-24B7-4C22-B128-B0CB8F4C0E90}"/>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4708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529AF-5760-49AB-9780-379DDDCA24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799305-AA1F-41BC-A432-455E4189D5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46ABF-E0D9-4472-926A-EECCE3383E0D}"/>
              </a:ext>
            </a:extLst>
          </p:cNvPr>
          <p:cNvSpPr>
            <a:spLocks noGrp="1"/>
          </p:cNvSpPr>
          <p:nvPr>
            <p:ph type="dt" sz="half" idx="10"/>
          </p:nvPr>
        </p:nvSpPr>
        <p:spPr/>
        <p:txBody>
          <a:bodyPr/>
          <a:lstStyle/>
          <a:p>
            <a:fld id="{0A16C79C-F566-427A-93F6-434A4E613134}" type="datetime1">
              <a:rPr lang="en-US" smtClean="0"/>
              <a:t>7/26/21</a:t>
            </a:fld>
            <a:endParaRPr lang="en-US"/>
          </a:p>
        </p:txBody>
      </p:sp>
      <p:sp>
        <p:nvSpPr>
          <p:cNvPr id="5" name="Footer Placeholder 4">
            <a:extLst>
              <a:ext uri="{FF2B5EF4-FFF2-40B4-BE49-F238E27FC236}">
                <a16:creationId xmlns:a16="http://schemas.microsoft.com/office/drawing/2014/main" id="{3F29B975-A296-4153-820F-843CC26B8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13E8B-482D-4346-920C-DCD57503F57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49963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32F2-7A5D-4C8C-B55F-B82828476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D6B0F-F4AF-42FA-96F3-2371971B19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AEC74-4FAA-4257-BA11-57C4DCD1D731}"/>
              </a:ext>
            </a:extLst>
          </p:cNvPr>
          <p:cNvSpPr>
            <a:spLocks noGrp="1"/>
          </p:cNvSpPr>
          <p:nvPr>
            <p:ph type="dt" sz="half" idx="10"/>
          </p:nvPr>
        </p:nvSpPr>
        <p:spPr/>
        <p:txBody>
          <a:bodyPr/>
          <a:lstStyle/>
          <a:p>
            <a:fld id="{9376191F-481E-48E9-BB9A-369A67A7362D}" type="datetime1">
              <a:rPr lang="en-US" smtClean="0"/>
              <a:t>7/26/21</a:t>
            </a:fld>
            <a:endParaRPr lang="en-US" dirty="0"/>
          </a:p>
        </p:txBody>
      </p:sp>
      <p:sp>
        <p:nvSpPr>
          <p:cNvPr id="5" name="Footer Placeholder 4">
            <a:extLst>
              <a:ext uri="{FF2B5EF4-FFF2-40B4-BE49-F238E27FC236}">
                <a16:creationId xmlns:a16="http://schemas.microsoft.com/office/drawing/2014/main" id="{3B6E06FA-8E5C-43D1-A674-D165C863D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6C530-CFB2-44AD-B5CB-3B0E9F971269}"/>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3442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D29B-7A1D-470A-8038-806D5F19B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060C25-7D77-4DAD-9F17-C3939658A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B054CD-7A8A-47A4-B2E2-22209BAEB833}"/>
              </a:ext>
            </a:extLst>
          </p:cNvPr>
          <p:cNvSpPr>
            <a:spLocks noGrp="1"/>
          </p:cNvSpPr>
          <p:nvPr>
            <p:ph type="dt" sz="half" idx="10"/>
          </p:nvPr>
        </p:nvSpPr>
        <p:spPr/>
        <p:txBody>
          <a:bodyPr/>
          <a:lstStyle/>
          <a:p>
            <a:fld id="{6C5677DE-DD04-48CC-9C18-7BE9FF2DEB6B}" type="datetime1">
              <a:rPr lang="en-US" smtClean="0"/>
              <a:t>7/26/21</a:t>
            </a:fld>
            <a:endParaRPr lang="en-US"/>
          </a:p>
        </p:txBody>
      </p:sp>
      <p:sp>
        <p:nvSpPr>
          <p:cNvPr id="5" name="Footer Placeholder 4">
            <a:extLst>
              <a:ext uri="{FF2B5EF4-FFF2-40B4-BE49-F238E27FC236}">
                <a16:creationId xmlns:a16="http://schemas.microsoft.com/office/drawing/2014/main" id="{615A01CF-3C4A-4F50-8725-2716BF5C2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B555C-F436-42B5-9925-FAFE9566C323}"/>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2892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A8CC-E706-4B78-B87A-C29AE6EF9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DF86A-F7F6-4FFA-B97E-35440C21DD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79B2D3-2C8D-4A88-8D7E-18BDE8A579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2F4D7-B08D-44BD-AD83-8B0F91335E48}"/>
              </a:ext>
            </a:extLst>
          </p:cNvPr>
          <p:cNvSpPr>
            <a:spLocks noGrp="1"/>
          </p:cNvSpPr>
          <p:nvPr>
            <p:ph type="dt" sz="half" idx="10"/>
          </p:nvPr>
        </p:nvSpPr>
        <p:spPr/>
        <p:txBody>
          <a:bodyPr/>
          <a:lstStyle/>
          <a:p>
            <a:fld id="{463255ED-7101-4D18-A8AE-3B5E4CB87EA5}" type="datetime1">
              <a:rPr lang="en-US" smtClean="0"/>
              <a:t>7/26/21</a:t>
            </a:fld>
            <a:endParaRPr lang="en-US"/>
          </a:p>
        </p:txBody>
      </p:sp>
      <p:sp>
        <p:nvSpPr>
          <p:cNvPr id="6" name="Footer Placeholder 5">
            <a:extLst>
              <a:ext uri="{FF2B5EF4-FFF2-40B4-BE49-F238E27FC236}">
                <a16:creationId xmlns:a16="http://schemas.microsoft.com/office/drawing/2014/main" id="{3FBE688A-E2DC-43EC-8F1F-A9C06BE6B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7A2E4-AF46-4754-A911-22D9733A3286}"/>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3517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47F9-4FAA-4915-9D67-ECE9A243BA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6EB83-3EB5-4D5B-B4D0-48D1E1B6E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3AEC23-3E07-4128-8F6B-30273FA72A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BBA09C-E5A7-4F3B-8825-DE2CFF790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6AA19E-05A2-4A96-89CC-3D10DF44B0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C2F6C9-EC5B-4B20-894F-CDF2185C1823}"/>
              </a:ext>
            </a:extLst>
          </p:cNvPr>
          <p:cNvSpPr>
            <a:spLocks noGrp="1"/>
          </p:cNvSpPr>
          <p:nvPr>
            <p:ph type="dt" sz="half" idx="10"/>
          </p:nvPr>
        </p:nvSpPr>
        <p:spPr/>
        <p:txBody>
          <a:bodyPr/>
          <a:lstStyle/>
          <a:p>
            <a:fld id="{CD52F23D-51F6-4C94-8CD5-B9ABBF67EE23}" type="datetime1">
              <a:rPr lang="en-US" smtClean="0"/>
              <a:t>7/26/21</a:t>
            </a:fld>
            <a:endParaRPr lang="en-US"/>
          </a:p>
        </p:txBody>
      </p:sp>
      <p:sp>
        <p:nvSpPr>
          <p:cNvPr id="8" name="Footer Placeholder 7">
            <a:extLst>
              <a:ext uri="{FF2B5EF4-FFF2-40B4-BE49-F238E27FC236}">
                <a16:creationId xmlns:a16="http://schemas.microsoft.com/office/drawing/2014/main" id="{6B9A4F6E-35F6-439E-873E-8908AFF24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5A024-4CEB-4F50-94A4-FA859D344B54}"/>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7432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7B89-3F6F-450E-9457-B1BB26C963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E82D78-B38B-4481-97C1-9D550BCC6EC0}"/>
              </a:ext>
            </a:extLst>
          </p:cNvPr>
          <p:cNvSpPr>
            <a:spLocks noGrp="1"/>
          </p:cNvSpPr>
          <p:nvPr>
            <p:ph type="dt" sz="half" idx="10"/>
          </p:nvPr>
        </p:nvSpPr>
        <p:spPr/>
        <p:txBody>
          <a:bodyPr/>
          <a:lstStyle/>
          <a:p>
            <a:fld id="{D51A702F-6367-4FD1-89A8-3744BE6BA9A2}" type="datetime1">
              <a:rPr lang="en-US" smtClean="0"/>
              <a:t>7/26/21</a:t>
            </a:fld>
            <a:endParaRPr lang="en-US"/>
          </a:p>
        </p:txBody>
      </p:sp>
      <p:sp>
        <p:nvSpPr>
          <p:cNvPr id="4" name="Footer Placeholder 3">
            <a:extLst>
              <a:ext uri="{FF2B5EF4-FFF2-40B4-BE49-F238E27FC236}">
                <a16:creationId xmlns:a16="http://schemas.microsoft.com/office/drawing/2014/main" id="{45F3C850-82B1-43EC-9741-8EE6F2D89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5BB53-E0CE-4081-B0DC-A1AE871A7726}"/>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12755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D1A95-C4EB-48D3-9BA7-37CB427A8692}"/>
              </a:ext>
            </a:extLst>
          </p:cNvPr>
          <p:cNvSpPr>
            <a:spLocks noGrp="1"/>
          </p:cNvSpPr>
          <p:nvPr>
            <p:ph type="dt" sz="half" idx="10"/>
          </p:nvPr>
        </p:nvSpPr>
        <p:spPr/>
        <p:txBody>
          <a:bodyPr/>
          <a:lstStyle/>
          <a:p>
            <a:fld id="{4A6E99BD-4B4F-4460-B452-0E8146ACCF8F}" type="datetime1">
              <a:rPr lang="en-US" smtClean="0"/>
              <a:t>7/26/21</a:t>
            </a:fld>
            <a:endParaRPr lang="en-US"/>
          </a:p>
        </p:txBody>
      </p:sp>
      <p:sp>
        <p:nvSpPr>
          <p:cNvPr id="3" name="Footer Placeholder 2">
            <a:extLst>
              <a:ext uri="{FF2B5EF4-FFF2-40B4-BE49-F238E27FC236}">
                <a16:creationId xmlns:a16="http://schemas.microsoft.com/office/drawing/2014/main" id="{1E598546-7E4F-436E-A2B7-CA9998D2D6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D08231-ADAA-45C5-A838-020748CA139F}"/>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5693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C631-C553-410E-A8F2-8DB89B549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5E11F6-E9C5-4F33-B386-9A3EDA883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B0EF1-85C5-4F8C-B814-17E486522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CECDD8-BE44-4649-AFF1-04CA8D19EFD6}"/>
              </a:ext>
            </a:extLst>
          </p:cNvPr>
          <p:cNvSpPr>
            <a:spLocks noGrp="1"/>
          </p:cNvSpPr>
          <p:nvPr>
            <p:ph type="dt" sz="half" idx="10"/>
          </p:nvPr>
        </p:nvSpPr>
        <p:spPr/>
        <p:txBody>
          <a:bodyPr/>
          <a:lstStyle/>
          <a:p>
            <a:fld id="{EB6FD34C-1867-42A9-AC54-D15ADD8A65E7}" type="datetime1">
              <a:rPr lang="en-US" smtClean="0"/>
              <a:t>7/26/21</a:t>
            </a:fld>
            <a:endParaRPr lang="en-US"/>
          </a:p>
        </p:txBody>
      </p:sp>
      <p:sp>
        <p:nvSpPr>
          <p:cNvPr id="6" name="Footer Placeholder 5">
            <a:extLst>
              <a:ext uri="{FF2B5EF4-FFF2-40B4-BE49-F238E27FC236}">
                <a16:creationId xmlns:a16="http://schemas.microsoft.com/office/drawing/2014/main" id="{C2A05451-08DB-47B6-B80B-2125FCCC0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ABC08-5B12-4400-812C-728A5C04B4FF}"/>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169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8EC7-EBB6-46B5-8DD2-39BA58EB0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3564FD-FA9B-4D35-A338-9CCED9C5A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A20A66-333A-4C8F-A464-43962783C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FB2319-95A9-4A43-AC12-5E6A07DA3C59}"/>
              </a:ext>
            </a:extLst>
          </p:cNvPr>
          <p:cNvSpPr>
            <a:spLocks noGrp="1"/>
          </p:cNvSpPr>
          <p:nvPr>
            <p:ph type="dt" sz="half" idx="10"/>
          </p:nvPr>
        </p:nvSpPr>
        <p:spPr/>
        <p:txBody>
          <a:bodyPr/>
          <a:lstStyle/>
          <a:p>
            <a:fld id="{336133E9-A654-4C17-8C3C-DDCAC83D6EBF}" type="datetime1">
              <a:rPr lang="en-US" smtClean="0"/>
              <a:t>7/26/21</a:t>
            </a:fld>
            <a:endParaRPr lang="en-US"/>
          </a:p>
        </p:txBody>
      </p:sp>
      <p:sp>
        <p:nvSpPr>
          <p:cNvPr id="6" name="Footer Placeholder 5">
            <a:extLst>
              <a:ext uri="{FF2B5EF4-FFF2-40B4-BE49-F238E27FC236}">
                <a16:creationId xmlns:a16="http://schemas.microsoft.com/office/drawing/2014/main" id="{32A8CCEC-8AC6-4F3D-BBCD-52FF93B62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4050D-9C92-4EDF-BB31-AA80FC5E2907}"/>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51245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C2C26-707A-4B89-9EBA-49E335F6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BE8092-ABCC-4431-8EC0-2186B5FA1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4FE67-D77A-4627-A914-EAE3F9000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9D389-4C4C-4FD7-9E6B-9F44477F0EB8}" type="datetime1">
              <a:rPr lang="en-US" smtClean="0"/>
              <a:t>7/26/21</a:t>
            </a:fld>
            <a:endParaRPr lang="en-US" dirty="0"/>
          </a:p>
        </p:txBody>
      </p:sp>
      <p:sp>
        <p:nvSpPr>
          <p:cNvPr id="5" name="Footer Placeholder 4">
            <a:extLst>
              <a:ext uri="{FF2B5EF4-FFF2-40B4-BE49-F238E27FC236}">
                <a16:creationId xmlns:a16="http://schemas.microsoft.com/office/drawing/2014/main" id="{624475D5-582C-4CE9-918E-CE9F267F7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BCB28D-9043-488B-B7C7-087590489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1795564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09740" y="1122363"/>
            <a:ext cx="5066592" cy="1978346"/>
          </a:xfrm>
        </p:spPr>
        <p:txBody>
          <a:bodyPr>
            <a:normAutofit/>
          </a:bodyPr>
          <a:lstStyle/>
          <a:p>
            <a:r>
              <a:rPr lang="en-US" dirty="0">
                <a:cs typeface="Calibri Light"/>
              </a:rPr>
              <a:t>Evolution and Creation</a:t>
            </a:r>
          </a:p>
        </p:txBody>
      </p:sp>
      <p:sp>
        <p:nvSpPr>
          <p:cNvPr id="3" name="Subtitle 2"/>
          <p:cNvSpPr>
            <a:spLocks noGrp="1"/>
          </p:cNvSpPr>
          <p:nvPr>
            <p:ph type="subTitle" idx="1"/>
          </p:nvPr>
        </p:nvSpPr>
        <p:spPr>
          <a:xfrm>
            <a:off x="5619805" y="3571414"/>
            <a:ext cx="6750365" cy="2337772"/>
          </a:xfrm>
        </p:spPr>
        <p:txBody>
          <a:bodyPr vert="horz" lIns="91440" tIns="45720" rIns="91440" bIns="45720" rtlCol="0" anchor="t">
            <a:normAutofit/>
          </a:bodyPr>
          <a:lstStyle/>
          <a:p>
            <a:r>
              <a:rPr lang="en-US" sz="2800" dirty="0">
                <a:latin typeface="Arial Black"/>
              </a:rPr>
              <a:t>Did we evolve?</a:t>
            </a:r>
          </a:p>
          <a:p>
            <a:r>
              <a:rPr lang="en-US" sz="2800" dirty="0">
                <a:latin typeface="Arial Black"/>
              </a:rPr>
              <a:t>Are we created by God?</a:t>
            </a:r>
          </a:p>
          <a:p>
            <a:endParaRPr lang="en-US" dirty="0"/>
          </a:p>
        </p:txBody>
      </p:sp>
      <p:pic>
        <p:nvPicPr>
          <p:cNvPr id="1028" name="Picture 4" descr="What If We Don’t Have to Choose Between Evolution and Adam and Eve?">
            <a:extLst>
              <a:ext uri="{FF2B5EF4-FFF2-40B4-BE49-F238E27FC236}">
                <a16:creationId xmlns:a16="http://schemas.microsoft.com/office/drawing/2014/main" id="{9D3D76BC-E6B1-A44A-90B0-B76841791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7420"/>
            <a:ext cx="5982261" cy="517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73D50-E2AB-4703-83D2-5005760FCF00}"/>
              </a:ext>
            </a:extLst>
          </p:cNvPr>
          <p:cNvSpPr>
            <a:spLocks noGrp="1"/>
          </p:cNvSpPr>
          <p:nvPr>
            <p:ph idx="1"/>
          </p:nvPr>
        </p:nvSpPr>
        <p:spPr>
          <a:xfrm>
            <a:off x="46396" y="39241"/>
            <a:ext cx="12252942" cy="6547882"/>
          </a:xfrm>
        </p:spPr>
        <p:txBody>
          <a:bodyPr vert="horz" lIns="91440" tIns="45720" rIns="91440" bIns="45720" rtlCol="0" anchor="t">
            <a:normAutofit/>
          </a:bodyPr>
          <a:lstStyle/>
          <a:p>
            <a:r>
              <a:rPr lang="en-US" sz="3600" i="1" dirty="0">
                <a:latin typeface="Times New Roman"/>
                <a:cs typeface="Times New Roman"/>
              </a:rPr>
              <a:t>Therefore when we ask the same questions about science and faith…</a:t>
            </a:r>
          </a:p>
          <a:p>
            <a:pPr lvl="1"/>
            <a:endParaRPr lang="en-US" sz="2800" i="1" dirty="0">
              <a:latin typeface="Times New Roman"/>
              <a:cs typeface="Times New Roman"/>
            </a:endParaRPr>
          </a:p>
          <a:p>
            <a:pPr lvl="1"/>
            <a:r>
              <a:rPr lang="en-US" sz="2800" i="1" dirty="0">
                <a:latin typeface="Times New Roman"/>
                <a:cs typeface="Times New Roman"/>
              </a:rPr>
              <a:t> Did human bodies evolve from other non-rational life forms as science suggests?</a:t>
            </a:r>
          </a:p>
          <a:p>
            <a:pPr lvl="1"/>
            <a:r>
              <a:rPr lang="en-US" sz="2800" i="1" dirty="0">
                <a:latin typeface="Times New Roman"/>
                <a:cs typeface="Times New Roman"/>
              </a:rPr>
              <a:t>Did God create human beings in His image and likeness with a spiritual soul?</a:t>
            </a:r>
          </a:p>
          <a:p>
            <a:pPr lvl="1"/>
            <a:endParaRPr lang="en-US" sz="2800" i="1" dirty="0">
              <a:latin typeface="Times New Roman"/>
              <a:cs typeface="Times New Roman"/>
            </a:endParaRPr>
          </a:p>
          <a:p>
            <a:pPr lvl="1"/>
            <a:endParaRPr lang="en-US" sz="2800" i="1" dirty="0">
              <a:latin typeface="Times New Roman"/>
              <a:cs typeface="Times New Roman"/>
            </a:endParaRPr>
          </a:p>
          <a:p>
            <a:pPr lvl="1"/>
            <a:endParaRPr lang="en-US" sz="2800" i="1" dirty="0">
              <a:latin typeface="Times New Roman"/>
              <a:cs typeface="Times New Roman"/>
            </a:endParaRPr>
          </a:p>
          <a:p>
            <a:pPr lvl="1"/>
            <a:r>
              <a:rPr lang="en-US" sz="2800" i="1" dirty="0">
                <a:latin typeface="Times New Roman"/>
                <a:cs typeface="Times New Roman"/>
              </a:rPr>
              <a:t>Yes!!!</a:t>
            </a:r>
            <a:endParaRPr lang="en-US" sz="2800" dirty="0">
              <a:latin typeface="Times New Roman"/>
              <a:cs typeface="Times New Roman"/>
            </a:endParaRPr>
          </a:p>
        </p:txBody>
      </p:sp>
    </p:spTree>
    <p:extLst>
      <p:ext uri="{BB962C8B-B14F-4D97-AF65-F5344CB8AC3E}">
        <p14:creationId xmlns:p14="http://schemas.microsoft.com/office/powerpoint/2010/main" val="199996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C5601-5867-4CAC-9091-23F3B64FA1D9}"/>
              </a:ext>
            </a:extLst>
          </p:cNvPr>
          <p:cNvSpPr>
            <a:spLocks noGrp="1"/>
          </p:cNvSpPr>
          <p:nvPr>
            <p:ph idx="1"/>
          </p:nvPr>
        </p:nvSpPr>
        <p:spPr>
          <a:xfrm>
            <a:off x="0" y="165100"/>
            <a:ext cx="12192000" cy="6464299"/>
          </a:xfrm>
        </p:spPr>
        <p:txBody>
          <a:bodyPr vert="horz" lIns="91440" tIns="45720" rIns="91440" bIns="45720" rtlCol="0" anchor="t">
            <a:normAutofit/>
          </a:bodyPr>
          <a:lstStyle/>
          <a:p>
            <a:pPr marL="0" indent="0">
              <a:buNone/>
            </a:pPr>
            <a:endParaRPr lang="en-US" sz="3600" b="1" dirty="0">
              <a:latin typeface="Times New Roman"/>
              <a:ea typeface="+mn-lt"/>
              <a:cs typeface="Times New Roman"/>
            </a:endParaRPr>
          </a:p>
          <a:p>
            <a:r>
              <a:rPr lang="en-US" sz="3600" b="1" dirty="0">
                <a:latin typeface="Times New Roman"/>
                <a:ea typeface="+mn-lt"/>
                <a:cs typeface="Times New Roman"/>
              </a:rPr>
              <a:t>“When we read about Creation in Genesis, we run the risk of imagining God was a magician, with a magic wand able to do everything. But that is not so. He created human beings and let them develop according to the internal laws that he gave to each one so they would reach their fulfillment.”---Pope Francis</a:t>
            </a:r>
          </a:p>
          <a:p>
            <a:endParaRPr lang="en-US" sz="3600" b="1" dirty="0">
              <a:latin typeface="Times New Roman"/>
              <a:ea typeface="+mn-lt"/>
              <a:cs typeface="Times New Roman"/>
            </a:endParaRPr>
          </a:p>
          <a:p>
            <a:r>
              <a:rPr lang="en-US" sz="3600" b="1" dirty="0">
                <a:latin typeface="Times New Roman"/>
                <a:ea typeface="+mn-lt"/>
                <a:cs typeface="Times New Roman"/>
              </a:rPr>
              <a:t>“God does not intervene directly in the natural order where secondary causes suffice to produce the intended effect.”---Francisco Suarez S.J.</a:t>
            </a:r>
            <a:endParaRPr lang="en-US" sz="3600" dirty="0">
              <a:ea typeface="+mn-lt"/>
              <a:cs typeface="+mn-lt"/>
            </a:endParaRPr>
          </a:p>
          <a:p>
            <a:endParaRPr lang="en-US" dirty="0"/>
          </a:p>
        </p:txBody>
      </p:sp>
    </p:spTree>
    <p:extLst>
      <p:ext uri="{BB962C8B-B14F-4D97-AF65-F5344CB8AC3E}">
        <p14:creationId xmlns:p14="http://schemas.microsoft.com/office/powerpoint/2010/main" val="86184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AB28A-525A-45DB-93FE-B62ED55E4837}"/>
              </a:ext>
            </a:extLst>
          </p:cNvPr>
          <p:cNvSpPr>
            <a:spLocks noGrp="1"/>
          </p:cNvSpPr>
          <p:nvPr>
            <p:ph idx="1"/>
          </p:nvPr>
        </p:nvSpPr>
        <p:spPr>
          <a:xfrm>
            <a:off x="206170" y="567724"/>
            <a:ext cx="11982555" cy="6105431"/>
          </a:xfrm>
        </p:spPr>
        <p:txBody>
          <a:bodyPr vert="horz" lIns="91440" tIns="45720" rIns="91440" bIns="45720" rtlCol="0" anchor="t">
            <a:normAutofit/>
          </a:bodyPr>
          <a:lstStyle/>
          <a:p>
            <a:pPr marL="0" indent="0">
              <a:buNone/>
            </a:pPr>
            <a:r>
              <a:rPr lang="en-US" sz="3600" b="1" i="1" dirty="0">
                <a:latin typeface="Times New Roman"/>
                <a:cs typeface="Times New Roman"/>
              </a:rPr>
              <a:t>Problem?</a:t>
            </a:r>
          </a:p>
          <a:p>
            <a:r>
              <a:rPr lang="en-US" sz="3600" dirty="0">
                <a:latin typeface="Times New Roman"/>
                <a:cs typeface="Times New Roman"/>
              </a:rPr>
              <a:t>Yesterday we discussed how a great body of scientific evidence shows that different species and different groups of organisms have evolved over time.</a:t>
            </a:r>
          </a:p>
          <a:p>
            <a:pPr lvl="1"/>
            <a:r>
              <a:rPr lang="en-US" sz="3200" dirty="0">
                <a:latin typeface="Times New Roman"/>
                <a:cs typeface="Times New Roman"/>
              </a:rPr>
              <a:t>These changes happened through changes in DNA sequences leading to changes in genes</a:t>
            </a:r>
          </a:p>
          <a:p>
            <a:pPr lvl="1"/>
            <a:r>
              <a:rPr lang="en-US" sz="3200" dirty="0">
                <a:latin typeface="Times New Roman"/>
                <a:cs typeface="Times New Roman"/>
              </a:rPr>
              <a:t>It seems as though this means that these changes which led to human beings did so without design or purpose</a:t>
            </a:r>
          </a:p>
          <a:p>
            <a:pPr lvl="1"/>
            <a:endParaRPr lang="en-US" sz="3200" dirty="0">
              <a:latin typeface="Times New Roman"/>
              <a:cs typeface="Times New Roman"/>
            </a:endParaRPr>
          </a:p>
          <a:p>
            <a:r>
              <a:rPr lang="en-US" sz="3600" dirty="0">
                <a:latin typeface="Times New Roman"/>
                <a:cs typeface="Times New Roman"/>
              </a:rPr>
              <a:t>How do we square this with Divine Revelation which tells us that we are created by God?</a:t>
            </a:r>
          </a:p>
          <a:p>
            <a:endParaRPr lang="en-US" sz="3600" dirty="0">
              <a:latin typeface="Times New Roman"/>
              <a:cs typeface="Times New Roman"/>
            </a:endParaRPr>
          </a:p>
        </p:txBody>
      </p:sp>
    </p:spTree>
    <p:extLst>
      <p:ext uri="{BB962C8B-B14F-4D97-AF65-F5344CB8AC3E}">
        <p14:creationId xmlns:p14="http://schemas.microsoft.com/office/powerpoint/2010/main" val="375698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C5601-5867-4CAC-9091-23F3B64FA1D9}"/>
              </a:ext>
            </a:extLst>
          </p:cNvPr>
          <p:cNvSpPr>
            <a:spLocks noGrp="1"/>
          </p:cNvSpPr>
          <p:nvPr>
            <p:ph idx="1"/>
          </p:nvPr>
        </p:nvSpPr>
        <p:spPr>
          <a:xfrm>
            <a:off x="0" y="165100"/>
            <a:ext cx="12192000" cy="6464299"/>
          </a:xfrm>
        </p:spPr>
        <p:txBody>
          <a:bodyPr vert="horz" lIns="91440" tIns="45720" rIns="91440" bIns="45720" rtlCol="0" anchor="t">
            <a:normAutofit/>
          </a:bodyPr>
          <a:lstStyle/>
          <a:p>
            <a:r>
              <a:rPr lang="en-US" sz="3600" i="1" dirty="0">
                <a:latin typeface="Times New Roman"/>
                <a:cs typeface="Times New Roman"/>
              </a:rPr>
              <a:t>What does the Catholic Church teach about evolution? Does it deny this overwhelming body of scientific evidence?</a:t>
            </a:r>
            <a:endParaRPr lang="en-US" sz="3600" i="1" dirty="0">
              <a:latin typeface="Avenir Next LT Pro"/>
              <a:cs typeface="Times New Roman"/>
            </a:endParaRPr>
          </a:p>
          <a:p>
            <a:endParaRPr lang="en-US" sz="3600" b="1" dirty="0">
              <a:latin typeface="Times New Roman"/>
              <a:cs typeface="Times New Roman"/>
            </a:endParaRPr>
          </a:p>
          <a:p>
            <a:r>
              <a:rPr lang="en-US" sz="3600" b="1" dirty="0">
                <a:latin typeface="Times New Roman"/>
                <a:ea typeface="+mn-lt"/>
                <a:cs typeface="Times New Roman"/>
              </a:rPr>
              <a:t>“There is no intrinsic between Christianity and the theory of evolution”---Pius XII, 1950</a:t>
            </a:r>
            <a:endParaRPr lang="en-US" sz="3600" dirty="0">
              <a:ea typeface="+mn-lt"/>
              <a:cs typeface="+mn-lt"/>
            </a:endParaRPr>
          </a:p>
          <a:p>
            <a:endParaRPr lang="en-US" dirty="0"/>
          </a:p>
        </p:txBody>
      </p:sp>
      <p:pic>
        <p:nvPicPr>
          <p:cNvPr id="2050" name="Picture 2" descr="Pope Pius XII - Wikipedia">
            <a:extLst>
              <a:ext uri="{FF2B5EF4-FFF2-40B4-BE49-F238E27FC236}">
                <a16:creationId xmlns:a16="http://schemas.microsoft.com/office/drawing/2014/main" id="{9E8F557A-B674-D144-B6AA-841DC774C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813" y="3427860"/>
            <a:ext cx="2389187" cy="343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62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C5601-5867-4CAC-9091-23F3B64FA1D9}"/>
              </a:ext>
            </a:extLst>
          </p:cNvPr>
          <p:cNvSpPr>
            <a:spLocks noGrp="1"/>
          </p:cNvSpPr>
          <p:nvPr>
            <p:ph idx="1"/>
          </p:nvPr>
        </p:nvSpPr>
        <p:spPr>
          <a:xfrm>
            <a:off x="0" y="165100"/>
            <a:ext cx="12192000" cy="6464299"/>
          </a:xfrm>
        </p:spPr>
        <p:txBody>
          <a:bodyPr vert="horz" lIns="91440" tIns="45720" rIns="91440" bIns="45720" rtlCol="0" anchor="t">
            <a:normAutofit/>
          </a:bodyPr>
          <a:lstStyle/>
          <a:p>
            <a:r>
              <a:rPr lang="en-US" sz="3600" i="1" dirty="0">
                <a:latin typeface="Times New Roman"/>
                <a:cs typeface="Times New Roman"/>
              </a:rPr>
              <a:t>What does the Catholic Church teach about evolution? </a:t>
            </a:r>
            <a:endParaRPr lang="en-US" sz="3600" b="1" dirty="0">
              <a:latin typeface="Times New Roman"/>
              <a:cs typeface="Times New Roman"/>
            </a:endParaRPr>
          </a:p>
          <a:p>
            <a:endParaRPr lang="en-US" sz="3600" b="1" dirty="0">
              <a:latin typeface="Times New Roman"/>
              <a:ea typeface="+mn-lt"/>
              <a:cs typeface="Times New Roman"/>
            </a:endParaRPr>
          </a:p>
          <a:p>
            <a:r>
              <a:rPr lang="en-US" sz="3600" b="1" dirty="0">
                <a:latin typeface="Times New Roman"/>
                <a:ea typeface="+mn-lt"/>
                <a:cs typeface="Times New Roman"/>
              </a:rPr>
              <a:t>“Today…new knowledge has led to the recognition of the theory of evolution as more than a hypothesis…”---John Paul II, 1996</a:t>
            </a:r>
            <a:endParaRPr lang="en-US" sz="3600" dirty="0">
              <a:ea typeface="+mn-lt"/>
              <a:cs typeface="+mn-lt"/>
            </a:endParaRPr>
          </a:p>
          <a:p>
            <a:endParaRPr lang="en-US" dirty="0"/>
          </a:p>
          <a:p>
            <a:endParaRPr lang="en-US" dirty="0"/>
          </a:p>
        </p:txBody>
      </p:sp>
      <p:pic>
        <p:nvPicPr>
          <p:cNvPr id="3074" name="Picture 2" descr="Saint John Paul II | Biography, Death, Miracles, Feast Day, &amp;amp; Facts |  Britannica">
            <a:extLst>
              <a:ext uri="{FF2B5EF4-FFF2-40B4-BE49-F238E27FC236}">
                <a16:creationId xmlns:a16="http://schemas.microsoft.com/office/drawing/2014/main" id="{A24850B0-E56E-184E-A88C-663B7A330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258" y="3429636"/>
            <a:ext cx="4276725" cy="342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10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C5601-5867-4CAC-9091-23F3B64FA1D9}"/>
              </a:ext>
            </a:extLst>
          </p:cNvPr>
          <p:cNvSpPr>
            <a:spLocks noGrp="1"/>
          </p:cNvSpPr>
          <p:nvPr>
            <p:ph idx="1"/>
          </p:nvPr>
        </p:nvSpPr>
        <p:spPr>
          <a:xfrm>
            <a:off x="0" y="165101"/>
            <a:ext cx="12192000" cy="4170926"/>
          </a:xfrm>
        </p:spPr>
        <p:txBody>
          <a:bodyPr vert="horz" lIns="91440" tIns="45720" rIns="91440" bIns="45720" rtlCol="0" anchor="t">
            <a:normAutofit/>
          </a:bodyPr>
          <a:lstStyle/>
          <a:p>
            <a:r>
              <a:rPr lang="en-US" sz="3600" i="1" dirty="0">
                <a:latin typeface="Times New Roman"/>
                <a:cs typeface="Times New Roman"/>
              </a:rPr>
              <a:t>What does the Catholic Church teach about evolution?</a:t>
            </a:r>
            <a:endParaRPr lang="en-US" sz="3600" b="1" dirty="0">
              <a:latin typeface="Times New Roman"/>
              <a:cs typeface="Times New Roman"/>
            </a:endParaRPr>
          </a:p>
          <a:p>
            <a:endParaRPr lang="en-US" sz="3600" b="1" dirty="0">
              <a:latin typeface="Times New Roman"/>
              <a:ea typeface="+mn-lt"/>
              <a:cs typeface="Times New Roman"/>
            </a:endParaRPr>
          </a:p>
          <a:p>
            <a:r>
              <a:rPr lang="en-US" sz="3600" b="1" dirty="0">
                <a:latin typeface="Times New Roman"/>
                <a:ea typeface="+mn-lt"/>
                <a:cs typeface="Times New Roman"/>
              </a:rPr>
              <a:t>“God is not a magician…but the Creator who brought everything to life. Evolution in nature is not inconsistent with the notion of creation, because evolution requires the creation of beings that evolve.”---Pope Francis, 2014</a:t>
            </a:r>
          </a:p>
          <a:p>
            <a:endParaRPr lang="en-US" sz="3600" b="1" dirty="0">
              <a:latin typeface="Times New Roman"/>
              <a:ea typeface="+mn-lt"/>
              <a:cs typeface="Times New Roman"/>
            </a:endParaRPr>
          </a:p>
          <a:p>
            <a:endParaRPr lang="en-US" dirty="0"/>
          </a:p>
        </p:txBody>
      </p:sp>
      <p:pic>
        <p:nvPicPr>
          <p:cNvPr id="4100" name="Picture 4" descr="Pope Francis Recovery &amp;#39;Regular and Satisfactory&amp;#39; | Voice of America -  English">
            <a:extLst>
              <a:ext uri="{FF2B5EF4-FFF2-40B4-BE49-F238E27FC236}">
                <a16:creationId xmlns:a16="http://schemas.microsoft.com/office/drawing/2014/main" id="{9CFD64F7-0AE1-BB4B-8F2E-F35299184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580" y="3960325"/>
            <a:ext cx="3745271" cy="273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73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3C8AA-E387-46C5-B727-573377AEEDE9}"/>
              </a:ext>
            </a:extLst>
          </p:cNvPr>
          <p:cNvSpPr>
            <a:spLocks noGrp="1"/>
          </p:cNvSpPr>
          <p:nvPr>
            <p:ph idx="1"/>
          </p:nvPr>
        </p:nvSpPr>
        <p:spPr>
          <a:xfrm>
            <a:off x="-2765" y="2370"/>
            <a:ext cx="12142329" cy="6781398"/>
          </a:xfrm>
        </p:spPr>
        <p:txBody>
          <a:bodyPr vert="horz" lIns="91440" tIns="45720" rIns="91440" bIns="45720" rtlCol="0" anchor="t">
            <a:noAutofit/>
          </a:bodyPr>
          <a:lstStyle/>
          <a:p>
            <a:r>
              <a:rPr lang="en-US" sz="3600" i="1" dirty="0">
                <a:latin typeface="Times New Roman"/>
                <a:ea typeface="+mn-lt"/>
                <a:cs typeface="+mn-lt"/>
              </a:rPr>
              <a:t>Remember Science and Theology provide us to different ways of looking at reality</a:t>
            </a:r>
          </a:p>
          <a:p>
            <a:pPr lvl="1"/>
            <a:r>
              <a:rPr lang="en-US" sz="3200" b="1" i="1" dirty="0">
                <a:latin typeface="Times New Roman"/>
                <a:ea typeface="+mn-lt"/>
                <a:cs typeface="+mn-lt"/>
              </a:rPr>
              <a:t>These ways are not different versions of reality. They are not at odds. They complement one another.</a:t>
            </a:r>
          </a:p>
          <a:p>
            <a:pPr lvl="2"/>
            <a:r>
              <a:rPr lang="en-US" sz="2800" b="1" i="1" dirty="0">
                <a:latin typeface="Times New Roman"/>
                <a:ea typeface="+mn-lt"/>
                <a:cs typeface="+mn-lt"/>
              </a:rPr>
              <a:t>Science</a:t>
            </a:r>
            <a:r>
              <a:rPr lang="en-US" sz="2800" b="1" i="1" dirty="0">
                <a:latin typeface="Times New Roman"/>
                <a:ea typeface="+mn-lt"/>
                <a:cs typeface="+mn-lt"/>
                <a:sym typeface="Wingdings" pitchFamily="2" charset="2"/>
              </a:rPr>
              <a:t> tells us </a:t>
            </a:r>
            <a:r>
              <a:rPr lang="en-US" sz="2800" b="1" i="1" u="sng" dirty="0">
                <a:latin typeface="Times New Roman"/>
                <a:ea typeface="+mn-lt"/>
                <a:cs typeface="+mn-lt"/>
                <a:sym typeface="Wingdings" pitchFamily="2" charset="2"/>
              </a:rPr>
              <a:t>how</a:t>
            </a:r>
            <a:r>
              <a:rPr lang="en-US" sz="2800" b="1" i="1" dirty="0">
                <a:latin typeface="Times New Roman"/>
                <a:ea typeface="+mn-lt"/>
                <a:cs typeface="+mn-lt"/>
                <a:sym typeface="Wingdings" pitchFamily="2" charset="2"/>
              </a:rPr>
              <a:t> things work by observing them</a:t>
            </a:r>
          </a:p>
          <a:p>
            <a:pPr lvl="2"/>
            <a:r>
              <a:rPr lang="en-US" sz="2800" b="1" i="1" dirty="0">
                <a:latin typeface="Times New Roman"/>
                <a:ea typeface="+mn-lt"/>
                <a:cs typeface="+mn-lt"/>
                <a:sym typeface="Wingdings" pitchFamily="2" charset="2"/>
              </a:rPr>
              <a:t>Faith tells us </a:t>
            </a:r>
            <a:r>
              <a:rPr lang="en-US" sz="2800" b="1" i="1" u="sng" dirty="0">
                <a:latin typeface="Times New Roman"/>
                <a:ea typeface="+mn-lt"/>
                <a:cs typeface="+mn-lt"/>
                <a:sym typeface="Wingdings" pitchFamily="2" charset="2"/>
              </a:rPr>
              <a:t>why</a:t>
            </a:r>
            <a:r>
              <a:rPr lang="en-US" sz="2800" b="1" i="1" dirty="0">
                <a:latin typeface="Times New Roman"/>
                <a:ea typeface="+mn-lt"/>
                <a:cs typeface="+mn-lt"/>
                <a:sym typeface="Wingdings" pitchFamily="2" charset="2"/>
              </a:rPr>
              <a:t>…why things exist, their meaning and purpose</a:t>
            </a:r>
            <a:endParaRPr lang="en-US" sz="2800" b="1" i="1" dirty="0">
              <a:latin typeface="Times New Roman"/>
              <a:cs typeface="Times New Roman"/>
            </a:endParaRPr>
          </a:p>
          <a:p>
            <a:pPr marL="0" indent="0">
              <a:buNone/>
            </a:pPr>
            <a:r>
              <a:rPr lang="en-US" sz="3600" dirty="0">
                <a:latin typeface="Times New Roman"/>
                <a:cs typeface="Times New Roman"/>
              </a:rPr>
              <a:t>	</a:t>
            </a:r>
          </a:p>
          <a:p>
            <a:pPr marL="0" indent="0">
              <a:buNone/>
            </a:pPr>
            <a:r>
              <a:rPr lang="en-US" sz="3600" dirty="0">
                <a:latin typeface="Times New Roman"/>
                <a:cs typeface="Times New Roman"/>
              </a:rPr>
              <a:t>Let us then go back to the question…</a:t>
            </a:r>
          </a:p>
          <a:p>
            <a:pPr marL="0" indent="0">
              <a:buNone/>
            </a:pPr>
            <a:r>
              <a:rPr lang="en-US" sz="3600" dirty="0">
                <a:latin typeface="Times New Roman"/>
                <a:cs typeface="Times New Roman"/>
              </a:rPr>
              <a:t>	</a:t>
            </a:r>
            <a:r>
              <a:rPr lang="en-US" sz="2600" dirty="0">
                <a:latin typeface="Times New Roman"/>
                <a:cs typeface="Times New Roman"/>
              </a:rPr>
              <a:t>Did our bodies evolve from preexistent matter into the 	species </a:t>
            </a:r>
            <a:r>
              <a:rPr lang="en-US" sz="2600" i="1" dirty="0">
                <a:latin typeface="Times New Roman"/>
                <a:cs typeface="Times New Roman"/>
              </a:rPr>
              <a:t>homo sapiens?</a:t>
            </a:r>
          </a:p>
          <a:p>
            <a:pPr marL="0" indent="0">
              <a:buNone/>
            </a:pPr>
            <a:r>
              <a:rPr lang="en-US" sz="2600" i="1" dirty="0">
                <a:latin typeface="Times New Roman"/>
                <a:cs typeface="Times New Roman"/>
              </a:rPr>
              <a:t>	</a:t>
            </a:r>
            <a:r>
              <a:rPr lang="en-US" sz="2600" dirty="0">
                <a:latin typeface="Times New Roman"/>
                <a:cs typeface="Times New Roman"/>
              </a:rPr>
              <a:t>Or were we created by God?</a:t>
            </a:r>
          </a:p>
          <a:p>
            <a:pPr marL="0" indent="0">
              <a:buNone/>
            </a:pPr>
            <a:endParaRPr lang="en-US" sz="3600" dirty="0">
              <a:latin typeface="Times New Roman"/>
              <a:cs typeface="Times New Roman"/>
            </a:endParaRPr>
          </a:p>
          <a:p>
            <a:pPr marL="0" indent="0">
              <a:buNone/>
            </a:pPr>
            <a:r>
              <a:rPr lang="en-US" sz="3600" dirty="0">
                <a:latin typeface="Times New Roman"/>
                <a:cs typeface="Times New Roman"/>
              </a:rPr>
              <a:t>	Yes!!!</a:t>
            </a:r>
          </a:p>
          <a:p>
            <a:pPr marL="0" indent="0">
              <a:buNone/>
            </a:pPr>
            <a:endParaRPr lang="en-US" sz="3600" dirty="0"/>
          </a:p>
          <a:p>
            <a:endParaRPr lang="en-US" dirty="0"/>
          </a:p>
          <a:p>
            <a:endParaRPr lang="en-US" dirty="0"/>
          </a:p>
        </p:txBody>
      </p:sp>
    </p:spTree>
    <p:extLst>
      <p:ext uri="{BB962C8B-B14F-4D97-AF65-F5344CB8AC3E}">
        <p14:creationId xmlns:p14="http://schemas.microsoft.com/office/powerpoint/2010/main" val="347568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E3AB0-B8F8-4222-953C-EAEFFDF9423F}"/>
              </a:ext>
            </a:extLst>
          </p:cNvPr>
          <p:cNvSpPr>
            <a:spLocks noGrp="1"/>
          </p:cNvSpPr>
          <p:nvPr>
            <p:ph idx="1"/>
          </p:nvPr>
        </p:nvSpPr>
        <p:spPr>
          <a:xfrm>
            <a:off x="88900" y="736599"/>
            <a:ext cx="12099825" cy="5924265"/>
          </a:xfrm>
        </p:spPr>
        <p:txBody>
          <a:bodyPr vert="horz" lIns="91440" tIns="45720" rIns="91440" bIns="45720" rtlCol="0" anchor="t">
            <a:normAutofit/>
          </a:bodyPr>
          <a:lstStyle/>
          <a:p>
            <a:r>
              <a:rPr lang="en-US" sz="3600" b="1" dirty="0">
                <a:latin typeface="Times New Roman"/>
                <a:ea typeface="+mn-lt"/>
                <a:cs typeface="+mn-lt"/>
              </a:rPr>
              <a:t>What kind of God does the bible reveal?</a:t>
            </a:r>
          </a:p>
          <a:p>
            <a:pPr lvl="1"/>
            <a:r>
              <a:rPr lang="en-US" sz="3200" dirty="0">
                <a:latin typeface="Times New Roman"/>
                <a:ea typeface="+mn-lt"/>
                <a:cs typeface="+mn-lt"/>
              </a:rPr>
              <a:t>TO Moses he reveals his name: “I AM who I AM.”</a:t>
            </a:r>
          </a:p>
          <a:p>
            <a:pPr lvl="1"/>
            <a:r>
              <a:rPr lang="en-US" sz="3200" u="sng" dirty="0">
                <a:latin typeface="Times New Roman"/>
                <a:ea typeface="+mn-lt"/>
                <a:cs typeface="+mn-lt"/>
              </a:rPr>
              <a:t>God’s essence is existence</a:t>
            </a:r>
            <a:r>
              <a:rPr lang="en-US" sz="3200" dirty="0">
                <a:latin typeface="Times New Roman"/>
                <a:ea typeface="+mn-lt"/>
                <a:cs typeface="+mn-lt"/>
              </a:rPr>
              <a:t>. Existence is not something he has, but something that He is.</a:t>
            </a:r>
          </a:p>
          <a:p>
            <a:pPr lvl="1"/>
            <a:r>
              <a:rPr lang="en-US" sz="3200" dirty="0">
                <a:latin typeface="Times New Roman"/>
                <a:ea typeface="+mn-lt"/>
                <a:cs typeface="+mn-lt"/>
              </a:rPr>
              <a:t>This means that the basic relationship that God has to the world is that of the </a:t>
            </a:r>
            <a:r>
              <a:rPr lang="en-US" sz="3200" u="sng" dirty="0">
                <a:latin typeface="Times New Roman"/>
                <a:ea typeface="+mn-lt"/>
                <a:cs typeface="+mn-lt"/>
              </a:rPr>
              <a:t>source of existence of all things</a:t>
            </a:r>
            <a:r>
              <a:rPr lang="en-US" sz="3200" dirty="0">
                <a:latin typeface="Times New Roman"/>
                <a:ea typeface="+mn-lt"/>
                <a:cs typeface="+mn-lt"/>
              </a:rPr>
              <a:t>. </a:t>
            </a:r>
          </a:p>
          <a:p>
            <a:pPr lvl="1"/>
            <a:r>
              <a:rPr lang="en-US" sz="3200" dirty="0">
                <a:latin typeface="Times New Roman"/>
                <a:ea typeface="+mn-lt"/>
                <a:cs typeface="+mn-lt"/>
              </a:rPr>
              <a:t>St. Thomas Aquinas therefore rightly called God the “</a:t>
            </a:r>
            <a:r>
              <a:rPr lang="en-US" sz="3200" u="sng" dirty="0">
                <a:latin typeface="Times New Roman"/>
                <a:ea typeface="+mn-lt"/>
                <a:cs typeface="+mn-lt"/>
              </a:rPr>
              <a:t>Primary Cause</a:t>
            </a:r>
            <a:r>
              <a:rPr lang="en-US" sz="3200" dirty="0">
                <a:latin typeface="Times New Roman"/>
                <a:ea typeface="+mn-lt"/>
                <a:cs typeface="+mn-lt"/>
              </a:rPr>
              <a:t>”</a:t>
            </a:r>
          </a:p>
          <a:p>
            <a:pPr lvl="2"/>
            <a:r>
              <a:rPr lang="en-US" sz="2800" dirty="0">
                <a:latin typeface="Times New Roman"/>
                <a:ea typeface="+mn-lt"/>
                <a:cs typeface="+mn-lt"/>
              </a:rPr>
              <a:t>However, in causing all things to be, he causes them to be in such a way  that they are able to be causes to each other in various ways.</a:t>
            </a:r>
          </a:p>
          <a:p>
            <a:pPr lvl="2"/>
            <a:r>
              <a:rPr lang="en-US" sz="2800" dirty="0">
                <a:latin typeface="Times New Roman"/>
                <a:ea typeface="+mn-lt"/>
                <a:cs typeface="+mn-lt"/>
              </a:rPr>
              <a:t>The universe is therefore filled with various “</a:t>
            </a:r>
            <a:r>
              <a:rPr lang="en-US" sz="2800" u="sng" dirty="0">
                <a:latin typeface="Times New Roman"/>
                <a:ea typeface="+mn-lt"/>
                <a:cs typeface="+mn-lt"/>
              </a:rPr>
              <a:t>secondary causes</a:t>
            </a:r>
            <a:r>
              <a:rPr lang="en-US" sz="2800" dirty="0">
                <a:latin typeface="Times New Roman"/>
                <a:ea typeface="+mn-lt"/>
                <a:cs typeface="+mn-lt"/>
              </a:rPr>
              <a:t>”</a:t>
            </a:r>
          </a:p>
          <a:p>
            <a:pPr marL="0" indent="0">
              <a:buNone/>
            </a:pPr>
            <a:endParaRPr lang="en-US" sz="3600" dirty="0">
              <a:latin typeface="Times New Roman"/>
              <a:cs typeface="Times New Roman"/>
            </a:endParaRPr>
          </a:p>
        </p:txBody>
      </p:sp>
    </p:spTree>
    <p:extLst>
      <p:ext uri="{BB962C8B-B14F-4D97-AF65-F5344CB8AC3E}">
        <p14:creationId xmlns:p14="http://schemas.microsoft.com/office/powerpoint/2010/main" val="86479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C5601-5867-4CAC-9091-23F3B64FA1D9}"/>
              </a:ext>
            </a:extLst>
          </p:cNvPr>
          <p:cNvSpPr>
            <a:spLocks noGrp="1"/>
          </p:cNvSpPr>
          <p:nvPr>
            <p:ph idx="1"/>
          </p:nvPr>
        </p:nvSpPr>
        <p:spPr>
          <a:xfrm>
            <a:off x="0" y="165100"/>
            <a:ext cx="12192000" cy="6464299"/>
          </a:xfrm>
        </p:spPr>
        <p:txBody>
          <a:bodyPr vert="horz" lIns="91440" tIns="45720" rIns="91440" bIns="45720" rtlCol="0" anchor="t">
            <a:normAutofit/>
          </a:bodyPr>
          <a:lstStyle/>
          <a:p>
            <a:r>
              <a:rPr lang="en-US" sz="3600" b="1" dirty="0">
                <a:latin typeface="Times New Roman"/>
                <a:cs typeface="Times New Roman"/>
              </a:rPr>
              <a:t>All things in the universe have God as their primary cause and various other secondary causes.</a:t>
            </a:r>
          </a:p>
          <a:p>
            <a:pPr lvl="1"/>
            <a:r>
              <a:rPr lang="en-US" sz="3200" dirty="0">
                <a:latin typeface="Times New Roman"/>
                <a:cs typeface="Times New Roman"/>
              </a:rPr>
              <a:t>They are not in competition with one another.</a:t>
            </a:r>
          </a:p>
          <a:p>
            <a:pPr lvl="1"/>
            <a:r>
              <a:rPr lang="en-US" sz="3200" dirty="0">
                <a:latin typeface="Times New Roman"/>
                <a:cs typeface="Times New Roman"/>
              </a:rPr>
              <a:t>God is present in the created order…upholding all causes in their causing.</a:t>
            </a:r>
            <a:endParaRPr lang="en-US" sz="3200" dirty="0">
              <a:latin typeface="Avenir Next LT Pro"/>
              <a:cs typeface="Times New Roman"/>
            </a:endParaRPr>
          </a:p>
          <a:p>
            <a:endParaRPr lang="en-US" sz="3600" b="1" dirty="0">
              <a:latin typeface="Times New Roman"/>
              <a:cs typeface="Times New Roman"/>
            </a:endParaRPr>
          </a:p>
          <a:p>
            <a:endParaRPr lang="en-US" dirty="0"/>
          </a:p>
        </p:txBody>
      </p:sp>
    </p:spTree>
    <p:extLst>
      <p:ext uri="{BB962C8B-B14F-4D97-AF65-F5344CB8AC3E}">
        <p14:creationId xmlns:p14="http://schemas.microsoft.com/office/powerpoint/2010/main" val="150584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C5601-5867-4CAC-9091-23F3B64FA1D9}"/>
              </a:ext>
            </a:extLst>
          </p:cNvPr>
          <p:cNvSpPr>
            <a:spLocks noGrp="1"/>
          </p:cNvSpPr>
          <p:nvPr>
            <p:ph idx="1"/>
          </p:nvPr>
        </p:nvSpPr>
        <p:spPr>
          <a:xfrm>
            <a:off x="0" y="165100"/>
            <a:ext cx="12192000" cy="6464299"/>
          </a:xfrm>
        </p:spPr>
        <p:txBody>
          <a:bodyPr vert="horz" lIns="91440" tIns="45720" rIns="91440" bIns="45720" rtlCol="0" anchor="t">
            <a:normAutofit/>
          </a:bodyPr>
          <a:lstStyle/>
          <a:p>
            <a:endParaRPr lang="en-US" sz="3600" b="1" dirty="0">
              <a:latin typeface="Times New Roman"/>
              <a:cs typeface="Times New Roman"/>
            </a:endParaRPr>
          </a:p>
          <a:p>
            <a:r>
              <a:rPr lang="en-US" sz="3600" b="1" dirty="0">
                <a:latin typeface="Times New Roman"/>
                <a:ea typeface="+mn-lt"/>
                <a:cs typeface="Times New Roman"/>
              </a:rPr>
              <a:t>Example:</a:t>
            </a:r>
          </a:p>
          <a:p>
            <a:pPr lvl="1"/>
            <a:r>
              <a:rPr lang="en-US" sz="3200" b="1" dirty="0">
                <a:latin typeface="Times New Roman"/>
                <a:ea typeface="+mn-lt"/>
                <a:cs typeface="Times New Roman"/>
              </a:rPr>
              <a:t>Consider the play Romeo </a:t>
            </a:r>
            <a:r>
              <a:rPr lang="en-US" sz="3200" b="1">
                <a:latin typeface="Times New Roman"/>
                <a:ea typeface="+mn-lt"/>
                <a:cs typeface="Times New Roman"/>
              </a:rPr>
              <a:t>and Juliet…</a:t>
            </a:r>
            <a:endParaRPr lang="en-US" sz="3200" b="1" dirty="0">
              <a:latin typeface="Times New Roman"/>
              <a:ea typeface="+mn-lt"/>
              <a:cs typeface="Times New Roman"/>
            </a:endParaRPr>
          </a:p>
          <a:p>
            <a:pPr lvl="1"/>
            <a:r>
              <a:rPr lang="en-US" sz="3200" b="1" dirty="0">
                <a:latin typeface="Times New Roman"/>
                <a:ea typeface="+mn-lt"/>
                <a:cs typeface="Times New Roman"/>
              </a:rPr>
              <a:t>Why does Romeo commit suicide?</a:t>
            </a:r>
          </a:p>
          <a:p>
            <a:pPr lvl="2"/>
            <a:r>
              <a:rPr lang="en-US" sz="2800" b="1" dirty="0">
                <a:latin typeface="Times New Roman"/>
                <a:ea typeface="+mn-lt"/>
                <a:cs typeface="Times New Roman"/>
              </a:rPr>
              <a:t>Is it because Romeo believed Juliet was dead? Or because Shakespeare killed him off?</a:t>
            </a:r>
          </a:p>
          <a:p>
            <a:pPr lvl="2"/>
            <a:endParaRPr lang="en-US" sz="2800" b="1" dirty="0">
              <a:latin typeface="Times New Roman"/>
              <a:ea typeface="+mn-lt"/>
              <a:cs typeface="Times New Roman"/>
            </a:endParaRPr>
          </a:p>
          <a:p>
            <a:pPr lvl="2"/>
            <a:r>
              <a:rPr lang="en-US" sz="2800" b="1" dirty="0">
                <a:latin typeface="Times New Roman"/>
                <a:ea typeface="+mn-lt"/>
                <a:cs typeface="Times New Roman"/>
              </a:rPr>
              <a:t>Yes!!!!</a:t>
            </a:r>
            <a:endParaRPr lang="en-US" sz="2800" dirty="0">
              <a:ea typeface="+mn-lt"/>
              <a:cs typeface="+mn-lt"/>
            </a:endParaRPr>
          </a:p>
          <a:p>
            <a:endParaRPr lang="en-US" dirty="0"/>
          </a:p>
        </p:txBody>
      </p:sp>
      <p:pic>
        <p:nvPicPr>
          <p:cNvPr id="5122" name="Picture 2" descr="A Definitive Ranking of Who Was Responsible for Romeo and Juliet&amp;#39;s Deaths |  The SparkNotes Blog">
            <a:extLst>
              <a:ext uri="{FF2B5EF4-FFF2-40B4-BE49-F238E27FC236}">
                <a16:creationId xmlns:a16="http://schemas.microsoft.com/office/drawing/2014/main" id="{C68ED36F-BB7C-204D-A4F3-A084690EA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973" y="3483638"/>
            <a:ext cx="5709879" cy="320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A38A197F899F41B001B2A08BE7ACC9" ma:contentTypeVersion="9" ma:contentTypeDescription="Create a new document." ma:contentTypeScope="" ma:versionID="3103f66e256c5ac3e3172d91fa3f3a40">
  <xsd:schema xmlns:xsd="http://www.w3.org/2001/XMLSchema" xmlns:xs="http://www.w3.org/2001/XMLSchema" xmlns:p="http://schemas.microsoft.com/office/2006/metadata/properties" xmlns:ns3="6d5a610c-05d8-46b3-901a-0bba943c01e6" xmlns:ns4="d68c4743-2692-4104-9446-ccc9e23d2d5c" targetNamespace="http://schemas.microsoft.com/office/2006/metadata/properties" ma:root="true" ma:fieldsID="d27e0d0d8ef7609256607169d13efae4" ns3:_="" ns4:_="">
    <xsd:import namespace="6d5a610c-05d8-46b3-901a-0bba943c01e6"/>
    <xsd:import namespace="d68c4743-2692-4104-9446-ccc9e23d2d5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a610c-05d8-46b3-901a-0bba943c01e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8c4743-2692-4104-9446-ccc9e23d2d5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C76FAF-5E40-4178-BA59-5AC517122C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a610c-05d8-46b3-901a-0bba943c01e6"/>
    <ds:schemaRef ds:uri="d68c4743-2692-4104-9446-ccc9e23d2d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CFD79-6A91-4DD8-AAFD-36EC9B835334}">
  <ds:schemaRefs>
    <ds:schemaRef ds:uri="http://schemas.microsoft.com/sharepoint/v3/contenttype/forms"/>
  </ds:schemaRefs>
</ds:datastoreItem>
</file>

<file path=customXml/itemProps3.xml><?xml version="1.0" encoding="utf-8"?>
<ds:datastoreItem xmlns:ds="http://schemas.openxmlformats.org/officeDocument/2006/customXml" ds:itemID="{A58962F3-9900-4DF2-9D97-0D3D579B315E}">
  <ds:schemaRefs>
    <ds:schemaRef ds:uri="http://schemas.openxmlformats.org/package/2006/metadata/core-propertie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www.w3.org/XML/1998/namespace"/>
    <ds:schemaRef ds:uri="6d5a610c-05d8-46b3-901a-0bba943c01e6"/>
    <ds:schemaRef ds:uri="http://schemas.microsoft.com/office/infopath/2007/PartnerControls"/>
    <ds:schemaRef ds:uri="d68c4743-2692-4104-9446-ccc9e23d2d5c"/>
  </ds:schemaRefs>
</ds:datastoreItem>
</file>

<file path=docProps/app.xml><?xml version="1.0" encoding="utf-8"?>
<Properties xmlns="http://schemas.openxmlformats.org/officeDocument/2006/extended-properties" xmlns:vt="http://schemas.openxmlformats.org/officeDocument/2006/docPropsVTypes">
  <Template/>
  <TotalTime>92</TotalTime>
  <Words>631</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Avenir Next LT Pro</vt:lpstr>
      <vt:lpstr>Calibri</vt:lpstr>
      <vt:lpstr>Calibri Light</vt:lpstr>
      <vt:lpstr>Times New Roman</vt:lpstr>
      <vt:lpstr>Office Theme</vt:lpstr>
      <vt:lpstr>Evolution and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Harper, Karen</dc:creator>
  <cp:lastModifiedBy>Scott Delatte</cp:lastModifiedBy>
  <cp:revision>147</cp:revision>
  <dcterms:created xsi:type="dcterms:W3CDTF">2021-07-20T12:42:29Z</dcterms:created>
  <dcterms:modified xsi:type="dcterms:W3CDTF">2021-07-26T17:50:22Z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0x010100F4A38A197F899F41B001B2A08BE7ACC9</vt:lpwstr>
  </property>
</Properties>
</file>