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4"/>
  </p:sldMasterIdLst>
  <p:notesMasterIdLst>
    <p:notesMasterId r:id="rId21"/>
  </p:notesMasterIdLst>
  <p:sldIdLst>
    <p:sldId id="256" r:id="rId5"/>
    <p:sldId id="257" r:id="rId6"/>
    <p:sldId id="267" r:id="rId7"/>
    <p:sldId id="268" r:id="rId8"/>
    <p:sldId id="269" r:id="rId9"/>
    <p:sldId id="270" r:id="rId10"/>
    <p:sldId id="271" r:id="rId11"/>
    <p:sldId id="259" r:id="rId12"/>
    <p:sldId id="260" r:id="rId13"/>
    <p:sldId id="272"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jE/T/hmYT6TeRj5KmR0R2fYlSX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19E3C-75C1-53D4-D087-B8768045DD2C}" v="1769" dt="2021-07-22T21:11:55.013"/>
    <p1510:client id="{54A425A5-7540-4FBC-9624-7A803297847A}" v="300" dt="2021-07-22T21:30:36.128"/>
    <p1510:client id="{A370B4CD-8748-9A4B-683E-1AAD44DE91B8}" v="1783" dt="2021-07-22T21:09:19.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81B4A-C98F-48C5-BDAB-7D641870591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4609571-C665-4D1F-A225-44F2000E4C97}">
      <dgm:prSet/>
      <dgm:spPr/>
      <dgm:t>
        <a:bodyPr/>
        <a:lstStyle/>
        <a:p>
          <a:r>
            <a:rPr lang="en-US"/>
            <a:t>We have worked to understand the common good.</a:t>
          </a:r>
        </a:p>
      </dgm:t>
    </dgm:pt>
    <dgm:pt modelId="{1E4ABE45-F31C-42BA-AAB8-D3FCA28C45B4}" type="parTrans" cxnId="{D3F93EA5-D568-4891-9732-3635AD5850EB}">
      <dgm:prSet/>
      <dgm:spPr/>
      <dgm:t>
        <a:bodyPr/>
        <a:lstStyle/>
        <a:p>
          <a:endParaRPr lang="en-US"/>
        </a:p>
      </dgm:t>
    </dgm:pt>
    <dgm:pt modelId="{4DC77D60-5D41-4DB4-9441-E65409294272}" type="sibTrans" cxnId="{D3F93EA5-D568-4891-9732-3635AD5850EB}">
      <dgm:prSet/>
      <dgm:spPr/>
      <dgm:t>
        <a:bodyPr/>
        <a:lstStyle/>
        <a:p>
          <a:endParaRPr lang="en-US"/>
        </a:p>
      </dgm:t>
    </dgm:pt>
    <dgm:pt modelId="{F48BC630-2B5E-4DD4-97F0-E8FA17116D20}">
      <dgm:prSet/>
      <dgm:spPr/>
      <dgm:t>
        <a:bodyPr/>
        <a:lstStyle/>
        <a:p>
          <a:r>
            <a:rPr lang="en-US"/>
            <a:t>We have seen how science and faith can work together to help us make ethical decisions. </a:t>
          </a:r>
        </a:p>
      </dgm:t>
    </dgm:pt>
    <dgm:pt modelId="{796850DD-F5B1-4E61-90C5-5C945501A198}" type="parTrans" cxnId="{53816ABE-8EFE-40B1-BB4F-7B291397C44B}">
      <dgm:prSet/>
      <dgm:spPr/>
      <dgm:t>
        <a:bodyPr/>
        <a:lstStyle/>
        <a:p>
          <a:endParaRPr lang="en-US"/>
        </a:p>
      </dgm:t>
    </dgm:pt>
    <dgm:pt modelId="{9FF98510-55BB-47DB-9545-753F9C8498F2}" type="sibTrans" cxnId="{53816ABE-8EFE-40B1-BB4F-7B291397C44B}">
      <dgm:prSet/>
      <dgm:spPr/>
      <dgm:t>
        <a:bodyPr/>
        <a:lstStyle/>
        <a:p>
          <a:endParaRPr lang="en-US"/>
        </a:p>
      </dgm:t>
    </dgm:pt>
    <dgm:pt modelId="{387F99C0-C9EF-433E-A0FE-021A641C5A8D}">
      <dgm:prSet/>
      <dgm:spPr/>
      <dgm:t>
        <a:bodyPr/>
        <a:lstStyle/>
        <a:p>
          <a:r>
            <a:rPr lang="en-US"/>
            <a:t>We have gone through examples of how science has tried to guide us through the recent pandemic - even though our early understanding of the science might not be perfect.  </a:t>
          </a:r>
        </a:p>
      </dgm:t>
    </dgm:pt>
    <dgm:pt modelId="{CB84F6FB-4B6C-4F13-869A-C3C4F7242B4F}" type="parTrans" cxnId="{89E7BB52-220B-4C5A-BEB1-023AB408CEE0}">
      <dgm:prSet/>
      <dgm:spPr/>
      <dgm:t>
        <a:bodyPr/>
        <a:lstStyle/>
        <a:p>
          <a:endParaRPr lang="en-US"/>
        </a:p>
      </dgm:t>
    </dgm:pt>
    <dgm:pt modelId="{202A8C2F-B438-4EA3-B1B6-F8D8915107F9}" type="sibTrans" cxnId="{89E7BB52-220B-4C5A-BEB1-023AB408CEE0}">
      <dgm:prSet/>
      <dgm:spPr/>
      <dgm:t>
        <a:bodyPr/>
        <a:lstStyle/>
        <a:p>
          <a:endParaRPr lang="en-US"/>
        </a:p>
      </dgm:t>
    </dgm:pt>
    <dgm:pt modelId="{24DF9FF6-D956-409A-AC76-C763A317B2D7}">
      <dgm:prSet/>
      <dgm:spPr/>
      <dgm:t>
        <a:bodyPr/>
        <a:lstStyle/>
        <a:p>
          <a:r>
            <a:rPr lang="en-US"/>
            <a:t>Now we are going to give you a chance to work in a group on one final scenario using what you have learned.</a:t>
          </a:r>
        </a:p>
      </dgm:t>
    </dgm:pt>
    <dgm:pt modelId="{CE83AFF0-9B71-4AC4-A89E-CA785FE59FA2}" type="parTrans" cxnId="{114FF361-594E-4930-87D2-C4EA725330CA}">
      <dgm:prSet/>
      <dgm:spPr/>
      <dgm:t>
        <a:bodyPr/>
        <a:lstStyle/>
        <a:p>
          <a:endParaRPr lang="en-US"/>
        </a:p>
      </dgm:t>
    </dgm:pt>
    <dgm:pt modelId="{3D845201-DCE7-4930-8560-0F7D352E06A8}" type="sibTrans" cxnId="{114FF361-594E-4930-87D2-C4EA725330CA}">
      <dgm:prSet/>
      <dgm:spPr/>
      <dgm:t>
        <a:bodyPr/>
        <a:lstStyle/>
        <a:p>
          <a:endParaRPr lang="en-US"/>
        </a:p>
      </dgm:t>
    </dgm:pt>
    <dgm:pt modelId="{16B86FE8-474B-4A3A-9566-BAF6D82DD639}" type="pres">
      <dgm:prSet presAssocID="{3DF81B4A-C98F-48C5-BDAB-7D641870591C}" presName="outerComposite" presStyleCnt="0">
        <dgm:presLayoutVars>
          <dgm:chMax val="5"/>
          <dgm:dir/>
          <dgm:resizeHandles val="exact"/>
        </dgm:presLayoutVars>
      </dgm:prSet>
      <dgm:spPr/>
    </dgm:pt>
    <dgm:pt modelId="{A6C5188D-F5B6-49BA-A204-118FA16DC985}" type="pres">
      <dgm:prSet presAssocID="{3DF81B4A-C98F-48C5-BDAB-7D641870591C}" presName="dummyMaxCanvas" presStyleCnt="0">
        <dgm:presLayoutVars/>
      </dgm:prSet>
      <dgm:spPr/>
    </dgm:pt>
    <dgm:pt modelId="{EC6A418B-41D3-46C9-AEDC-45BDD4676C5E}" type="pres">
      <dgm:prSet presAssocID="{3DF81B4A-C98F-48C5-BDAB-7D641870591C}" presName="FourNodes_1" presStyleLbl="node1" presStyleIdx="0" presStyleCnt="4">
        <dgm:presLayoutVars>
          <dgm:bulletEnabled val="1"/>
        </dgm:presLayoutVars>
      </dgm:prSet>
      <dgm:spPr/>
    </dgm:pt>
    <dgm:pt modelId="{FD494C5D-F384-4946-AA63-EE400BB8E658}" type="pres">
      <dgm:prSet presAssocID="{3DF81B4A-C98F-48C5-BDAB-7D641870591C}" presName="FourNodes_2" presStyleLbl="node1" presStyleIdx="1" presStyleCnt="4">
        <dgm:presLayoutVars>
          <dgm:bulletEnabled val="1"/>
        </dgm:presLayoutVars>
      </dgm:prSet>
      <dgm:spPr/>
    </dgm:pt>
    <dgm:pt modelId="{B875E432-981B-45D4-A9FA-1620C624D495}" type="pres">
      <dgm:prSet presAssocID="{3DF81B4A-C98F-48C5-BDAB-7D641870591C}" presName="FourNodes_3" presStyleLbl="node1" presStyleIdx="2" presStyleCnt="4">
        <dgm:presLayoutVars>
          <dgm:bulletEnabled val="1"/>
        </dgm:presLayoutVars>
      </dgm:prSet>
      <dgm:spPr/>
    </dgm:pt>
    <dgm:pt modelId="{8CAB1CC4-014C-4CB7-BFE5-1C5B82B36FCC}" type="pres">
      <dgm:prSet presAssocID="{3DF81B4A-C98F-48C5-BDAB-7D641870591C}" presName="FourNodes_4" presStyleLbl="node1" presStyleIdx="3" presStyleCnt="4">
        <dgm:presLayoutVars>
          <dgm:bulletEnabled val="1"/>
        </dgm:presLayoutVars>
      </dgm:prSet>
      <dgm:spPr/>
    </dgm:pt>
    <dgm:pt modelId="{4E201843-6954-4276-981E-D4679A73FE75}" type="pres">
      <dgm:prSet presAssocID="{3DF81B4A-C98F-48C5-BDAB-7D641870591C}" presName="FourConn_1-2" presStyleLbl="fgAccFollowNode1" presStyleIdx="0" presStyleCnt="3">
        <dgm:presLayoutVars>
          <dgm:bulletEnabled val="1"/>
        </dgm:presLayoutVars>
      </dgm:prSet>
      <dgm:spPr/>
    </dgm:pt>
    <dgm:pt modelId="{6F840653-2F62-47AA-9349-55E4BD68BC8D}" type="pres">
      <dgm:prSet presAssocID="{3DF81B4A-C98F-48C5-BDAB-7D641870591C}" presName="FourConn_2-3" presStyleLbl="fgAccFollowNode1" presStyleIdx="1" presStyleCnt="3">
        <dgm:presLayoutVars>
          <dgm:bulletEnabled val="1"/>
        </dgm:presLayoutVars>
      </dgm:prSet>
      <dgm:spPr/>
    </dgm:pt>
    <dgm:pt modelId="{E65306F6-5387-4D00-AEFB-510E141FF761}" type="pres">
      <dgm:prSet presAssocID="{3DF81B4A-C98F-48C5-BDAB-7D641870591C}" presName="FourConn_3-4" presStyleLbl="fgAccFollowNode1" presStyleIdx="2" presStyleCnt="3">
        <dgm:presLayoutVars>
          <dgm:bulletEnabled val="1"/>
        </dgm:presLayoutVars>
      </dgm:prSet>
      <dgm:spPr/>
    </dgm:pt>
    <dgm:pt modelId="{FCF4E97D-7855-4EBB-85AA-7CF0A07A7479}" type="pres">
      <dgm:prSet presAssocID="{3DF81B4A-C98F-48C5-BDAB-7D641870591C}" presName="FourNodes_1_text" presStyleLbl="node1" presStyleIdx="3" presStyleCnt="4">
        <dgm:presLayoutVars>
          <dgm:bulletEnabled val="1"/>
        </dgm:presLayoutVars>
      </dgm:prSet>
      <dgm:spPr/>
    </dgm:pt>
    <dgm:pt modelId="{8FDCE89E-BC6E-417A-99C2-424DD9CDAD0C}" type="pres">
      <dgm:prSet presAssocID="{3DF81B4A-C98F-48C5-BDAB-7D641870591C}" presName="FourNodes_2_text" presStyleLbl="node1" presStyleIdx="3" presStyleCnt="4">
        <dgm:presLayoutVars>
          <dgm:bulletEnabled val="1"/>
        </dgm:presLayoutVars>
      </dgm:prSet>
      <dgm:spPr/>
    </dgm:pt>
    <dgm:pt modelId="{76249B3F-1B6A-4471-A7B6-4A36E87637B7}" type="pres">
      <dgm:prSet presAssocID="{3DF81B4A-C98F-48C5-BDAB-7D641870591C}" presName="FourNodes_3_text" presStyleLbl="node1" presStyleIdx="3" presStyleCnt="4">
        <dgm:presLayoutVars>
          <dgm:bulletEnabled val="1"/>
        </dgm:presLayoutVars>
      </dgm:prSet>
      <dgm:spPr/>
    </dgm:pt>
    <dgm:pt modelId="{E705A0A2-B71A-4209-BE8C-1217E50DD227}" type="pres">
      <dgm:prSet presAssocID="{3DF81B4A-C98F-48C5-BDAB-7D641870591C}" presName="FourNodes_4_text" presStyleLbl="node1" presStyleIdx="3" presStyleCnt="4">
        <dgm:presLayoutVars>
          <dgm:bulletEnabled val="1"/>
        </dgm:presLayoutVars>
      </dgm:prSet>
      <dgm:spPr/>
    </dgm:pt>
  </dgm:ptLst>
  <dgm:cxnLst>
    <dgm:cxn modelId="{56798900-8DB6-4898-9989-0EA9EE9D03EB}" type="presOf" srcId="{F48BC630-2B5E-4DD4-97F0-E8FA17116D20}" destId="{8FDCE89E-BC6E-417A-99C2-424DD9CDAD0C}" srcOrd="1" destOrd="0" presId="urn:microsoft.com/office/officeart/2005/8/layout/vProcess5"/>
    <dgm:cxn modelId="{B4318907-34AD-4B8E-8FCE-E8284B6F8D36}" type="presOf" srcId="{24DF9FF6-D956-409A-AC76-C763A317B2D7}" destId="{E705A0A2-B71A-4209-BE8C-1217E50DD227}" srcOrd="1" destOrd="0" presId="urn:microsoft.com/office/officeart/2005/8/layout/vProcess5"/>
    <dgm:cxn modelId="{6BB47D10-2ED3-48E9-967C-D6DB38E5E89E}" type="presOf" srcId="{387F99C0-C9EF-433E-A0FE-021A641C5A8D}" destId="{76249B3F-1B6A-4471-A7B6-4A36E87637B7}" srcOrd="1" destOrd="0" presId="urn:microsoft.com/office/officeart/2005/8/layout/vProcess5"/>
    <dgm:cxn modelId="{0A3F751C-6CA7-44CD-B94F-11A0F67FEA33}" type="presOf" srcId="{202A8C2F-B438-4EA3-B1B6-F8D8915107F9}" destId="{E65306F6-5387-4D00-AEFB-510E141FF761}" srcOrd="0" destOrd="0" presId="urn:microsoft.com/office/officeart/2005/8/layout/vProcess5"/>
    <dgm:cxn modelId="{7FFE942B-6CB4-4345-AF23-2600E0969360}" type="presOf" srcId="{F48BC630-2B5E-4DD4-97F0-E8FA17116D20}" destId="{FD494C5D-F384-4946-AA63-EE400BB8E658}" srcOrd="0" destOrd="0" presId="urn:microsoft.com/office/officeart/2005/8/layout/vProcess5"/>
    <dgm:cxn modelId="{114FF361-594E-4930-87D2-C4EA725330CA}" srcId="{3DF81B4A-C98F-48C5-BDAB-7D641870591C}" destId="{24DF9FF6-D956-409A-AC76-C763A317B2D7}" srcOrd="3" destOrd="0" parTransId="{CE83AFF0-9B71-4AC4-A89E-CA785FE59FA2}" sibTransId="{3D845201-DCE7-4930-8560-0F7D352E06A8}"/>
    <dgm:cxn modelId="{50E56345-344B-411A-A58D-4D03DC2A9280}" type="presOf" srcId="{B4609571-C665-4D1F-A225-44F2000E4C97}" destId="{FCF4E97D-7855-4EBB-85AA-7CF0A07A7479}" srcOrd="1" destOrd="0" presId="urn:microsoft.com/office/officeart/2005/8/layout/vProcess5"/>
    <dgm:cxn modelId="{68A0EF6D-1C3F-41FA-96C7-2AF4C0248155}" type="presOf" srcId="{387F99C0-C9EF-433E-A0FE-021A641C5A8D}" destId="{B875E432-981B-45D4-A9FA-1620C624D495}" srcOrd="0" destOrd="0" presId="urn:microsoft.com/office/officeart/2005/8/layout/vProcess5"/>
    <dgm:cxn modelId="{89E7BB52-220B-4C5A-BEB1-023AB408CEE0}" srcId="{3DF81B4A-C98F-48C5-BDAB-7D641870591C}" destId="{387F99C0-C9EF-433E-A0FE-021A641C5A8D}" srcOrd="2" destOrd="0" parTransId="{CB84F6FB-4B6C-4F13-869A-C3C4F7242B4F}" sibTransId="{202A8C2F-B438-4EA3-B1B6-F8D8915107F9}"/>
    <dgm:cxn modelId="{D3F93EA5-D568-4891-9732-3635AD5850EB}" srcId="{3DF81B4A-C98F-48C5-BDAB-7D641870591C}" destId="{B4609571-C665-4D1F-A225-44F2000E4C97}" srcOrd="0" destOrd="0" parTransId="{1E4ABE45-F31C-42BA-AAB8-D3FCA28C45B4}" sibTransId="{4DC77D60-5D41-4DB4-9441-E65409294272}"/>
    <dgm:cxn modelId="{8A7BDFA8-DFD9-4752-A09E-BC8688C81E40}" type="presOf" srcId="{B4609571-C665-4D1F-A225-44F2000E4C97}" destId="{EC6A418B-41D3-46C9-AEDC-45BDD4676C5E}" srcOrd="0" destOrd="0" presId="urn:microsoft.com/office/officeart/2005/8/layout/vProcess5"/>
    <dgm:cxn modelId="{53816ABE-8EFE-40B1-BB4F-7B291397C44B}" srcId="{3DF81B4A-C98F-48C5-BDAB-7D641870591C}" destId="{F48BC630-2B5E-4DD4-97F0-E8FA17116D20}" srcOrd="1" destOrd="0" parTransId="{796850DD-F5B1-4E61-90C5-5C945501A198}" sibTransId="{9FF98510-55BB-47DB-9545-753F9C8498F2}"/>
    <dgm:cxn modelId="{00BB31CB-6F41-457E-9ED0-F03EF98FD6FD}" type="presOf" srcId="{4DC77D60-5D41-4DB4-9441-E65409294272}" destId="{4E201843-6954-4276-981E-D4679A73FE75}" srcOrd="0" destOrd="0" presId="urn:microsoft.com/office/officeart/2005/8/layout/vProcess5"/>
    <dgm:cxn modelId="{22C7F6EA-8C24-4F50-AEE3-D5AED681434D}" type="presOf" srcId="{24DF9FF6-D956-409A-AC76-C763A317B2D7}" destId="{8CAB1CC4-014C-4CB7-BFE5-1C5B82B36FCC}" srcOrd="0" destOrd="0" presId="urn:microsoft.com/office/officeart/2005/8/layout/vProcess5"/>
    <dgm:cxn modelId="{49CF9DEE-D86F-4CC4-BEC4-53C93306B290}" type="presOf" srcId="{3DF81B4A-C98F-48C5-BDAB-7D641870591C}" destId="{16B86FE8-474B-4A3A-9566-BAF6D82DD639}" srcOrd="0" destOrd="0" presId="urn:microsoft.com/office/officeart/2005/8/layout/vProcess5"/>
    <dgm:cxn modelId="{61D269F5-4A68-4AF7-98D7-AC69427C39E9}" type="presOf" srcId="{9FF98510-55BB-47DB-9545-753F9C8498F2}" destId="{6F840653-2F62-47AA-9349-55E4BD68BC8D}" srcOrd="0" destOrd="0" presId="urn:microsoft.com/office/officeart/2005/8/layout/vProcess5"/>
    <dgm:cxn modelId="{5E30B415-5B34-4CA6-A30D-8E4EF2BA1917}" type="presParOf" srcId="{16B86FE8-474B-4A3A-9566-BAF6D82DD639}" destId="{A6C5188D-F5B6-49BA-A204-118FA16DC985}" srcOrd="0" destOrd="0" presId="urn:microsoft.com/office/officeart/2005/8/layout/vProcess5"/>
    <dgm:cxn modelId="{E8D70B57-6F5F-4B61-ADD7-FBAC20082435}" type="presParOf" srcId="{16B86FE8-474B-4A3A-9566-BAF6D82DD639}" destId="{EC6A418B-41D3-46C9-AEDC-45BDD4676C5E}" srcOrd="1" destOrd="0" presId="urn:microsoft.com/office/officeart/2005/8/layout/vProcess5"/>
    <dgm:cxn modelId="{8BE7FA44-D6F4-40BE-B99D-A8D6EC078156}" type="presParOf" srcId="{16B86FE8-474B-4A3A-9566-BAF6D82DD639}" destId="{FD494C5D-F384-4946-AA63-EE400BB8E658}" srcOrd="2" destOrd="0" presId="urn:microsoft.com/office/officeart/2005/8/layout/vProcess5"/>
    <dgm:cxn modelId="{9485C6DB-A5F8-4123-A4D6-C6E0496846A6}" type="presParOf" srcId="{16B86FE8-474B-4A3A-9566-BAF6D82DD639}" destId="{B875E432-981B-45D4-A9FA-1620C624D495}" srcOrd="3" destOrd="0" presId="urn:microsoft.com/office/officeart/2005/8/layout/vProcess5"/>
    <dgm:cxn modelId="{81F177BF-92ED-4E2B-A47A-D6E649763191}" type="presParOf" srcId="{16B86FE8-474B-4A3A-9566-BAF6D82DD639}" destId="{8CAB1CC4-014C-4CB7-BFE5-1C5B82B36FCC}" srcOrd="4" destOrd="0" presId="urn:microsoft.com/office/officeart/2005/8/layout/vProcess5"/>
    <dgm:cxn modelId="{91F3EB05-4925-4FE3-B189-11F97FF8CDFD}" type="presParOf" srcId="{16B86FE8-474B-4A3A-9566-BAF6D82DD639}" destId="{4E201843-6954-4276-981E-D4679A73FE75}" srcOrd="5" destOrd="0" presId="urn:microsoft.com/office/officeart/2005/8/layout/vProcess5"/>
    <dgm:cxn modelId="{8AD5EA15-6A5E-4582-9CEC-2F73F88D953A}" type="presParOf" srcId="{16B86FE8-474B-4A3A-9566-BAF6D82DD639}" destId="{6F840653-2F62-47AA-9349-55E4BD68BC8D}" srcOrd="6" destOrd="0" presId="urn:microsoft.com/office/officeart/2005/8/layout/vProcess5"/>
    <dgm:cxn modelId="{929FC940-3B76-4262-BFF5-76C2EC745A36}" type="presParOf" srcId="{16B86FE8-474B-4A3A-9566-BAF6D82DD639}" destId="{E65306F6-5387-4D00-AEFB-510E141FF761}" srcOrd="7" destOrd="0" presId="urn:microsoft.com/office/officeart/2005/8/layout/vProcess5"/>
    <dgm:cxn modelId="{B042562C-F486-49F8-9DB5-BDAE0E12C086}" type="presParOf" srcId="{16B86FE8-474B-4A3A-9566-BAF6D82DD639}" destId="{FCF4E97D-7855-4EBB-85AA-7CF0A07A7479}" srcOrd="8" destOrd="0" presId="urn:microsoft.com/office/officeart/2005/8/layout/vProcess5"/>
    <dgm:cxn modelId="{4CACF606-F226-442E-A328-8393871696C9}" type="presParOf" srcId="{16B86FE8-474B-4A3A-9566-BAF6D82DD639}" destId="{8FDCE89E-BC6E-417A-99C2-424DD9CDAD0C}" srcOrd="9" destOrd="0" presId="urn:microsoft.com/office/officeart/2005/8/layout/vProcess5"/>
    <dgm:cxn modelId="{5F3EB72D-A176-432C-BBAF-4EE168E65373}" type="presParOf" srcId="{16B86FE8-474B-4A3A-9566-BAF6D82DD639}" destId="{76249B3F-1B6A-4471-A7B6-4A36E87637B7}" srcOrd="10" destOrd="0" presId="urn:microsoft.com/office/officeart/2005/8/layout/vProcess5"/>
    <dgm:cxn modelId="{B3D466AA-60DA-40A3-9291-7605EF8C7109}" type="presParOf" srcId="{16B86FE8-474B-4A3A-9566-BAF6D82DD639}" destId="{E705A0A2-B71A-4209-BE8C-1217E50DD22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A418B-41D3-46C9-AEDC-45BDD4676C5E}">
      <dsp:nvSpPr>
        <dsp:cNvPr id="0" name=""/>
        <dsp:cNvSpPr/>
      </dsp:nvSpPr>
      <dsp:spPr>
        <a:xfrm>
          <a:off x="0" y="0"/>
          <a:ext cx="7432972" cy="7591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have worked to understand the common good.</a:t>
          </a:r>
        </a:p>
      </dsp:txBody>
      <dsp:txXfrm>
        <a:off x="22234" y="22234"/>
        <a:ext cx="6549659" cy="714666"/>
      </dsp:txXfrm>
    </dsp:sp>
    <dsp:sp modelId="{FD494C5D-F384-4946-AA63-EE400BB8E658}">
      <dsp:nvSpPr>
        <dsp:cNvPr id="0" name=""/>
        <dsp:cNvSpPr/>
      </dsp:nvSpPr>
      <dsp:spPr>
        <a:xfrm>
          <a:off x="622511" y="897159"/>
          <a:ext cx="7432972" cy="7591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have seen how science and faith can work together to help us make ethical decisions. </a:t>
          </a:r>
        </a:p>
      </dsp:txBody>
      <dsp:txXfrm>
        <a:off x="644745" y="919393"/>
        <a:ext cx="6272554" cy="714666"/>
      </dsp:txXfrm>
    </dsp:sp>
    <dsp:sp modelId="{B875E432-981B-45D4-A9FA-1620C624D495}">
      <dsp:nvSpPr>
        <dsp:cNvPr id="0" name=""/>
        <dsp:cNvSpPr/>
      </dsp:nvSpPr>
      <dsp:spPr>
        <a:xfrm>
          <a:off x="1235731" y="1794318"/>
          <a:ext cx="7432972" cy="7591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have gone through examples of how science has tried to guide us through the recent pandemic - even though our early understanding of the science might not be perfect.  </a:t>
          </a:r>
        </a:p>
      </dsp:txBody>
      <dsp:txXfrm>
        <a:off x="1257965" y="1816552"/>
        <a:ext cx="6281846" cy="714666"/>
      </dsp:txXfrm>
    </dsp:sp>
    <dsp:sp modelId="{8CAB1CC4-014C-4CB7-BFE5-1C5B82B36FCC}">
      <dsp:nvSpPr>
        <dsp:cNvPr id="0" name=""/>
        <dsp:cNvSpPr/>
      </dsp:nvSpPr>
      <dsp:spPr>
        <a:xfrm>
          <a:off x="1858242" y="2691478"/>
          <a:ext cx="7432972" cy="75913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Now we are going to give you a chance to work in a group on one final scenario using what you have learned.</a:t>
          </a:r>
        </a:p>
      </dsp:txBody>
      <dsp:txXfrm>
        <a:off x="1880476" y="2713712"/>
        <a:ext cx="6272554" cy="714666"/>
      </dsp:txXfrm>
    </dsp:sp>
    <dsp:sp modelId="{4E201843-6954-4276-981E-D4679A73FE75}">
      <dsp:nvSpPr>
        <dsp:cNvPr id="0" name=""/>
        <dsp:cNvSpPr/>
      </dsp:nvSpPr>
      <dsp:spPr>
        <a:xfrm>
          <a:off x="6939534" y="581428"/>
          <a:ext cx="493437" cy="49343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50557" y="581428"/>
        <a:ext cx="271391" cy="371311"/>
      </dsp:txXfrm>
    </dsp:sp>
    <dsp:sp modelId="{6F840653-2F62-47AA-9349-55E4BD68BC8D}">
      <dsp:nvSpPr>
        <dsp:cNvPr id="0" name=""/>
        <dsp:cNvSpPr/>
      </dsp:nvSpPr>
      <dsp:spPr>
        <a:xfrm>
          <a:off x="7562045" y="1478587"/>
          <a:ext cx="493437" cy="49343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673068" y="1478587"/>
        <a:ext cx="271391" cy="371311"/>
      </dsp:txXfrm>
    </dsp:sp>
    <dsp:sp modelId="{E65306F6-5387-4D00-AEFB-510E141FF761}">
      <dsp:nvSpPr>
        <dsp:cNvPr id="0" name=""/>
        <dsp:cNvSpPr/>
      </dsp:nvSpPr>
      <dsp:spPr>
        <a:xfrm>
          <a:off x="8175265" y="2375747"/>
          <a:ext cx="493437" cy="49343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286288" y="2375747"/>
        <a:ext cx="271391" cy="3713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664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22989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15182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50850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930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76032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97931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080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81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95666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1401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264860"/>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www.essentialoilguides.com/diffuser-vs-humidifi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yvonnechase.com/agree-or-disagr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Catholic_clergy_scientists" TargetMode="External"/><Relationship Id="rId2" Type="http://schemas.openxmlformats.org/officeDocument/2006/relationships/hyperlink" Target="https://www.catholicscientists.org/catholic-scientists-of-the-past" TargetMode="External"/><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wondergressive.com/religion-good-brain/"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Pillars_of_Cre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creativecommons.org/licenses/by-nc-sa/3.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usccb.org/beliefs-and-teachings/what-we-believe/catholic-social-teaching/seven-themes-of-catholic-social-teaching" TargetMode="External"/><Relationship Id="rId5" Type="http://schemas.openxmlformats.org/officeDocument/2006/relationships/hyperlink" Target="https://vinformation.org/en/vincentian-spirituality/in-todays-world/catholic-social-teaching-web-resources/"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pngimg.com/download/257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6265" y="1122363"/>
            <a:ext cx="12091357"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15000"/>
              </a:lnSpc>
              <a:spcBef>
                <a:spcPts val="0"/>
              </a:spcBef>
              <a:spcAft>
                <a:spcPts val="0"/>
              </a:spcAft>
              <a:buClr>
                <a:schemeClr val="dk1"/>
              </a:buClr>
              <a:buSzPts val="1100"/>
              <a:buFont typeface="Arial"/>
              <a:buNone/>
            </a:pPr>
            <a:r>
              <a:rPr lang="en-US" sz="4700" dirty="0">
                <a:latin typeface="Futura Bk" panose="020B0502020204020303" pitchFamily="34" charset="0"/>
                <a:ea typeface="Arial"/>
                <a:cs typeface="Arial"/>
                <a:sym typeface="Arial"/>
              </a:rPr>
              <a:t>How do we Make Decisions That are Both Morally and Scientifically Informed?</a:t>
            </a:r>
            <a:endParaRPr sz="9500" dirty="0">
              <a:latin typeface="Futura Bk" panose="020B0502020204020303" pitchFamily="34" charset="0"/>
            </a:endParaRPr>
          </a:p>
        </p:txBody>
      </p:sp>
      <p:sp>
        <p:nvSpPr>
          <p:cNvPr id="85" name="Google Shape;85;p1"/>
          <p:cNvSpPr txBox="1">
            <a:spLocks noGrp="1"/>
          </p:cNvSpPr>
          <p:nvPr>
            <p:ph type="subTitle" idx="1"/>
          </p:nvPr>
        </p:nvSpPr>
        <p:spPr>
          <a:xfrm>
            <a:off x="1524000" y="4429675"/>
            <a:ext cx="9144000" cy="828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None/>
            </a:pPr>
            <a:r>
              <a:rPr lang="en-US" sz="3200" dirty="0">
                <a:latin typeface="Futura Bk" panose="020B0502020204020303" pitchFamily="34" charset="0"/>
              </a:rPr>
              <a:t>Mount Notre Dame HS</a:t>
            </a:r>
            <a:endParaRPr dirty="0">
              <a:latin typeface="Futura Bk" panose="020B0502020204020303" pitchFamily="34" charset="0"/>
            </a:endParaRPr>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3C410-E181-4A71-ACB3-63F9C150A276}"/>
              </a:ext>
            </a:extLst>
          </p:cNvPr>
          <p:cNvSpPr>
            <a:spLocks noGrp="1"/>
          </p:cNvSpPr>
          <p:nvPr>
            <p:ph idx="1"/>
          </p:nvPr>
        </p:nvSpPr>
        <p:spPr>
          <a:xfrm>
            <a:off x="690880" y="508000"/>
            <a:ext cx="10424160" cy="6207760"/>
          </a:xfrm>
        </p:spPr>
        <p:txBody>
          <a:bodyPr>
            <a:normAutofit fontScale="55000" lnSpcReduction="20000"/>
          </a:bodyPr>
          <a:lstStyle/>
          <a:p>
            <a:pPr marL="0" indent="0">
              <a:buNone/>
            </a:pPr>
            <a:r>
              <a:rPr lang="en-US" sz="5800" dirty="0">
                <a:solidFill>
                  <a:schemeClr val="accent1"/>
                </a:solidFill>
                <a:latin typeface="Futura Bk" panose="020B0502020204020303" pitchFamily="34" charset="0"/>
              </a:rPr>
              <a:t>Consider these questions when making an ethical/moral decisions:</a:t>
            </a:r>
          </a:p>
          <a:p>
            <a:pPr fontAlgn="base"/>
            <a:r>
              <a:rPr lang="en-US" sz="2900" dirty="0">
                <a:latin typeface="Futura Bk" panose="020B0502020204020303" pitchFamily="34" charset="0"/>
              </a:rPr>
              <a:t>How do we find the known facts? How do we know those facts are true? What evidence would you look for to support the facts? </a:t>
            </a:r>
          </a:p>
          <a:p>
            <a:pPr fontAlgn="base"/>
            <a:r>
              <a:rPr lang="en-US" sz="2900" dirty="0">
                <a:latin typeface="Futura Bk" panose="020B0502020204020303" pitchFamily="34" charset="0"/>
              </a:rPr>
              <a:t>Who would you consult for more information? Professionals? Trusted counsel? Spiritual counsel?  Why?</a:t>
            </a:r>
          </a:p>
          <a:p>
            <a:pPr fontAlgn="base"/>
            <a:r>
              <a:rPr lang="en-US" sz="2900" dirty="0">
                <a:latin typeface="Futura Bk" panose="020B0502020204020303" pitchFamily="34" charset="0"/>
              </a:rPr>
              <a:t>How do you assess people’s motives, intentions, and values? </a:t>
            </a:r>
          </a:p>
          <a:p>
            <a:pPr fontAlgn="base"/>
            <a:r>
              <a:rPr lang="en-US" sz="2900" dirty="0">
                <a:latin typeface="Futura Bk" panose="020B0502020204020303" pitchFamily="34" charset="0"/>
              </a:rPr>
              <a:t>What is the right personal code of ethics when considering the Common Good? </a:t>
            </a:r>
          </a:p>
          <a:p>
            <a:pPr fontAlgn="base"/>
            <a:r>
              <a:rPr lang="en-US" sz="2900" dirty="0">
                <a:latin typeface="Futura Bk" panose="020B0502020204020303" pitchFamily="34" charset="0"/>
              </a:rPr>
              <a:t>When we consider our faith, do we use religious tradition (</a:t>
            </a:r>
            <a:r>
              <a:rPr lang="en-US" sz="2900" dirty="0" err="1">
                <a:latin typeface="Futura Bk" panose="020B0502020204020303" pitchFamily="34" charset="0"/>
              </a:rPr>
              <a:t>ie</a:t>
            </a:r>
            <a:r>
              <a:rPr lang="en-US" sz="2900" dirty="0">
                <a:latin typeface="Futura Bk" panose="020B0502020204020303" pitchFamily="34" charset="0"/>
              </a:rPr>
              <a:t>. church documents, the Catechism, or scripture?</a:t>
            </a:r>
          </a:p>
          <a:p>
            <a:pPr fontAlgn="base"/>
            <a:r>
              <a:rPr lang="en-US" sz="2900" dirty="0">
                <a:latin typeface="Futura Bk" panose="020B0502020204020303" pitchFamily="34" charset="0"/>
              </a:rPr>
              <a:t>We can also apply cardinal virtues to help guide us: Prudence (it is prudent to keep yourself informed), Wisdom (seek wisdom of those who know the situation well), Fortitude (have the courage to make right decisions), Temperance (sacrifice by individuals is often required for the common good).  Can you provide an example of your use of a Cardinal virtue over the last year?</a:t>
            </a:r>
          </a:p>
          <a:p>
            <a:pPr fontAlgn="base"/>
            <a:r>
              <a:rPr lang="en-US" sz="2900" dirty="0">
                <a:latin typeface="Futura Bk" panose="020B0502020204020303" pitchFamily="34" charset="0"/>
              </a:rPr>
              <a:t>Once we decide on a course of action, how should we weigh the consequences of our decisions and their effect on others?</a:t>
            </a:r>
          </a:p>
          <a:p>
            <a:pPr fontAlgn="base"/>
            <a:r>
              <a:rPr lang="en-US" sz="2900" dirty="0">
                <a:latin typeface="Futura Bk" panose="020B0502020204020303" pitchFamily="34" charset="0"/>
              </a:rPr>
              <a:t>How does your guide demonstrate the value of solidarity from Catholic Social Teaching? </a:t>
            </a:r>
          </a:p>
          <a:p>
            <a:pPr marL="0" indent="0">
              <a:buNone/>
            </a:pPr>
            <a:br>
              <a:rPr lang="en-US" dirty="0">
                <a:latin typeface="Futura Bk" panose="020B0502020204020303" pitchFamily="34" charset="0"/>
              </a:rPr>
            </a:br>
            <a:br>
              <a:rPr lang="en-US" dirty="0"/>
            </a:br>
            <a:endParaRPr lang="en-US" dirty="0"/>
          </a:p>
        </p:txBody>
      </p:sp>
    </p:spTree>
    <p:extLst>
      <p:ext uri="{BB962C8B-B14F-4D97-AF65-F5344CB8AC3E}">
        <p14:creationId xmlns:p14="http://schemas.microsoft.com/office/powerpoint/2010/main" val="137206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a:latin typeface="Futura Bk" panose="020B0502020204020303" pitchFamily="34" charset="0"/>
              </a:rPr>
              <a:t>Longer Scenarios – Scenario 1</a:t>
            </a:r>
          </a:p>
        </p:txBody>
      </p:sp>
      <p:sp>
        <p:nvSpPr>
          <p:cNvPr id="115" name="Google Shape;115;p6"/>
          <p:cNvSpPr txBox="1">
            <a:spLocks noGrp="1"/>
          </p:cNvSpPr>
          <p:nvPr>
            <p:ph idx="1"/>
          </p:nvPr>
        </p:nvSpPr>
        <p:spPr>
          <a:xfrm>
            <a:off x="924529" y="1853754"/>
            <a:ext cx="10021465" cy="4334082"/>
          </a:xfrm>
          <a:prstGeom prst="rect">
            <a:avLst/>
          </a:prstGeom>
          <a:noFill/>
          <a:ln>
            <a:noFill/>
          </a:ln>
        </p:spPr>
        <p:txBody>
          <a:bodyPr spcFirstLastPara="1" wrap="square" lIns="91425" tIns="45700" rIns="91425" bIns="45700" anchor="t" anchorCtr="0">
            <a:normAutofit/>
          </a:bodyPr>
          <a:lstStyle/>
          <a:p>
            <a:pPr>
              <a:buNone/>
            </a:pPr>
            <a:r>
              <a:rPr lang="en-US" sz="2400" dirty="0">
                <a:latin typeface="Futura Bk" panose="020B0502020204020303" pitchFamily="34" charset="0"/>
                <a:ea typeface="+mn-lt"/>
                <a:cs typeface="+mn-lt"/>
              </a:rPr>
              <a:t>Early in the COVID-19 pandemic, the CDC recommended that hand washing several times daily is essential to preventing the spread of the disease.  Indoor congregations of groups indoors (such as for religious services, weddings, funerals, sporting events, in-person school) were also banned to avoid the spread of COVID-19.  </a:t>
            </a:r>
            <a:endParaRPr lang="en-US" sz="2400" dirty="0">
              <a:latin typeface="Futura Bk" panose="020B0502020204020303" pitchFamily="34" charset="0"/>
            </a:endParaRPr>
          </a:p>
          <a:p>
            <a:pPr lvl="1">
              <a:buFont typeface="Arial"/>
              <a:buChar char="•"/>
            </a:pPr>
            <a:r>
              <a:rPr lang="en-US" sz="2000" dirty="0">
                <a:latin typeface="Futura Bk" panose="020B0502020204020303" pitchFamily="34" charset="0"/>
                <a:ea typeface="+mn-lt"/>
                <a:cs typeface="+mn-lt"/>
              </a:rPr>
              <a:t>For those that did comply with these bans, think of at least one inequality or injustice that occurred?  For that example, why was it unfair?</a:t>
            </a:r>
            <a:endParaRPr lang="en-US" sz="2000" dirty="0">
              <a:latin typeface="Futura Bk" panose="020B0502020204020303" pitchFamily="34" charset="0"/>
            </a:endParaRPr>
          </a:p>
          <a:p>
            <a:pPr lvl="1">
              <a:buFont typeface="Arial"/>
              <a:buChar char="•"/>
            </a:pPr>
            <a:r>
              <a:rPr lang="en-US" sz="2000" dirty="0">
                <a:latin typeface="Futura Bk" panose="020B0502020204020303" pitchFamily="34" charset="0"/>
                <a:ea typeface="+mn-lt"/>
                <a:cs typeface="+mn-lt"/>
              </a:rPr>
              <a:t>For those that did not comply with these bans, was this in the interest of the common good?  Why or why not?</a:t>
            </a:r>
            <a:endParaRPr lang="en-US" sz="2000" dirty="0">
              <a:latin typeface="Futura Bk" panose="020B0502020204020303" pitchFamily="34" charset="0"/>
            </a:endParaRPr>
          </a:p>
          <a:p>
            <a:pPr marL="228600" lvl="0" indent="-50800" algn="l">
              <a:lnSpc>
                <a:spcPct val="90000"/>
              </a:lnSpc>
              <a:spcBef>
                <a:spcPts val="0"/>
              </a:spcBef>
              <a:spcAft>
                <a:spcPts val="0"/>
              </a:spcAft>
              <a:buSzPts val="280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19"/>
        <p:cNvGrpSpPr/>
        <p:nvPr/>
      </p:nvGrpSpPr>
      <p:grpSpPr>
        <a:xfrm>
          <a:off x="0" y="0"/>
          <a:ext cx="0" cy="0"/>
          <a:chOff x="0" y="0"/>
          <a:chExt cx="0" cy="0"/>
        </a:xfrm>
      </p:grpSpPr>
      <p:pic>
        <p:nvPicPr>
          <p:cNvPr id="5" name="Picture 4">
            <a:extLst>
              <a:ext uri="{FF2B5EF4-FFF2-40B4-BE49-F238E27FC236}">
                <a16:creationId xmlns:a16="http://schemas.microsoft.com/office/drawing/2014/main" id="{37355CFD-D693-41C5-8925-E287A012D31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4277" r="9090" b="19112"/>
          <a:stretch/>
        </p:blipFill>
        <p:spPr>
          <a:xfrm>
            <a:off x="771048" y="294650"/>
            <a:ext cx="11420952" cy="6424437"/>
          </a:xfrm>
          <a:prstGeom prst="rect">
            <a:avLst/>
          </a:prstGeom>
        </p:spPr>
      </p:pic>
      <p:sp>
        <p:nvSpPr>
          <p:cNvPr id="125" name="Rectangle 124">
            <a:extLst>
              <a:ext uri="{FF2B5EF4-FFF2-40B4-BE49-F238E27FC236}">
                <a16:creationId xmlns:a16="http://schemas.microsoft.com/office/drawing/2014/main" id="{5035DA88-5E88-4A1D-AF31-FB3C246A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Google Shape;120;p7"/>
          <p:cNvSpPr txBox="1">
            <a:spLocks noGrp="1"/>
          </p:cNvSpPr>
          <p:nvPr>
            <p:ph type="title"/>
          </p:nvPr>
        </p:nvSpPr>
        <p:spPr>
          <a:xfrm>
            <a:off x="1304017" y="804520"/>
            <a:ext cx="6815731" cy="1049235"/>
          </a:xfrm>
          <a:prstGeom prst="rect">
            <a:avLst/>
          </a:prstGeom>
        </p:spPr>
        <p:txBody>
          <a:bodyPr spcFirstLastPara="1" lIns="91425" tIns="45700" rIns="91425" bIns="45700" anchorCtr="0">
            <a:normAutofit/>
          </a:bodyPr>
          <a:lstStyle/>
          <a:p>
            <a:pPr>
              <a:spcBef>
                <a:spcPts val="0"/>
              </a:spcBef>
              <a:buClr>
                <a:schemeClr val="dk1"/>
              </a:buClr>
              <a:buSzPts val="4400"/>
            </a:pPr>
            <a:r>
              <a:rPr lang="en-US" dirty="0">
                <a:latin typeface="Futura Bk" panose="020B0502020204020303" pitchFamily="34" charset="0"/>
              </a:rPr>
              <a:t>LONGER SCENARIOS – Scenario 2 (1 of 2)</a:t>
            </a:r>
            <a:endParaRPr lang="en-US">
              <a:latin typeface="Futura Bk" panose="020B0502020204020303" pitchFamily="34" charset="0"/>
            </a:endParaRPr>
          </a:p>
        </p:txBody>
      </p:sp>
      <p:sp>
        <p:nvSpPr>
          <p:cNvPr id="3" name="Content Placeholder 2">
            <a:extLst>
              <a:ext uri="{FF2B5EF4-FFF2-40B4-BE49-F238E27FC236}">
                <a16:creationId xmlns:a16="http://schemas.microsoft.com/office/drawing/2014/main" id="{A9EB98EE-00E7-4707-A6D5-FF93D4EAD676}"/>
              </a:ext>
            </a:extLst>
          </p:cNvPr>
          <p:cNvSpPr>
            <a:spLocks noGrp="1"/>
          </p:cNvSpPr>
          <p:nvPr>
            <p:ph idx="1"/>
          </p:nvPr>
        </p:nvSpPr>
        <p:spPr>
          <a:xfrm>
            <a:off x="1304017" y="2015733"/>
            <a:ext cx="6815731" cy="4021267"/>
          </a:xfrm>
        </p:spPr>
        <p:txBody>
          <a:bodyPr>
            <a:normAutofit/>
          </a:bodyPr>
          <a:lstStyle/>
          <a:p>
            <a:pPr marL="0" indent="0">
              <a:buNone/>
            </a:pPr>
            <a:r>
              <a:rPr lang="en-US">
                <a:solidFill>
                  <a:srgbClr val="FFFFFE"/>
                </a:solidFill>
                <a:latin typeface="Futura Bk" panose="020B0502020204020303" pitchFamily="34" charset="0"/>
              </a:rPr>
              <a:t>The teacher will release a small amount of scented essential oils</a:t>
            </a:r>
          </a:p>
          <a:p>
            <a:pPr lvl="1"/>
            <a:r>
              <a:rPr lang="en-US">
                <a:solidFill>
                  <a:srgbClr val="FFFFFE"/>
                </a:solidFill>
                <a:latin typeface="Futura Bk" panose="020B0502020204020303" pitchFamily="34" charset="0"/>
              </a:rPr>
              <a:t>When you smell the fragrance, write down the current value of the board timer</a:t>
            </a:r>
          </a:p>
          <a:p>
            <a:pPr lvl="1"/>
            <a:r>
              <a:rPr lang="en-US">
                <a:solidFill>
                  <a:srgbClr val="FFFFFE"/>
                </a:solidFill>
                <a:latin typeface="Futura Bk" panose="020B0502020204020303" pitchFamily="34" charset="0"/>
              </a:rPr>
              <a:t>We will analyze the data as a function of distance and time</a:t>
            </a:r>
          </a:p>
        </p:txBody>
      </p:sp>
      <p:sp>
        <p:nvSpPr>
          <p:cNvPr id="6" name="TextBox 5">
            <a:extLst>
              <a:ext uri="{FF2B5EF4-FFF2-40B4-BE49-F238E27FC236}">
                <a16:creationId xmlns:a16="http://schemas.microsoft.com/office/drawing/2014/main" id="{DA4194B2-1984-419B-BADD-48C17213B825}"/>
              </a:ext>
            </a:extLst>
          </p:cNvPr>
          <p:cNvSpPr txBox="1"/>
          <p:nvPr/>
        </p:nvSpPr>
        <p:spPr>
          <a:xfrm>
            <a:off x="10189802" y="6952586"/>
            <a:ext cx="2002198" cy="307777"/>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4" tooltip="http://www.essentialoilguides.com/diffuser-vs-humidifi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spcBef>
                <a:spcPts val="0"/>
              </a:spcBef>
            </a:pPr>
            <a:r>
              <a:rPr lang="it-IT" dirty="0">
                <a:latin typeface="Futura Bk" panose="020B0502020204020303" pitchFamily="34" charset="0"/>
                <a:ea typeface="+mj-lt"/>
                <a:cs typeface="+mj-lt"/>
              </a:rPr>
              <a:t>LONGER SCENARIOS – Scenario 2 (2 of 2)</a:t>
            </a:r>
          </a:p>
          <a:p>
            <a:pPr marL="0" lvl="0" indent="0" algn="l">
              <a:lnSpc>
                <a:spcPct val="90000"/>
              </a:lnSpc>
              <a:spcBef>
                <a:spcPts val="0"/>
              </a:spcBef>
              <a:spcAft>
                <a:spcPts val="0"/>
              </a:spcAft>
              <a:buSzPts val="4400"/>
              <a:buFont typeface="Calibri"/>
              <a:buNone/>
            </a:pPr>
            <a:endParaRPr lang="it-IT" dirty="0"/>
          </a:p>
        </p:txBody>
      </p:sp>
      <p:sp>
        <p:nvSpPr>
          <p:cNvPr id="127" name="Google Shape;127;p8"/>
          <p:cNvSpPr txBox="1">
            <a:spLocks noGrp="1"/>
          </p:cNvSpPr>
          <p:nvPr>
            <p:ph idx="1"/>
          </p:nvPr>
        </p:nvSpPr>
        <p:spPr>
          <a:xfrm>
            <a:off x="499079" y="1592399"/>
            <a:ext cx="11005715" cy="3873946"/>
          </a:xfrm>
          <a:prstGeom prst="rect">
            <a:avLst/>
          </a:prstGeom>
          <a:noFill/>
          <a:ln>
            <a:noFill/>
          </a:ln>
        </p:spPr>
        <p:txBody>
          <a:bodyPr spcFirstLastPara="1" wrap="square" lIns="91425" tIns="45700" rIns="91425" bIns="45700" anchor="t" anchorCtr="0">
            <a:normAutofit/>
          </a:bodyPr>
          <a:lstStyle/>
          <a:p>
            <a:pPr>
              <a:buNone/>
            </a:pPr>
            <a:r>
              <a:rPr lang="en-US" sz="2400" dirty="0">
                <a:latin typeface="Futura Bk" panose="020B0502020204020303" pitchFamily="34" charset="0"/>
              </a:rPr>
              <a:t>Recently, the CDC has recognized that air transmission via aerosols is the primary infection method.  This has evolved prevention to center more on the wearing of masks rather than washing hands.  </a:t>
            </a:r>
            <a:endParaRPr lang="en-US" sz="2400" dirty="0">
              <a:latin typeface="Futura Bk" panose="020B0502020204020303" pitchFamily="34" charset="0"/>
              <a:ea typeface="+mn-lt"/>
              <a:cs typeface="+mn-lt"/>
            </a:endParaRPr>
          </a:p>
          <a:p>
            <a:pPr lvl="1">
              <a:buClr>
                <a:srgbClr val="FB8C29"/>
              </a:buClr>
              <a:buFont typeface="Arial,Sans-Serif"/>
              <a:buChar char="•"/>
            </a:pPr>
            <a:r>
              <a:rPr lang="en-US" sz="2400" dirty="0">
                <a:latin typeface="Futura Bk" panose="020B0502020204020303" pitchFamily="34" charset="0"/>
              </a:rPr>
              <a:t>Science is a learning process and is not perfect.  How does misunderstanding this reality lead to poor decisions?</a:t>
            </a:r>
            <a:endParaRPr lang="en-US" sz="2400" dirty="0">
              <a:latin typeface="Futura Bk" panose="020B0502020204020303" pitchFamily="34" charset="0"/>
              <a:ea typeface="+mn-lt"/>
              <a:cs typeface="+mn-lt"/>
            </a:endParaRPr>
          </a:p>
          <a:p>
            <a:pPr lvl="1">
              <a:buClr>
                <a:srgbClr val="FB8C29"/>
              </a:buClr>
              <a:buFont typeface="Arial,Sans-Serif"/>
              <a:buChar char="•"/>
            </a:pPr>
            <a:r>
              <a:rPr lang="en-US" sz="2400" dirty="0">
                <a:latin typeface="Futura Bk" panose="020B0502020204020303" pitchFamily="34" charset="0"/>
              </a:rPr>
              <a:t>Provide at least two examples of decisions people might make which do not support the common good.</a:t>
            </a:r>
            <a:endParaRPr lang="en-US" sz="2400" dirty="0">
              <a:latin typeface="Futura Bk" panose="020B0502020204020303" pitchFamily="34" charset="0"/>
              <a:ea typeface="+mn-lt"/>
              <a:cs typeface="+mn-lt"/>
            </a:endParaRPr>
          </a:p>
          <a:p>
            <a:pPr marL="228600" lvl="0" indent="-50800" algn="l">
              <a:lnSpc>
                <a:spcPct val="90000"/>
              </a:lnSpc>
              <a:spcBef>
                <a:spcPts val="0"/>
              </a:spcBef>
              <a:spcAft>
                <a:spcPts val="0"/>
              </a:spcAft>
              <a:buSzPts val="280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a:latin typeface="Futura Bk" panose="020B0502020204020303" pitchFamily="34" charset="0"/>
              </a:rPr>
              <a:t>Examples from History</a:t>
            </a:r>
          </a:p>
        </p:txBody>
      </p:sp>
      <p:sp>
        <p:nvSpPr>
          <p:cNvPr id="133" name="Google Shape;133;p9"/>
          <p:cNvSpPr txBox="1">
            <a:spLocks noGrp="1"/>
          </p:cNvSpPr>
          <p:nvPr>
            <p:ph idx="1"/>
          </p:nvPr>
        </p:nvSpPr>
        <p:spPr>
          <a:xfrm>
            <a:off x="541413" y="1613566"/>
            <a:ext cx="10942214" cy="3852779"/>
          </a:xfrm>
          <a:prstGeom prst="rect">
            <a:avLst/>
          </a:prstGeom>
          <a:noFill/>
          <a:ln>
            <a:noFill/>
          </a:ln>
        </p:spPr>
        <p:txBody>
          <a:bodyPr spcFirstLastPara="1" wrap="square" lIns="91425" tIns="45700" rIns="91425" bIns="45700" anchor="t" anchorCtr="0">
            <a:normAutofit/>
          </a:bodyPr>
          <a:lstStyle/>
          <a:p>
            <a:pPr>
              <a:buNone/>
            </a:pPr>
            <a:r>
              <a:rPr lang="en-US" sz="2400" dirty="0">
                <a:latin typeface="Futura Bk" panose="020B0502020204020303" pitchFamily="34" charset="0"/>
                <a:ea typeface="+mn-lt"/>
                <a:cs typeface="+mn-lt"/>
              </a:rPr>
              <a:t>Let’s investigate and discuss two historical examples for ethical and moral decision making. </a:t>
            </a:r>
          </a:p>
          <a:p>
            <a:pPr lvl="1"/>
            <a:r>
              <a:rPr lang="en-US" sz="2200" dirty="0">
                <a:latin typeface="Futura Bk" panose="020B0502020204020303" pitchFamily="34" charset="0"/>
                <a:ea typeface="+mn-lt"/>
                <a:cs typeface="+mn-lt"/>
              </a:rPr>
              <a:t>Spanish flu of 1918 </a:t>
            </a:r>
          </a:p>
          <a:p>
            <a:pPr lvl="1"/>
            <a:r>
              <a:rPr lang="en-US" sz="2200" dirty="0">
                <a:latin typeface="Futura Bk" panose="020B0502020204020303" pitchFamily="34" charset="0"/>
                <a:ea typeface="+mn-lt"/>
                <a:cs typeface="+mn-lt"/>
              </a:rPr>
              <a:t>The AIDS epidemic in the 1980s</a:t>
            </a:r>
          </a:p>
          <a:p>
            <a:pPr marL="0" indent="0">
              <a:buNone/>
            </a:pPr>
            <a:r>
              <a:rPr lang="en-US" sz="2400" dirty="0">
                <a:latin typeface="Futura Bk" panose="020B0502020204020303" pitchFamily="34" charset="0"/>
                <a:ea typeface="+mn-lt"/>
                <a:cs typeface="+mn-lt"/>
              </a:rPr>
              <a:t>Take</a:t>
            </a:r>
            <a:r>
              <a:rPr lang="en-US" sz="2400" dirty="0">
                <a:latin typeface="Futura Bk" panose="020B0502020204020303" pitchFamily="34" charset="0"/>
              </a:rPr>
              <a:t> a few minutes to do an online investigation. Was the devastation of this disease due to a lack of knowledge or a moral failure?</a:t>
            </a:r>
            <a:endParaRPr lang="en-US" sz="2400" dirty="0">
              <a:latin typeface="Futura Bk" panose="020B0502020204020303" pitchFamily="34" charset="0"/>
              <a:ea typeface="+mn-lt"/>
              <a:cs typeface="+mn-lt"/>
            </a:endParaRPr>
          </a:p>
          <a:p>
            <a:endParaRPr lang="en-US" dirty="0">
              <a:latin typeface="Futura Bk" panose="020B0502020204020303" pitchFamily="34" charset="0"/>
            </a:endParaRPr>
          </a:p>
          <a:p>
            <a:pPr indent="-50800">
              <a:lnSpc>
                <a:spcPct val="90000"/>
              </a:lnSpc>
              <a:spcBef>
                <a:spcPts val="0"/>
              </a:spcBef>
              <a:buSzPts val="280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a:latin typeface="Futura Bk" panose="020B0502020204020303" pitchFamily="34" charset="0"/>
              </a:rPr>
              <a:t>Science informing Moral Decisions</a:t>
            </a:r>
          </a:p>
        </p:txBody>
      </p:sp>
      <p:graphicFrame>
        <p:nvGraphicFramePr>
          <p:cNvPr id="147" name="Google Shape;139;p10">
            <a:extLst>
              <a:ext uri="{FF2B5EF4-FFF2-40B4-BE49-F238E27FC236}">
                <a16:creationId xmlns:a16="http://schemas.microsoft.com/office/drawing/2014/main" id="{916B1714-3321-4235-A35B-27AE902ABE6C}"/>
              </a:ext>
            </a:extLst>
          </p:cNvPr>
          <p:cNvGraphicFramePr>
            <a:graphicFrameLocks noGrp="1"/>
          </p:cNvGraphicFramePr>
          <p:nvPr>
            <p:ph idx="1"/>
          </p:nvPr>
        </p:nvGraphicFramePr>
        <p:xfrm>
          <a:off x="1451579" y="2015732"/>
          <a:ext cx="929121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1673829" y="42519"/>
            <a:ext cx="9291215" cy="1049235"/>
          </a:xfrm>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4400"/>
            </a:pPr>
            <a:r>
              <a:rPr lang="en-US" dirty="0">
                <a:latin typeface="Futura Bk" panose="020B0502020204020303" pitchFamily="34" charset="0"/>
              </a:rPr>
              <a:t>Who Would You Save?  </a:t>
            </a:r>
          </a:p>
        </p:txBody>
      </p:sp>
      <p:sp>
        <p:nvSpPr>
          <p:cNvPr id="145" name="Google Shape;145;p11"/>
          <p:cNvSpPr txBox="1">
            <a:spLocks noGrp="1"/>
          </p:cNvSpPr>
          <p:nvPr>
            <p:ph idx="1"/>
          </p:nvPr>
        </p:nvSpPr>
        <p:spPr>
          <a:xfrm>
            <a:off x="340329" y="1179649"/>
            <a:ext cx="11608965" cy="5112196"/>
          </a:xfrm>
          <a:prstGeom prst="rect">
            <a:avLst/>
          </a:prstGeom>
          <a:noFill/>
          <a:ln>
            <a:noFill/>
          </a:ln>
        </p:spPr>
        <p:txBody>
          <a:bodyPr spcFirstLastPara="1" wrap="square" lIns="91425" tIns="45700" rIns="91425" bIns="45700" anchor="t" anchorCtr="0">
            <a:normAutofit/>
          </a:bodyPr>
          <a:lstStyle/>
          <a:p>
            <a:pPr>
              <a:buNone/>
            </a:pPr>
            <a:r>
              <a:rPr lang="en-US" dirty="0">
                <a:latin typeface="Futura Bk" panose="020B0502020204020303" pitchFamily="34" charset="0"/>
                <a:ea typeface="+mn-lt"/>
                <a:cs typeface="+mn-lt"/>
              </a:rPr>
              <a:t>“Who should be saved during a flu outbreak when there is not enough life-saving vaccine available for everybody?“ </a:t>
            </a:r>
          </a:p>
          <a:p>
            <a:pPr>
              <a:buNone/>
            </a:pPr>
            <a:endParaRPr lang="en-US" dirty="0">
              <a:latin typeface="Futura Bk" panose="020B0502020204020303" pitchFamily="34" charset="0"/>
              <a:ea typeface="+mn-lt"/>
              <a:cs typeface="+mn-lt"/>
            </a:endParaRPr>
          </a:p>
          <a:p>
            <a:pPr>
              <a:buNone/>
            </a:pPr>
            <a:r>
              <a:rPr lang="en-US" dirty="0">
                <a:latin typeface="Futura Bk"/>
                <a:ea typeface="+mn-lt"/>
                <a:cs typeface="+mn-lt"/>
              </a:rPr>
              <a:t>Working with your small group...</a:t>
            </a:r>
          </a:p>
          <a:p>
            <a:pPr marL="342900" indent="-342900"/>
            <a:r>
              <a:rPr lang="en-US" dirty="0">
                <a:latin typeface="Futura Bk"/>
                <a:ea typeface="+mn-lt"/>
                <a:cs typeface="+mn-lt"/>
              </a:rPr>
              <a:t>complete the handout "Who Would You Save?" </a:t>
            </a:r>
            <a:endParaRPr lang="en-US" dirty="0">
              <a:latin typeface="Futura Bk"/>
            </a:endParaRPr>
          </a:p>
          <a:p>
            <a:pPr marL="342900" indent="-342900"/>
            <a:r>
              <a:rPr lang="en-US" dirty="0">
                <a:latin typeface="Futura Bk"/>
                <a:ea typeface="+mn-lt"/>
                <a:cs typeface="+mn-lt"/>
              </a:rPr>
              <a:t>prepare a slide or poster to present your decision to the class </a:t>
            </a:r>
            <a:endParaRPr lang="en-US" dirty="0">
              <a:latin typeface="Rockwell" panose="02060603020205020403"/>
              <a:ea typeface="+mn-lt"/>
              <a:cs typeface="+mn-lt"/>
            </a:endParaRPr>
          </a:p>
          <a:p>
            <a:pPr marL="342900" indent="-342900"/>
            <a:r>
              <a:rPr lang="en-US" dirty="0">
                <a:latin typeface="Futura Bk"/>
                <a:ea typeface="+mn-lt"/>
                <a:cs typeface="+mn-lt"/>
              </a:rPr>
              <a:t>You must support your decision with resources.  </a:t>
            </a:r>
            <a:endParaRPr lang="en-US" dirty="0">
              <a:latin typeface="Rockwell" panose="02060603020205020403"/>
              <a:ea typeface="+mn-lt"/>
              <a:cs typeface="+mn-lt"/>
            </a:endParaRPr>
          </a:p>
          <a:p>
            <a:pPr marL="342900" indent="-342900"/>
            <a:r>
              <a:rPr lang="en-US" dirty="0">
                <a:latin typeface="Futura Bk"/>
                <a:ea typeface="+mn-lt"/>
                <a:cs typeface="+mn-lt"/>
              </a:rPr>
              <a:t>Your </a:t>
            </a:r>
            <a:r>
              <a:rPr lang="en-US" dirty="0" err="1">
                <a:latin typeface="Futura Bk"/>
                <a:ea typeface="+mn-lt"/>
                <a:cs typeface="+mn-lt"/>
              </a:rPr>
              <a:t>presentationshould</a:t>
            </a:r>
            <a:r>
              <a:rPr lang="en-US" dirty="0">
                <a:latin typeface="Futura Bk"/>
                <a:ea typeface="+mn-lt"/>
                <a:cs typeface="+mn-lt"/>
              </a:rPr>
              <a:t> also explain how your group came to your decision.  </a:t>
            </a:r>
            <a:endParaRPr lang="en-US" dirty="0">
              <a:latin typeface="Rockwell" panose="02060603020205020403"/>
            </a:endParaRPr>
          </a:p>
          <a:p>
            <a:pPr marL="342900" indent="-342900"/>
            <a:r>
              <a:rPr lang="en-US" dirty="0">
                <a:latin typeface="Futura Bk"/>
              </a:rPr>
              <a:t>You will have 20 minutes to make your decision and prepare for your 1-2 minute presentation.  </a:t>
            </a:r>
            <a:endParaRPr lang="en-US" dirty="0"/>
          </a:p>
          <a:p>
            <a:pPr indent="-50800">
              <a:lnSpc>
                <a:spcPct val="90000"/>
              </a:lnSpc>
              <a:spcBef>
                <a:spcPts val="0"/>
              </a:spcBef>
              <a:buNone/>
            </a:pPr>
            <a:br>
              <a:rPr lang="en-US" dirty="0"/>
            </a:br>
            <a:endParaRPr lang="en-US" dirty="0"/>
          </a:p>
        </p:txBody>
      </p:sp>
      <p:pic>
        <p:nvPicPr>
          <p:cNvPr id="2" name="Picture 2" descr="A picture containing vector graphics&#10;&#10;Description automatically generated">
            <a:extLst>
              <a:ext uri="{FF2B5EF4-FFF2-40B4-BE49-F238E27FC236}">
                <a16:creationId xmlns:a16="http://schemas.microsoft.com/office/drawing/2014/main" id="{972F701A-323A-4CE2-86AB-0F2675294AFF}"/>
              </a:ext>
            </a:extLst>
          </p:cNvPr>
          <p:cNvPicPr>
            <a:picLocks noChangeAspect="1"/>
          </p:cNvPicPr>
          <p:nvPr/>
        </p:nvPicPr>
        <p:blipFill>
          <a:blip r:embed="rId3"/>
          <a:stretch>
            <a:fillRect/>
          </a:stretch>
        </p:blipFill>
        <p:spPr>
          <a:xfrm>
            <a:off x="8689180" y="1712117"/>
            <a:ext cx="2505076" cy="25050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595119" y="175585"/>
            <a:ext cx="9291215" cy="10492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Futura Bk" panose="020B0502020204020303" pitchFamily="34" charset="0"/>
              </a:rPr>
              <a:t>Formative assessment: Student Activity: Ten Scenarios</a:t>
            </a:r>
            <a:endParaRPr lang="en-US">
              <a:latin typeface="Futura Bk" panose="020B0502020204020303" pitchFamily="34" charset="0"/>
            </a:endParaRPr>
          </a:p>
        </p:txBody>
      </p:sp>
      <p:sp>
        <p:nvSpPr>
          <p:cNvPr id="3" name="Rectangle 2">
            <a:extLst>
              <a:ext uri="{FF2B5EF4-FFF2-40B4-BE49-F238E27FC236}">
                <a16:creationId xmlns:a16="http://schemas.microsoft.com/office/drawing/2014/main" id="{9A556539-5701-4D10-9E56-DB2D0B6522F5}"/>
              </a:ext>
            </a:extLst>
          </p:cNvPr>
          <p:cNvSpPr/>
          <p:nvPr/>
        </p:nvSpPr>
        <p:spPr>
          <a:xfrm>
            <a:off x="1305667" y="1224820"/>
            <a:ext cx="4782714" cy="1631216"/>
          </a:xfrm>
          <a:prstGeom prst="rect">
            <a:avLst/>
          </a:prstGeom>
        </p:spPr>
        <p:txBody>
          <a:bodyPr wrap="square" lIns="91440" tIns="45720" rIns="91440" bIns="45720" anchor="t">
            <a:spAutoFit/>
          </a:bodyPr>
          <a:lstStyle/>
          <a:p>
            <a:pPr marR="0" lvl="0" fontAlgn="base">
              <a:spcBef>
                <a:spcPts val="0"/>
              </a:spcBef>
              <a:spcAft>
                <a:spcPts val="0"/>
              </a:spcAft>
            </a:pPr>
            <a:r>
              <a:rPr lang="en-US" sz="2000">
                <a:latin typeface="Futura Bk"/>
                <a:ea typeface="Times New Roman" panose="02020603050405020304" pitchFamily="18" charset="0"/>
                <a:cs typeface="Arial"/>
              </a:rPr>
              <a:t>(</a:t>
            </a:r>
            <a:r>
              <a:rPr lang="en-US" sz="2000">
                <a:effectLst/>
                <a:latin typeface="Futura Bk"/>
                <a:ea typeface="Times New Roman" panose="02020603050405020304" pitchFamily="18" charset="0"/>
                <a:cs typeface="Arial"/>
              </a:rPr>
              <a:t>See document</a:t>
            </a:r>
            <a:r>
              <a:rPr lang="en-US" sz="2000">
                <a:latin typeface="Futura Bk"/>
                <a:ea typeface="Times New Roman" panose="02020603050405020304" pitchFamily="18" charset="0"/>
                <a:cs typeface="Arial"/>
              </a:rPr>
              <a:t>)</a:t>
            </a:r>
            <a:endParaRPr lang="en-US" sz="2000" dirty="0">
              <a:effectLst/>
              <a:latin typeface="Futura Bk" panose="020B0502020204020303" pitchFamily="34" charset="0"/>
              <a:ea typeface="Times New Roman" panose="02020603050405020304" pitchFamily="18" charset="0"/>
              <a:cs typeface="Arial" panose="020B0604020202020204" pitchFamily="34" charset="0"/>
            </a:endParaRPr>
          </a:p>
          <a:p>
            <a:pPr marR="0" lvl="0" fontAlgn="base">
              <a:spcBef>
                <a:spcPts val="0"/>
              </a:spcBef>
              <a:spcAft>
                <a:spcPts val="0"/>
              </a:spcAft>
            </a:pPr>
            <a:endParaRPr lang="en-US" sz="2000" dirty="0">
              <a:latin typeface="Futura Bk" panose="020B0502020204020303" pitchFamily="34" charset="0"/>
              <a:ea typeface="Times New Roman" panose="02020603050405020304" pitchFamily="18" charset="0"/>
              <a:cs typeface="Arial" panose="020B0604020202020204" pitchFamily="34" charset="0"/>
            </a:endParaRPr>
          </a:p>
          <a:p>
            <a:pPr marR="0" lvl="0" fontAlgn="base">
              <a:spcBef>
                <a:spcPts val="0"/>
              </a:spcBef>
              <a:spcAft>
                <a:spcPts val="0"/>
              </a:spcAft>
            </a:pPr>
            <a:endParaRPr lang="en-US" sz="2000" dirty="0">
              <a:effectLst/>
              <a:latin typeface="Futura Bk" panose="020B0502020204020303" pitchFamily="34" charset="0"/>
              <a:ea typeface="Times New Roman" panose="02020603050405020304" pitchFamily="18" charset="0"/>
              <a:cs typeface="Arial" panose="020B0604020202020204" pitchFamily="34" charset="0"/>
            </a:endParaRPr>
          </a:p>
          <a:p>
            <a:pPr fontAlgn="base"/>
            <a:r>
              <a:rPr lang="en-US" sz="2000">
                <a:latin typeface="Futura Bk"/>
                <a:ea typeface="Times New Roman" panose="02020603050405020304" pitchFamily="18" charset="0"/>
                <a:cs typeface="Arial"/>
              </a:rPr>
              <a:t>Read the 10 scenarios and </a:t>
            </a:r>
          </a:p>
          <a:p>
            <a:r>
              <a:rPr lang="en-US" sz="2000">
                <a:latin typeface="Futura Bk"/>
                <a:ea typeface="Times New Roman" panose="02020603050405020304" pitchFamily="18" charset="0"/>
                <a:cs typeface="Arial"/>
              </a:rPr>
              <a:t>decide if you Agree or Disagree?</a:t>
            </a:r>
            <a:endParaRPr lang="en-US"/>
          </a:p>
        </p:txBody>
      </p:sp>
      <p:pic>
        <p:nvPicPr>
          <p:cNvPr id="5" name="Picture 4">
            <a:extLst>
              <a:ext uri="{FF2B5EF4-FFF2-40B4-BE49-F238E27FC236}">
                <a16:creationId xmlns:a16="http://schemas.microsoft.com/office/drawing/2014/main" id="{61B94DDE-EBF8-4C7F-9235-92F6F461797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82920" y="1635044"/>
            <a:ext cx="4272280" cy="3667355"/>
          </a:xfrm>
          <a:prstGeom prst="rect">
            <a:avLst/>
          </a:prstGeom>
        </p:spPr>
      </p:pic>
      <p:sp>
        <p:nvSpPr>
          <p:cNvPr id="6" name="TextBox 5">
            <a:extLst>
              <a:ext uri="{FF2B5EF4-FFF2-40B4-BE49-F238E27FC236}">
                <a16:creationId xmlns:a16="http://schemas.microsoft.com/office/drawing/2014/main" id="{1DB636E4-5A63-44AD-BA94-99DFD6D672A7}"/>
              </a:ext>
            </a:extLst>
          </p:cNvPr>
          <p:cNvSpPr txBox="1"/>
          <p:nvPr/>
        </p:nvSpPr>
        <p:spPr>
          <a:xfrm>
            <a:off x="5582920" y="5402348"/>
            <a:ext cx="4272280" cy="230832"/>
          </a:xfrm>
          <a:prstGeom prst="rect">
            <a:avLst/>
          </a:prstGeom>
          <a:noFill/>
        </p:spPr>
        <p:txBody>
          <a:bodyPr wrap="square" rtlCol="0">
            <a:spAutoFit/>
          </a:bodyPr>
          <a:lstStyle/>
          <a:p>
            <a:r>
              <a:rPr lang="en-US" sz="900">
                <a:hlinkClick r:id="rId4" tooltip="https://yvonnechase.com/agree-or-disagree/"/>
              </a:rPr>
              <a:t>This Photo</a:t>
            </a:r>
            <a:r>
              <a:rPr lang="en-US" sz="900"/>
              <a:t> by Unknown Author is licensed under </a:t>
            </a:r>
            <a:r>
              <a:rPr lang="en-US" sz="900">
                <a:hlinkClick r:id="rId5" tooltip="https://creativecommons.org/licenses/by-nc-nd/3.0/"/>
              </a:rPr>
              <a:t>CC BY-NC-ND</a:t>
            </a: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7B92-47A3-4B1B-977C-CC509A546408}"/>
              </a:ext>
            </a:extLst>
          </p:cNvPr>
          <p:cNvSpPr>
            <a:spLocks noGrp="1"/>
          </p:cNvSpPr>
          <p:nvPr>
            <p:ph type="title"/>
          </p:nvPr>
        </p:nvSpPr>
        <p:spPr/>
        <p:txBody>
          <a:bodyPr>
            <a:normAutofit fontScale="90000"/>
          </a:bodyPr>
          <a:lstStyle/>
          <a:p>
            <a:r>
              <a:rPr lang="en-US" dirty="0">
                <a:latin typeface="Futura Bk" panose="020B0502020204020303" pitchFamily="34" charset="0"/>
              </a:rPr>
              <a:t>TOPIC: How does morality and the nature of science intersect as they inform the decisions we make for the common good?</a:t>
            </a:r>
            <a:br>
              <a:rPr lang="en-US" dirty="0">
                <a:latin typeface="Futura Bk" panose="020B0502020204020303" pitchFamily="34" charset="0"/>
              </a:rPr>
            </a:br>
            <a:endParaRPr lang="en-US" dirty="0">
              <a:latin typeface="Futura Bk" panose="020B0502020204020303" pitchFamily="34" charset="0"/>
            </a:endParaRPr>
          </a:p>
        </p:txBody>
      </p:sp>
      <p:sp>
        <p:nvSpPr>
          <p:cNvPr id="3" name="Content Placeholder 2">
            <a:extLst>
              <a:ext uri="{FF2B5EF4-FFF2-40B4-BE49-F238E27FC236}">
                <a16:creationId xmlns:a16="http://schemas.microsoft.com/office/drawing/2014/main" id="{1DF50766-E570-4A70-8C85-6A2BEC926564}"/>
              </a:ext>
            </a:extLst>
          </p:cNvPr>
          <p:cNvSpPr>
            <a:spLocks noGrp="1"/>
          </p:cNvSpPr>
          <p:nvPr>
            <p:ph idx="1"/>
          </p:nvPr>
        </p:nvSpPr>
        <p:spPr/>
        <p:txBody>
          <a:bodyPr>
            <a:normAutofit/>
          </a:bodyPr>
          <a:lstStyle/>
          <a:p>
            <a:pPr fontAlgn="base"/>
            <a:r>
              <a:rPr lang="en-US" dirty="0">
                <a:latin typeface="Futura Bk" panose="020B0502020204020303" pitchFamily="34" charset="0"/>
              </a:rPr>
              <a:t>Why did you pick the answer you did?</a:t>
            </a:r>
          </a:p>
          <a:p>
            <a:pPr fontAlgn="base"/>
            <a:r>
              <a:rPr lang="en-US" dirty="0">
                <a:latin typeface="Futura Bk" panose="020B0502020204020303" pitchFamily="34" charset="0"/>
              </a:rPr>
              <a:t>Did the source of the information affect your decision?</a:t>
            </a:r>
          </a:p>
          <a:p>
            <a:pPr fontAlgn="base"/>
            <a:r>
              <a:rPr lang="en-US" dirty="0">
                <a:latin typeface="Futura Bk" panose="020B0502020204020303" pitchFamily="34" charset="0"/>
              </a:rPr>
              <a:t>Did you factor in or consider others when making your decision?</a:t>
            </a:r>
          </a:p>
          <a:p>
            <a:pPr fontAlgn="base"/>
            <a:r>
              <a:rPr lang="en-US" dirty="0">
                <a:latin typeface="Futura Bk" panose="020B0502020204020303" pitchFamily="34" charset="0"/>
              </a:rPr>
              <a:t>What would change your decision?  For example, would a strong opinion from your dentist convince you to change your decision (if you don’t floss every day)?</a:t>
            </a:r>
          </a:p>
          <a:p>
            <a:pPr marL="0" indent="0">
              <a:buNone/>
            </a:pPr>
            <a:endParaRPr lang="en-US" dirty="0"/>
          </a:p>
        </p:txBody>
      </p:sp>
    </p:spTree>
    <p:extLst>
      <p:ext uri="{BB962C8B-B14F-4D97-AF65-F5344CB8AC3E}">
        <p14:creationId xmlns:p14="http://schemas.microsoft.com/office/powerpoint/2010/main" val="32467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E0D6-D82F-4B65-BA77-F1F90469C477}"/>
              </a:ext>
            </a:extLst>
          </p:cNvPr>
          <p:cNvSpPr>
            <a:spLocks noGrp="1"/>
          </p:cNvSpPr>
          <p:nvPr>
            <p:ph type="title"/>
          </p:nvPr>
        </p:nvSpPr>
        <p:spPr/>
        <p:txBody>
          <a:bodyPr>
            <a:normAutofit fontScale="90000"/>
          </a:bodyPr>
          <a:lstStyle/>
          <a:p>
            <a:r>
              <a:rPr lang="en-US" dirty="0"/>
              <a:t>Relationship of science and ethics – A fundamental misunderstanding</a:t>
            </a:r>
            <a:br>
              <a:rPr lang="en-US" dirty="0"/>
            </a:br>
            <a:br>
              <a:rPr lang="en-US" dirty="0"/>
            </a:br>
            <a:endParaRPr lang="en-US" dirty="0"/>
          </a:p>
        </p:txBody>
      </p:sp>
      <p:sp>
        <p:nvSpPr>
          <p:cNvPr id="3" name="Content Placeholder 2">
            <a:extLst>
              <a:ext uri="{FF2B5EF4-FFF2-40B4-BE49-F238E27FC236}">
                <a16:creationId xmlns:a16="http://schemas.microsoft.com/office/drawing/2014/main" id="{CDBF68D6-9CAE-4B13-AA89-EA899FE10F7E}"/>
              </a:ext>
            </a:extLst>
          </p:cNvPr>
          <p:cNvSpPr>
            <a:spLocks noGrp="1"/>
          </p:cNvSpPr>
          <p:nvPr>
            <p:ph idx="1"/>
          </p:nvPr>
        </p:nvSpPr>
        <p:spPr>
          <a:xfrm>
            <a:off x="843281" y="1483360"/>
            <a:ext cx="9899514" cy="4358640"/>
          </a:xfrm>
        </p:spPr>
        <p:txBody>
          <a:bodyPr>
            <a:normAutofit fontScale="77500" lnSpcReduction="20000"/>
          </a:bodyPr>
          <a:lstStyle/>
          <a:p>
            <a:pPr fontAlgn="base"/>
            <a:r>
              <a:rPr lang="en-US" sz="3000" dirty="0">
                <a:latin typeface="Futura Bk" panose="020B0502020204020303" pitchFamily="34" charset="0"/>
              </a:rPr>
              <a:t>The Myth of the faith/science conflict</a:t>
            </a:r>
          </a:p>
          <a:p>
            <a:pPr lvl="1" fontAlgn="base"/>
            <a:r>
              <a:rPr lang="en-US" sz="2400" b="1" i="1" dirty="0">
                <a:latin typeface="Futura Bk" panose="020B0502020204020303" pitchFamily="34" charset="0"/>
              </a:rPr>
              <a:t>Faith and reason are like two wings</a:t>
            </a:r>
            <a:r>
              <a:rPr lang="en-US" sz="2400" i="1" dirty="0">
                <a:latin typeface="Futura Bk" panose="020B0502020204020303" pitchFamily="34" charset="0"/>
              </a:rPr>
              <a:t> on which the human spirit rises to the contemplation of truth; and God has placed in the human heart a desire to know the truth- in a word, to know himself- so that, by knowing and loving God, men and women may also come to the fullness of truth about themselves.” - </a:t>
            </a:r>
            <a:r>
              <a:rPr lang="en-US" sz="2400" dirty="0">
                <a:latin typeface="Futura Bk" panose="020B0502020204020303" pitchFamily="34" charset="0"/>
              </a:rPr>
              <a:t>Pope St. John Paul II</a:t>
            </a:r>
          </a:p>
          <a:p>
            <a:pPr lvl="1" fontAlgn="base"/>
            <a:r>
              <a:rPr lang="en-US" sz="2400" dirty="0">
                <a:latin typeface="Futura Bk" panose="020B0502020204020303" pitchFamily="34" charset="0"/>
              </a:rPr>
              <a:t>Catholic thinkers and theologians have always been deeply invested in and interested in science. It’s the beautiful complex creation that God has given us…we want to understand it!</a:t>
            </a:r>
          </a:p>
          <a:p>
            <a:pPr lvl="1" fontAlgn="base"/>
            <a:r>
              <a:rPr lang="en-US" sz="2400" dirty="0">
                <a:latin typeface="Futura Bk" panose="020B0502020204020303" pitchFamily="34" charset="0"/>
              </a:rPr>
              <a:t>Examples of Catholic scientists </a:t>
            </a:r>
          </a:p>
          <a:p>
            <a:pPr marL="457200" lvl="1" indent="0" fontAlgn="base">
              <a:buNone/>
            </a:pPr>
            <a:r>
              <a:rPr lang="en-US" sz="1900" u="sng" dirty="0">
                <a:latin typeface="Futura Bk" panose="020B0502020204020303" pitchFamily="34" charset="0"/>
                <a:hlinkClick r:id="rId2"/>
              </a:rPr>
              <a:t>https://www.catholicscientists.org/catholic-scientists-of-the-past</a:t>
            </a:r>
            <a:r>
              <a:rPr lang="en-US" sz="1900" dirty="0">
                <a:latin typeface="Futura Bk" panose="020B0502020204020303" pitchFamily="34" charset="0"/>
              </a:rPr>
              <a:t> </a:t>
            </a:r>
          </a:p>
          <a:p>
            <a:pPr marL="457200" lvl="1" indent="0" fontAlgn="base">
              <a:buNone/>
            </a:pPr>
            <a:r>
              <a:rPr lang="en-US" sz="1900" u="sng" dirty="0">
                <a:latin typeface="Futura Bk" panose="020B0502020204020303" pitchFamily="34" charset="0"/>
                <a:hlinkClick r:id="rId3"/>
              </a:rPr>
              <a:t>https://en.wikipedia.org/wiki/List_of_Catholic_clergy_scientists</a:t>
            </a:r>
            <a:r>
              <a:rPr lang="en-US" sz="1900" dirty="0">
                <a:latin typeface="Futura Bk" panose="020B0502020204020303" pitchFamily="34" charset="0"/>
              </a:rPr>
              <a:t> </a:t>
            </a:r>
          </a:p>
          <a:p>
            <a:pPr marL="0" indent="0">
              <a:buNone/>
            </a:pPr>
            <a:br>
              <a:rPr lang="en-US" sz="1800" dirty="0"/>
            </a:br>
            <a:endParaRPr lang="en-US" sz="1800" dirty="0"/>
          </a:p>
        </p:txBody>
      </p:sp>
      <p:pic>
        <p:nvPicPr>
          <p:cNvPr id="5" name="Picture 4">
            <a:extLst>
              <a:ext uri="{FF2B5EF4-FFF2-40B4-BE49-F238E27FC236}">
                <a16:creationId xmlns:a16="http://schemas.microsoft.com/office/drawing/2014/main" id="{0769051C-BFA4-42FC-8A04-91F0129D093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031480" y="4072281"/>
            <a:ext cx="3810000"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92BF4C5-A724-4800-9552-07767CA9487D}"/>
              </a:ext>
            </a:extLst>
          </p:cNvPr>
          <p:cNvSpPr txBox="1"/>
          <p:nvPr/>
        </p:nvSpPr>
        <p:spPr>
          <a:xfrm>
            <a:off x="8031480" y="6053481"/>
            <a:ext cx="3810000" cy="230832"/>
          </a:xfrm>
          <a:prstGeom prst="rect">
            <a:avLst/>
          </a:prstGeom>
          <a:noFill/>
        </p:spPr>
        <p:txBody>
          <a:bodyPr wrap="square" rtlCol="0">
            <a:spAutoFit/>
          </a:bodyPr>
          <a:lstStyle/>
          <a:p>
            <a:r>
              <a:rPr lang="en-US" sz="900">
                <a:hlinkClick r:id="rId5" tooltip="http://wondergressive.com/religion-good-brain/"/>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147122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F669A-F364-498C-8E69-57EEF558763A}"/>
              </a:ext>
            </a:extLst>
          </p:cNvPr>
          <p:cNvSpPr>
            <a:spLocks noGrp="1"/>
          </p:cNvSpPr>
          <p:nvPr>
            <p:ph idx="1"/>
          </p:nvPr>
        </p:nvSpPr>
        <p:spPr>
          <a:xfrm>
            <a:off x="951264" y="1229068"/>
            <a:ext cx="5458736" cy="4653838"/>
          </a:xfrm>
        </p:spPr>
        <p:txBody>
          <a:bodyPr>
            <a:normAutofit/>
          </a:bodyPr>
          <a:lstStyle/>
          <a:p>
            <a:pPr fontAlgn="base">
              <a:lnSpc>
                <a:spcPct val="110000"/>
              </a:lnSpc>
            </a:pPr>
            <a:r>
              <a:rPr lang="en-US" dirty="0">
                <a:latin typeface="Futura Bk" panose="020B0502020204020303" pitchFamily="34" charset="0"/>
              </a:rPr>
              <a:t>By looking around at creation, reason and experience can point to God’s existence (CCC, nos. 156-159).</a:t>
            </a:r>
          </a:p>
          <a:p>
            <a:pPr fontAlgn="base">
              <a:lnSpc>
                <a:spcPct val="110000"/>
              </a:lnSpc>
            </a:pPr>
            <a:r>
              <a:rPr lang="en-US" dirty="0">
                <a:latin typeface="Futura Bk" panose="020B0502020204020303" pitchFamily="34" charset="0"/>
              </a:rPr>
              <a:t>The study of the world through the experience of </a:t>
            </a:r>
            <a:r>
              <a:rPr lang="en-US" i="1" dirty="0">
                <a:latin typeface="Futura Bk" panose="020B0502020204020303" pitchFamily="34" charset="0"/>
              </a:rPr>
              <a:t>doing </a:t>
            </a:r>
            <a:r>
              <a:rPr lang="en-US" dirty="0">
                <a:latin typeface="Futura Bk" panose="020B0502020204020303" pitchFamily="34" charset="0"/>
              </a:rPr>
              <a:t>science is an opportunity for us to be struck by the wonder at the complexity of it.</a:t>
            </a:r>
          </a:p>
          <a:p>
            <a:pPr>
              <a:lnSpc>
                <a:spcPct val="110000"/>
              </a:lnSpc>
            </a:pPr>
            <a:r>
              <a:rPr lang="en-US" i="1" dirty="0">
                <a:latin typeface="Futura Bk" panose="020B0502020204020303" pitchFamily="34" charset="0"/>
              </a:rPr>
              <a:t>What do the two have to do with one another as it relates to decision making?</a:t>
            </a:r>
          </a:p>
          <a:p>
            <a:pPr marL="0" indent="0">
              <a:lnSpc>
                <a:spcPct val="110000"/>
              </a:lnSpc>
              <a:buNone/>
            </a:pPr>
            <a:br>
              <a:rPr lang="en-US" sz="1600" dirty="0"/>
            </a:br>
            <a:endParaRPr lang="en-US" sz="1600" dirty="0"/>
          </a:p>
        </p:txBody>
      </p:sp>
      <p:grpSp>
        <p:nvGrpSpPr>
          <p:cNvPr id="11" name="Group 10">
            <a:extLst>
              <a:ext uri="{FF2B5EF4-FFF2-40B4-BE49-F238E27FC236}">
                <a16:creationId xmlns:a16="http://schemas.microsoft.com/office/drawing/2014/main" id="{A1DF00D8-05F3-44F6-A739-39FDAECC42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99254" y="482171"/>
            <a:chExt cx="4652668" cy="5149101"/>
          </a:xfrm>
        </p:grpSpPr>
        <p:sp>
          <p:nvSpPr>
            <p:cNvPr id="12" name="Rectangle 11">
              <a:extLst>
                <a:ext uri="{FF2B5EF4-FFF2-40B4-BE49-F238E27FC236}">
                  <a16:creationId xmlns:a16="http://schemas.microsoft.com/office/drawing/2014/main" id="{90BE039F-BBF8-403F-8DCA-0880DB819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9254" y="482171"/>
              <a:ext cx="4652668"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D9F7AD-4C3D-4F91-87A4-9CF96BA1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487" y="812507"/>
              <a:ext cx="400124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A837261-3C78-444E-84C0-46A82F05311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51" r="15874" b="2"/>
          <a:stretch/>
        </p:blipFill>
        <p:spPr>
          <a:xfrm>
            <a:off x="7555450" y="1116345"/>
            <a:ext cx="3360025" cy="3866172"/>
          </a:xfrm>
          <a:prstGeom prst="rect">
            <a:avLst/>
          </a:prstGeom>
        </p:spPr>
      </p:pic>
      <p:sp>
        <p:nvSpPr>
          <p:cNvPr id="6" name="TextBox 5">
            <a:extLst>
              <a:ext uri="{FF2B5EF4-FFF2-40B4-BE49-F238E27FC236}">
                <a16:creationId xmlns:a16="http://schemas.microsoft.com/office/drawing/2014/main" id="{FBBEC107-B5E0-40CB-8A23-E66F4F2DB4DF}"/>
              </a:ext>
            </a:extLst>
          </p:cNvPr>
          <p:cNvSpPr txBox="1"/>
          <p:nvPr/>
        </p:nvSpPr>
        <p:spPr>
          <a:xfrm>
            <a:off x="8295848" y="4782462"/>
            <a:ext cx="26196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Pillars_of_Creatio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56516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67356-E015-4228-81DF-C5CB495ABBB4}"/>
              </a:ext>
            </a:extLst>
          </p:cNvPr>
          <p:cNvSpPr>
            <a:spLocks noGrp="1"/>
          </p:cNvSpPr>
          <p:nvPr>
            <p:ph idx="1"/>
          </p:nvPr>
        </p:nvSpPr>
        <p:spPr>
          <a:xfrm>
            <a:off x="165705" y="711200"/>
            <a:ext cx="11958213" cy="5425440"/>
          </a:xfrm>
        </p:spPr>
        <p:txBody>
          <a:bodyPr>
            <a:normAutofit/>
          </a:bodyPr>
          <a:lstStyle/>
          <a:p>
            <a:pPr marL="0" indent="0" fontAlgn="base">
              <a:buNone/>
            </a:pPr>
            <a:r>
              <a:rPr lang="en-US" sz="2800" dirty="0">
                <a:latin typeface="Futura Bk" panose="020B0502020204020303" pitchFamily="34" charset="0"/>
              </a:rPr>
              <a:t>Ethical decisions involve science, values, morals, as well as the consideration of the common good. We will look at some examples today.</a:t>
            </a:r>
          </a:p>
          <a:p>
            <a:pPr fontAlgn="base"/>
            <a:r>
              <a:rPr lang="en-US" sz="3000" b="1" dirty="0">
                <a:latin typeface="Futura Bk" panose="020B0502020204020303" pitchFamily="34" charset="0"/>
              </a:rPr>
              <a:t>Nature of Science </a:t>
            </a:r>
            <a:r>
              <a:rPr lang="en-US" sz="2600" dirty="0">
                <a:latin typeface="Futura Bk" panose="020B0502020204020303" pitchFamily="34" charset="0"/>
              </a:rPr>
              <a:t>- Science approaches every investigation through the scientific method. This approach will </a:t>
            </a:r>
            <a:r>
              <a:rPr lang="en-US" sz="2600" b="1" dirty="0">
                <a:latin typeface="Futura Bk" panose="020B0502020204020303" pitchFamily="34" charset="0"/>
              </a:rPr>
              <a:t>yield information</a:t>
            </a:r>
            <a:r>
              <a:rPr lang="en-US" sz="2600" dirty="0">
                <a:latin typeface="Futura Bk" panose="020B0502020204020303" pitchFamily="34" charset="0"/>
              </a:rPr>
              <a:t> which can be used to formulate decisions.</a:t>
            </a:r>
          </a:p>
          <a:p>
            <a:pPr fontAlgn="base"/>
            <a:r>
              <a:rPr lang="en-US" sz="3000" b="1" dirty="0">
                <a:latin typeface="Futura Bk" panose="020B0502020204020303" pitchFamily="34" charset="0"/>
              </a:rPr>
              <a:t>Values-</a:t>
            </a:r>
            <a:r>
              <a:rPr lang="en-US" sz="2600" dirty="0">
                <a:latin typeface="Futura Bk" panose="020B0502020204020303" pitchFamily="34" charset="0"/>
              </a:rPr>
              <a:t>-what you feel is important when making a decision ex. cost, environmental impact, aesthetics</a:t>
            </a:r>
          </a:p>
          <a:p>
            <a:pPr fontAlgn="base"/>
            <a:r>
              <a:rPr lang="en-US" sz="3000" b="1" dirty="0">
                <a:latin typeface="Futura Bk" panose="020B0502020204020303" pitchFamily="34" charset="0"/>
              </a:rPr>
              <a:t>Morals-</a:t>
            </a:r>
            <a:r>
              <a:rPr lang="en-US" sz="2600" dirty="0">
                <a:latin typeface="Futura Bk" panose="020B0502020204020303" pitchFamily="34" charset="0"/>
              </a:rPr>
              <a:t>-how you use your values when making a decision</a:t>
            </a:r>
          </a:p>
          <a:p>
            <a:pPr fontAlgn="base"/>
            <a:r>
              <a:rPr lang="en-US" sz="3000" b="1" dirty="0">
                <a:latin typeface="Futura Bk" panose="020B0502020204020303" pitchFamily="34" charset="0"/>
              </a:rPr>
              <a:t>Ethics-</a:t>
            </a:r>
            <a:r>
              <a:rPr lang="en-US" sz="2600" dirty="0">
                <a:latin typeface="Futura Bk" panose="020B0502020204020303" pitchFamily="34" charset="0"/>
              </a:rPr>
              <a:t>-how you work through problems to determine the best course of action</a:t>
            </a:r>
          </a:p>
          <a:p>
            <a:pPr marL="0" indent="0">
              <a:buNone/>
            </a:pPr>
            <a:endParaRPr lang="en-US" dirty="0"/>
          </a:p>
        </p:txBody>
      </p:sp>
    </p:spTree>
    <p:extLst>
      <p:ext uri="{BB962C8B-B14F-4D97-AF65-F5344CB8AC3E}">
        <p14:creationId xmlns:p14="http://schemas.microsoft.com/office/powerpoint/2010/main" val="259037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35CD-CB00-414D-98E9-3FAF8E0F55A9}"/>
              </a:ext>
            </a:extLst>
          </p:cNvPr>
          <p:cNvSpPr>
            <a:spLocks noGrp="1"/>
          </p:cNvSpPr>
          <p:nvPr>
            <p:ph type="title"/>
          </p:nvPr>
        </p:nvSpPr>
        <p:spPr>
          <a:xfrm>
            <a:off x="1439673" y="292550"/>
            <a:ext cx="9291215" cy="1049235"/>
          </a:xfrm>
        </p:spPr>
        <p:txBody>
          <a:bodyPr/>
          <a:lstStyle/>
          <a:p>
            <a:r>
              <a:rPr lang="en-US" dirty="0">
                <a:latin typeface="Futura Bk" panose="020B0502020204020303" pitchFamily="34" charset="0"/>
              </a:rPr>
              <a:t>The common good</a:t>
            </a:r>
          </a:p>
        </p:txBody>
      </p:sp>
      <p:sp>
        <p:nvSpPr>
          <p:cNvPr id="3" name="Content Placeholder 2">
            <a:extLst>
              <a:ext uri="{FF2B5EF4-FFF2-40B4-BE49-F238E27FC236}">
                <a16:creationId xmlns:a16="http://schemas.microsoft.com/office/drawing/2014/main" id="{695C3ED7-829B-4DA8-86E0-5785DD0FB77D}"/>
              </a:ext>
            </a:extLst>
          </p:cNvPr>
          <p:cNvSpPr>
            <a:spLocks noGrp="1"/>
          </p:cNvSpPr>
          <p:nvPr>
            <p:ph idx="1"/>
          </p:nvPr>
        </p:nvSpPr>
        <p:spPr>
          <a:xfrm>
            <a:off x="762000" y="1342707"/>
            <a:ext cx="11326335" cy="4460240"/>
          </a:xfrm>
        </p:spPr>
        <p:txBody>
          <a:bodyPr>
            <a:normAutofit fontScale="62500" lnSpcReduction="20000"/>
          </a:bodyPr>
          <a:lstStyle/>
          <a:p>
            <a:pPr fontAlgn="base"/>
            <a:r>
              <a:rPr lang="en-US" sz="3800">
                <a:latin typeface="Futura Bk" panose="020B0502020204020303" pitchFamily="34" charset="0"/>
              </a:rPr>
              <a:t>The </a:t>
            </a:r>
            <a:r>
              <a:rPr lang="en-US" sz="3800" b="1">
                <a:latin typeface="Futura Bk" panose="020B0502020204020303" pitchFamily="34" charset="0"/>
              </a:rPr>
              <a:t>Common Good</a:t>
            </a:r>
            <a:r>
              <a:rPr lang="en-US" sz="3800">
                <a:latin typeface="Futura Bk" panose="020B0502020204020303" pitchFamily="34" charset="0"/>
              </a:rPr>
              <a:t> - From the Catechism, the common good is the “sum total of social conditions that allow people, either as groups or individuals, to reach their fulfillment more fully and more easily.”</a:t>
            </a:r>
          </a:p>
          <a:p>
            <a:r>
              <a:rPr lang="en-US" sz="3800">
                <a:latin typeface="Futura Bk" panose="020B0502020204020303" pitchFamily="34" charset="0"/>
              </a:rPr>
              <a:t>The common good requires that individuals and societies</a:t>
            </a:r>
          </a:p>
          <a:p>
            <a:pPr marL="0" indent="0">
              <a:buNone/>
            </a:pPr>
            <a:r>
              <a:rPr lang="en-US" sz="3800">
                <a:latin typeface="Futura Bk" panose="020B0502020204020303" pitchFamily="34" charset="0"/>
              </a:rPr>
              <a:t>	1 – respect the basic, inalienable rights of each human being</a:t>
            </a:r>
          </a:p>
          <a:p>
            <a:pPr marL="0" indent="0">
              <a:buNone/>
            </a:pPr>
            <a:r>
              <a:rPr lang="en-US" sz="3800">
                <a:latin typeface="Futura Bk" panose="020B0502020204020303" pitchFamily="34" charset="0"/>
              </a:rPr>
              <a:t> 	2 – promote the social well-being and development of various social 	groups</a:t>
            </a:r>
          </a:p>
          <a:p>
            <a:r>
              <a:rPr lang="en-US" sz="3800" i="1">
                <a:latin typeface="Futura Bk" panose="020B0502020204020303" pitchFamily="34" charset="0"/>
              </a:rPr>
              <a:t>We must consider the effect of our decisions </a:t>
            </a:r>
            <a:r>
              <a:rPr lang="en-US" sz="3800" i="1" u="sng">
                <a:latin typeface="Futura Bk" panose="020B0502020204020303" pitchFamily="34" charset="0"/>
              </a:rPr>
              <a:t>on OTHERS</a:t>
            </a:r>
            <a:r>
              <a:rPr lang="en-US" sz="3800" i="1">
                <a:latin typeface="Futura Bk" panose="020B0502020204020303" pitchFamily="34" charset="0"/>
              </a:rPr>
              <a:t> in our communities (both loved ones, acquaintances, AND strangers)</a:t>
            </a:r>
            <a:endParaRPr lang="en-US" sz="3800">
              <a:latin typeface="Futura Bk" panose="020B0502020204020303" pitchFamily="34" charset="0"/>
            </a:endParaRPr>
          </a:p>
          <a:p>
            <a:pPr marL="0" indent="0">
              <a:buNone/>
            </a:pPr>
            <a:br>
              <a:rPr lang="en-US" dirty="0"/>
            </a:br>
            <a:endParaRPr lang="en-US" dirty="0"/>
          </a:p>
        </p:txBody>
      </p:sp>
    </p:spTree>
    <p:extLst>
      <p:ext uri="{BB962C8B-B14F-4D97-AF65-F5344CB8AC3E}">
        <p14:creationId xmlns:p14="http://schemas.microsoft.com/office/powerpoint/2010/main" val="177488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5188043" y="804520"/>
            <a:ext cx="5550355" cy="1049235"/>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dirty="0">
                <a:latin typeface="Futura Bk" panose="020B0502020204020303" pitchFamily="34" charset="0"/>
              </a:rPr>
              <a:t>Catholic social teaching</a:t>
            </a:r>
          </a:p>
        </p:txBody>
      </p:sp>
      <p:grpSp>
        <p:nvGrpSpPr>
          <p:cNvPr id="108" name="Group 107">
            <a:extLst>
              <a:ext uri="{FF2B5EF4-FFF2-40B4-BE49-F238E27FC236}">
                <a16:creationId xmlns:a16="http://schemas.microsoft.com/office/drawing/2014/main" id="{EB69A38F-B342-48D1-884F-03267367F4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109" name="Rectangle 108">
              <a:extLst>
                <a:ext uri="{FF2B5EF4-FFF2-40B4-BE49-F238E27FC236}">
                  <a16:creationId xmlns:a16="http://schemas.microsoft.com/office/drawing/2014/main" id="{88B2160C-762E-4543-AE7E-CB66A8469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7126887-BFD9-4BE3-BF55-BE2524AF2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836BBAEE-454E-42CA-B64B-3519FC629A88}"/>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1152" r="1878" b="-4"/>
          <a:stretch/>
        </p:blipFill>
        <p:spPr>
          <a:xfrm>
            <a:off x="1285438" y="1116345"/>
            <a:ext cx="2799103" cy="3866172"/>
          </a:xfrm>
          <a:prstGeom prst="rect">
            <a:avLst/>
          </a:prstGeom>
        </p:spPr>
      </p:pic>
      <p:sp>
        <p:nvSpPr>
          <p:cNvPr id="103" name="Google Shape;103;p4"/>
          <p:cNvSpPr txBox="1">
            <a:spLocks noGrp="1"/>
          </p:cNvSpPr>
          <p:nvPr>
            <p:ph idx="1"/>
          </p:nvPr>
        </p:nvSpPr>
        <p:spPr>
          <a:xfrm>
            <a:off x="5188043" y="2015732"/>
            <a:ext cx="5550355" cy="4283468"/>
          </a:xfrm>
          <a:prstGeom prst="rect">
            <a:avLst/>
          </a:prstGeom>
        </p:spPr>
        <p:txBody>
          <a:bodyPr spcFirstLastPara="1" lIns="91425" tIns="45700" rIns="91425" bIns="45700" anchorCtr="0">
            <a:normAutofit/>
          </a:bodyPr>
          <a:lstStyle/>
          <a:p>
            <a:pPr>
              <a:lnSpc>
                <a:spcPct val="110000"/>
              </a:lnSpc>
            </a:pPr>
            <a:r>
              <a:rPr lang="en-US" dirty="0">
                <a:latin typeface="Futura Bk" panose="020B0502020204020303" pitchFamily="34" charset="0"/>
              </a:rPr>
              <a:t>To keep the </a:t>
            </a:r>
            <a:r>
              <a:rPr lang="en-US" b="1" dirty="0">
                <a:latin typeface="Futura Bk" panose="020B0502020204020303" pitchFamily="34" charset="0"/>
              </a:rPr>
              <a:t>common good </a:t>
            </a:r>
            <a:r>
              <a:rPr lang="en-US" dirty="0">
                <a:latin typeface="Futura Bk" panose="020B0502020204020303" pitchFamily="34" charset="0"/>
              </a:rPr>
              <a:t>in the forefront of our decision making, we must be familiar with the Catholic Social Teachings. Let’s review the 7 themes:</a:t>
            </a:r>
          </a:p>
          <a:p>
            <a:pPr>
              <a:lnSpc>
                <a:spcPct val="110000"/>
              </a:lnSpc>
            </a:pPr>
            <a:r>
              <a:rPr lang="en-US" u="sng" dirty="0">
                <a:latin typeface="Futura Bk" panose="020B0502020204020303" pitchFamily="34" charset="0"/>
                <a:hlinkClick r:id="rId6"/>
              </a:rPr>
              <a:t>https://www.usccb.org/beliefs-and-teachings/what-we-believe/catholic-social-teaching/seven-themes-of-catholic-social-teaching</a:t>
            </a:r>
            <a:endParaRPr lang="en-US" dirty="0">
              <a:latin typeface="Futura Bk" panose="020B0502020204020303" pitchFamily="34" charset="0"/>
            </a:endParaRPr>
          </a:p>
          <a:p>
            <a:pPr marL="0" indent="0">
              <a:lnSpc>
                <a:spcPct val="110000"/>
              </a:lnSpc>
              <a:buNone/>
            </a:pPr>
            <a:br>
              <a:rPr lang="en-US" sz="1700" dirty="0">
                <a:latin typeface="Futura Bk" panose="020B0502020204020303" pitchFamily="34" charset="0"/>
              </a:rPr>
            </a:br>
            <a:endParaRPr lang="en-US" sz="1700" dirty="0">
              <a:latin typeface="Futura Bk" panose="020B0502020204020303" pitchFamily="34" charset="0"/>
            </a:endParaRPr>
          </a:p>
        </p:txBody>
      </p:sp>
      <p:sp>
        <p:nvSpPr>
          <p:cNvPr id="4" name="TextBox 3">
            <a:extLst>
              <a:ext uri="{FF2B5EF4-FFF2-40B4-BE49-F238E27FC236}">
                <a16:creationId xmlns:a16="http://schemas.microsoft.com/office/drawing/2014/main" id="{2A3D833E-8FDB-4BAA-82FB-1365BACFC53F}"/>
              </a:ext>
            </a:extLst>
          </p:cNvPr>
          <p:cNvSpPr txBox="1"/>
          <p:nvPr/>
        </p:nvSpPr>
        <p:spPr>
          <a:xfrm>
            <a:off x="1299804" y="4782462"/>
            <a:ext cx="278473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vinformation.org/en/vincentian-spirituality/in-todays-world/catholic-social-teaching-web-resourc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Shape 107"/>
        <p:cNvGrpSpPr/>
        <p:nvPr/>
      </p:nvGrpSpPr>
      <p:grpSpPr>
        <a:xfrm>
          <a:off x="0" y="0"/>
          <a:ext cx="0" cy="0"/>
          <a:chOff x="0" y="0"/>
          <a:chExt cx="0" cy="0"/>
        </a:xfrm>
      </p:grpSpPr>
      <p:sp>
        <p:nvSpPr>
          <p:cNvPr id="109" name="Google Shape;109;p5"/>
          <p:cNvSpPr txBox="1">
            <a:spLocks noGrp="1"/>
          </p:cNvSpPr>
          <p:nvPr>
            <p:ph idx="1"/>
          </p:nvPr>
        </p:nvSpPr>
        <p:spPr>
          <a:xfrm>
            <a:off x="1217899" y="934586"/>
            <a:ext cx="5306592" cy="4988827"/>
          </a:xfrm>
          <a:prstGeom prst="rect">
            <a:avLst/>
          </a:prstGeom>
        </p:spPr>
        <p:txBody>
          <a:bodyPr spcFirstLastPara="1" lIns="91425" tIns="45700" rIns="91425" bIns="45700" anchorCtr="0">
            <a:noAutofit/>
          </a:bodyPr>
          <a:lstStyle/>
          <a:p>
            <a:pPr fontAlgn="base">
              <a:lnSpc>
                <a:spcPct val="110000"/>
              </a:lnSpc>
            </a:pPr>
            <a:r>
              <a:rPr lang="en-US" sz="2200" dirty="0">
                <a:latin typeface="Futura Bk" panose="020B0502020204020303" pitchFamily="34" charset="0"/>
              </a:rPr>
              <a:t>Science can help inform moral principles or the application of moral principles by offering data that can be analyzed in conjunction with these principles</a:t>
            </a:r>
          </a:p>
          <a:p>
            <a:pPr fontAlgn="base">
              <a:lnSpc>
                <a:spcPct val="110000"/>
              </a:lnSpc>
            </a:pPr>
            <a:r>
              <a:rPr lang="en-US" sz="2200" dirty="0">
                <a:latin typeface="Futura Bk" panose="020B0502020204020303" pitchFamily="34" charset="0"/>
              </a:rPr>
              <a:t>Science and religion can </a:t>
            </a:r>
            <a:r>
              <a:rPr lang="en-US" sz="2200" i="1" dirty="0">
                <a:latin typeface="Futura Bk" panose="020B0502020204020303" pitchFamily="34" charset="0"/>
              </a:rPr>
              <a:t>work together</a:t>
            </a:r>
            <a:r>
              <a:rPr lang="en-US" sz="2200" dirty="0">
                <a:latin typeface="Futura Bk" panose="020B0502020204020303" pitchFamily="34" charset="0"/>
              </a:rPr>
              <a:t> (science = how and religion = why) </a:t>
            </a:r>
          </a:p>
          <a:p>
            <a:pPr>
              <a:lnSpc>
                <a:spcPct val="110000"/>
              </a:lnSpc>
            </a:pPr>
            <a:r>
              <a:rPr lang="en-US" sz="2200" dirty="0">
                <a:latin typeface="Futura Bk" panose="020B0502020204020303" pitchFamily="34" charset="0"/>
              </a:rPr>
              <a:t>HOW: research, data</a:t>
            </a:r>
          </a:p>
          <a:p>
            <a:pPr>
              <a:lnSpc>
                <a:spcPct val="110000"/>
              </a:lnSpc>
            </a:pPr>
            <a:r>
              <a:rPr lang="en-US" sz="2200" dirty="0">
                <a:latin typeface="Futura Bk" panose="020B0502020204020303" pitchFamily="34" charset="0"/>
              </a:rPr>
              <a:t>WHY: as a moral person, how you act with the information, motivations for your decision</a:t>
            </a:r>
          </a:p>
          <a:p>
            <a:pPr marL="0" indent="0">
              <a:lnSpc>
                <a:spcPct val="110000"/>
              </a:lnSpc>
              <a:buNone/>
            </a:pPr>
            <a:br>
              <a:rPr lang="en-US" sz="2200" dirty="0"/>
            </a:br>
            <a:endParaRPr lang="en-US" sz="2200" dirty="0"/>
          </a:p>
        </p:txBody>
      </p:sp>
      <p:pic>
        <p:nvPicPr>
          <p:cNvPr id="3" name="Picture 2">
            <a:extLst>
              <a:ext uri="{FF2B5EF4-FFF2-40B4-BE49-F238E27FC236}">
                <a16:creationId xmlns:a16="http://schemas.microsoft.com/office/drawing/2014/main" id="{5125C30D-E784-46AF-868C-09625C45B8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38451" y="2089619"/>
            <a:ext cx="3504343" cy="3302842"/>
          </a:xfrm>
          <a:prstGeom prst="rect">
            <a:avLst/>
          </a:prstGeom>
        </p:spPr>
      </p:pic>
      <p:sp>
        <p:nvSpPr>
          <p:cNvPr id="4" name="TextBox 3">
            <a:extLst>
              <a:ext uri="{FF2B5EF4-FFF2-40B4-BE49-F238E27FC236}">
                <a16:creationId xmlns:a16="http://schemas.microsoft.com/office/drawing/2014/main" id="{44CC1E74-D9B7-48EE-899E-736F40CA3980}"/>
              </a:ext>
            </a:extLst>
          </p:cNvPr>
          <p:cNvSpPr txBox="1"/>
          <p:nvPr/>
        </p:nvSpPr>
        <p:spPr>
          <a:xfrm>
            <a:off x="8100725" y="5192406"/>
            <a:ext cx="264206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pngimg.com/download/2574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achers xmlns="b3d86948-d252-47bf-9744-cdbbf4e1ed23">
      <UserInfo>
        <DisplayName/>
        <AccountId xsi:nil="true"/>
        <AccountType/>
      </UserInfo>
    </Teachers>
    <Has_Teacher_Only_SectionGroup xmlns="b3d86948-d252-47bf-9744-cdbbf4e1ed23" xsi:nil="true"/>
    <IsNotebookLocked xmlns="b3d86948-d252-47bf-9744-cdbbf4e1ed23" xsi:nil="true"/>
    <CultureName xmlns="b3d86948-d252-47bf-9744-cdbbf4e1ed23" xsi:nil="true"/>
    <Owner xmlns="b3d86948-d252-47bf-9744-cdbbf4e1ed23">
      <UserInfo>
        <DisplayName/>
        <AccountId xsi:nil="true"/>
        <AccountType/>
      </UserInfo>
    </Owner>
    <Distribution_Groups xmlns="b3d86948-d252-47bf-9744-cdbbf4e1ed23" xsi:nil="true"/>
    <TeamsChannelId xmlns="b3d86948-d252-47bf-9744-cdbbf4e1ed23" xsi:nil="true"/>
    <Invited_Teachers xmlns="b3d86948-d252-47bf-9744-cdbbf4e1ed23" xsi:nil="true"/>
    <NotebookType xmlns="b3d86948-d252-47bf-9744-cdbbf4e1ed23" xsi:nil="true"/>
    <DefaultSectionNames xmlns="b3d86948-d252-47bf-9744-cdbbf4e1ed23" xsi:nil="true"/>
    <Is_Collaboration_Space_Locked xmlns="b3d86948-d252-47bf-9744-cdbbf4e1ed23" xsi:nil="true"/>
    <AppVersion xmlns="b3d86948-d252-47bf-9744-cdbbf4e1ed23" xsi:nil="true"/>
    <FolderType xmlns="b3d86948-d252-47bf-9744-cdbbf4e1ed23" xsi:nil="true"/>
    <Student_Groups xmlns="b3d86948-d252-47bf-9744-cdbbf4e1ed23">
      <UserInfo>
        <DisplayName/>
        <AccountId xsi:nil="true"/>
        <AccountType/>
      </UserInfo>
    </Student_Groups>
    <Templates xmlns="b3d86948-d252-47bf-9744-cdbbf4e1ed23" xsi:nil="true"/>
    <Teams_Channel_Section_Location xmlns="b3d86948-d252-47bf-9744-cdbbf4e1ed23" xsi:nil="true"/>
    <Students xmlns="b3d86948-d252-47bf-9744-cdbbf4e1ed23">
      <UserInfo>
        <DisplayName/>
        <AccountId xsi:nil="true"/>
        <AccountType/>
      </UserInfo>
    </Students>
    <Math_Settings xmlns="b3d86948-d252-47bf-9744-cdbbf4e1ed23" xsi:nil="true"/>
    <Self_Registration_Enabled xmlns="b3d86948-d252-47bf-9744-cdbbf4e1ed23" xsi:nil="true"/>
    <LMS_Mappings xmlns="b3d86948-d252-47bf-9744-cdbbf4e1ed23" xsi:nil="true"/>
    <Invited_Students xmlns="b3d86948-d252-47bf-9744-cdbbf4e1ed2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7FC6ED6FC57C49ABCE02AED536473B" ma:contentTypeVersion="34" ma:contentTypeDescription="Create a new document." ma:contentTypeScope="" ma:versionID="afac95f071b5b25993a2c8131429696a">
  <xsd:schema xmlns:xsd="http://www.w3.org/2001/XMLSchema" xmlns:xs="http://www.w3.org/2001/XMLSchema" xmlns:p="http://schemas.microsoft.com/office/2006/metadata/properties" xmlns:ns3="b3d86948-d252-47bf-9744-cdbbf4e1ed23" xmlns:ns4="13673ef2-999d-4868-b8f0-0540e9ae4b3c" targetNamespace="http://schemas.microsoft.com/office/2006/metadata/properties" ma:root="true" ma:fieldsID="ebcc0de3455dbe506bc8987f3b7df25b" ns3:_="" ns4:_="">
    <xsd:import namespace="b3d86948-d252-47bf-9744-cdbbf4e1ed23"/>
    <xsd:import namespace="13673ef2-999d-4868-b8f0-0540e9ae4b3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4:SharedWithDetails" minOccurs="0"/>
                <xsd:element ref="ns4:SharingHintHash"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86948-d252-47bf-9744-cdbbf4e1ed2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element name="Teams_Channel_Section_Location" ma:index="41"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673ef2-999d-4868-b8f0-0540e9ae4b3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B92B79-9315-41E8-A88E-D1CC1F239717}">
  <ds:schemaRefs>
    <ds:schemaRef ds:uri="http://schemas.microsoft.com/sharepoint/v3/contenttype/forms"/>
  </ds:schemaRefs>
</ds:datastoreItem>
</file>

<file path=customXml/itemProps2.xml><?xml version="1.0" encoding="utf-8"?>
<ds:datastoreItem xmlns:ds="http://schemas.openxmlformats.org/officeDocument/2006/customXml" ds:itemID="{8C393C10-9A83-41CA-A30E-00C51B80B0DD}">
  <ds:schemaRefs>
    <ds:schemaRef ds:uri="http://schemas.openxmlformats.org/package/2006/metadata/core-propertie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13673ef2-999d-4868-b8f0-0540e9ae4b3c"/>
    <ds:schemaRef ds:uri="b3d86948-d252-47bf-9744-cdbbf4e1ed23"/>
    <ds:schemaRef ds:uri="http://purl.org/dc/dcmitype/"/>
  </ds:schemaRefs>
</ds:datastoreItem>
</file>

<file path=customXml/itemProps3.xml><?xml version="1.0" encoding="utf-8"?>
<ds:datastoreItem xmlns:ds="http://schemas.openxmlformats.org/officeDocument/2006/customXml" ds:itemID="{0DC99A8E-3D80-459A-9A31-A1AB790EEE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d86948-d252-47bf-9744-cdbbf4e1ed23"/>
    <ds:schemaRef ds:uri="13673ef2-999d-4868-b8f0-0540e9ae4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TotalTime>
  <Words>853</Words>
  <Application>Microsoft Office PowerPoint</Application>
  <PresentationFormat>Widescreen</PresentationFormat>
  <Paragraphs>94</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Futura Bk</vt:lpstr>
      <vt:lpstr>Rockwell</vt:lpstr>
      <vt:lpstr>Gallery</vt:lpstr>
      <vt:lpstr>How do we Make Decisions That are Both Morally and Scientifically Informed?</vt:lpstr>
      <vt:lpstr>Formative assessment: Student Activity: Ten Scenarios</vt:lpstr>
      <vt:lpstr>TOPIC: How does morality and the nature of science intersect as they inform the decisions we make for the common good? </vt:lpstr>
      <vt:lpstr>Relationship of science and ethics – A fundamental misunderstanding  </vt:lpstr>
      <vt:lpstr>PowerPoint Presentation</vt:lpstr>
      <vt:lpstr>PowerPoint Presentation</vt:lpstr>
      <vt:lpstr>The common good</vt:lpstr>
      <vt:lpstr>Catholic social teaching</vt:lpstr>
      <vt:lpstr>PowerPoint Presentation</vt:lpstr>
      <vt:lpstr>PowerPoint Presentation</vt:lpstr>
      <vt:lpstr>Longer Scenarios – Scenario 1</vt:lpstr>
      <vt:lpstr>LONGER SCENARIOS – Scenario 2 (1 of 2)</vt:lpstr>
      <vt:lpstr>LONGER SCENARIOS – Scenario 2 (2 of 2) </vt:lpstr>
      <vt:lpstr>Examples from History</vt:lpstr>
      <vt:lpstr>Science informing Moral Decisions</vt:lpstr>
      <vt:lpstr>Who Would You Save?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we Make Decisions That are Both Morally and Scientifically Informed?</dc:title>
  <dc:creator>Doepker, Sarah</dc:creator>
  <cp:lastModifiedBy>Doepker, Sarah</cp:lastModifiedBy>
  <cp:revision>2</cp:revision>
  <dcterms:created xsi:type="dcterms:W3CDTF">2021-07-22T20:52:35Z</dcterms:created>
  <dcterms:modified xsi:type="dcterms:W3CDTF">2021-08-24T13:44:29Z</dcterms:modified>
</cp:coreProperties>
</file>