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0d24891b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0d24891b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68d07772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68d0777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68d07772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68d07772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0d24891b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0d24891b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68d0777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68d0777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68d07772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68d0777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0d24891b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0d24891b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0d24891b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0d24891b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68d07772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68d07772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68d07772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68d07772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0d24891b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0d24891b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might be good to ask the question: “How do these four causes </a:t>
            </a:r>
            <a:r>
              <a:rPr lang="en"/>
              <a:t>relate</a:t>
            </a:r>
            <a:r>
              <a:rPr lang="en"/>
              <a:t> to one another?” This would help the students see the intrinsic relationship between them and understand how they are complementary rather than disconnected or contradictory.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68d07772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68d07772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0d24891b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0d24891b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0d24891b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0d24891b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68d0777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68d0777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2"/>
          <p:cNvSpPr/>
          <p:nvPr/>
        </p:nvSpPr>
        <p:spPr>
          <a:xfrm>
            <a:off x="6199325" y="4793400"/>
            <a:ext cx="2944800" cy="686400"/>
          </a:xfrm>
          <a:prstGeom prst="round2DiagRect">
            <a:avLst>
              <a:gd fmla="val 16667" name="adj1"/>
              <a:gd fmla="val 0" name="adj2"/>
            </a:avLst>
          </a:prstGeom>
          <a:solidFill>
            <a:srgbClr val="666666"/>
          </a:solidFill>
          <a:ln cap="flat" cmpd="sng" w="3810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Detroit Cristo Rey High School</a:t>
            </a:r>
            <a:endParaRPr>
              <a:latin typeface="Playfair Display"/>
              <a:ea typeface="Playfair Display"/>
              <a:cs typeface="Playfair Display"/>
              <a:sym typeface="Playfair Display"/>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Playfair Display"/>
              <a:buChar char="●"/>
              <a:defRPr sz="1800">
                <a:solidFill>
                  <a:schemeClr val="lt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lt2"/>
              </a:buClr>
              <a:buSzPts val="1400"/>
              <a:buFont typeface="Playfair Display"/>
              <a:buChar char="○"/>
              <a:defRPr>
                <a:solidFill>
                  <a:schemeClr val="lt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lt2"/>
              </a:buClr>
              <a:buSzPts val="1400"/>
              <a:buFont typeface="Playfair Display"/>
              <a:buChar char="■"/>
              <a:defRPr>
                <a:solidFill>
                  <a:schemeClr val="lt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lt2"/>
              </a:buClr>
              <a:buSzPts val="1400"/>
              <a:buFont typeface="Playfair Display"/>
              <a:buChar char="●"/>
              <a:defRPr>
                <a:solidFill>
                  <a:schemeClr val="lt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lt2"/>
              </a:buClr>
              <a:buSzPts val="1400"/>
              <a:buFont typeface="Playfair Display"/>
              <a:buChar char="○"/>
              <a:defRPr>
                <a:solidFill>
                  <a:schemeClr val="lt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lt2"/>
              </a:buClr>
              <a:buSzPts val="1400"/>
              <a:buFont typeface="Playfair Display"/>
              <a:buChar char="■"/>
              <a:defRPr>
                <a:solidFill>
                  <a:schemeClr val="lt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lt2"/>
              </a:buClr>
              <a:buSzPts val="1400"/>
              <a:buFont typeface="Playfair Display"/>
              <a:buChar char="●"/>
              <a:defRPr>
                <a:solidFill>
                  <a:schemeClr val="lt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lt2"/>
              </a:buClr>
              <a:buSzPts val="1400"/>
              <a:buFont typeface="Playfair Display"/>
              <a:buChar char="○"/>
              <a:defRPr>
                <a:solidFill>
                  <a:schemeClr val="lt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lt2"/>
              </a:buClr>
              <a:buSzPts val="1400"/>
              <a:buFont typeface="Playfair Display"/>
              <a:buChar char="■"/>
              <a:defRPr>
                <a:solidFill>
                  <a:schemeClr val="lt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mt="38000"/>
          </a:blip>
          <a:stretch>
            <a:fillRect/>
          </a:stretch>
        </p:blipFill>
        <p:spPr>
          <a:xfrm>
            <a:off x="-113125" y="-536900"/>
            <a:ext cx="9257125" cy="6005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QDVON6DeZaM"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Natural Philosophy - The Bridge Between Science and Theology</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rPr>
              <a:t>Using Aristotle’s Four Causes as the </a:t>
            </a:r>
            <a:r>
              <a:rPr lang="en">
                <a:solidFill>
                  <a:schemeClr val="dk1"/>
                </a:solidFill>
              </a:rPr>
              <a:t>foundation for discussion</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119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Activator</a:t>
            </a:r>
            <a:endParaRPr/>
          </a:p>
        </p:txBody>
      </p:sp>
      <p:sp>
        <p:nvSpPr>
          <p:cNvPr id="125" name="Google Shape;125;p22"/>
          <p:cNvSpPr txBox="1"/>
          <p:nvPr/>
        </p:nvSpPr>
        <p:spPr>
          <a:xfrm>
            <a:off x="564175" y="1457475"/>
            <a:ext cx="8190000" cy="2031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 sz="2400">
                <a:solidFill>
                  <a:schemeClr val="dk1"/>
                </a:solidFill>
              </a:rPr>
              <a:t>What is Chemistry?</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What makes chemistry a distinct science relative to physics or biology?</a:t>
            </a:r>
            <a:r>
              <a:rPr lang="en" sz="2400">
                <a:solidFill>
                  <a:schemeClr val="dk1"/>
                </a:solidFill>
              </a:rPr>
              <a:t>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Why do you think it might be important to take this class? </a:t>
            </a:r>
            <a:endParaRPr sz="2700">
              <a:solidFill>
                <a:schemeClr val="dk1"/>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400">
                <a:latin typeface="Arial"/>
                <a:ea typeface="Arial"/>
                <a:cs typeface="Arial"/>
                <a:sym typeface="Arial"/>
              </a:rPr>
              <a:t>Research Then Report Out</a:t>
            </a:r>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4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2400">
                <a:solidFill>
                  <a:schemeClr val="dk1"/>
                </a:solidFill>
                <a:latin typeface="Arial"/>
                <a:ea typeface="Arial"/>
                <a:cs typeface="Arial"/>
                <a:sym typeface="Arial"/>
              </a:rPr>
              <a:t>What is the historical foundation of chemistry? </a:t>
            </a:r>
            <a:endParaRPr sz="3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Chemistry as a science</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What do we ‘study’ in chemistry?</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How does this relate to Natural Philosophy?</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How does this relate to the four causes?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Does it easily relate to all four?</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Why or why not?</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10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10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1000"/>
                                        <p:tgtEl>
                                          <p:spTgt spid="13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19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Activator</a:t>
            </a:r>
            <a:endParaRPr/>
          </a:p>
        </p:txBody>
      </p:sp>
      <p:sp>
        <p:nvSpPr>
          <p:cNvPr id="143" name="Google Shape;143;p25"/>
          <p:cNvSpPr txBox="1"/>
          <p:nvPr/>
        </p:nvSpPr>
        <p:spPr>
          <a:xfrm>
            <a:off x="253875" y="968525"/>
            <a:ext cx="8622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If we classify the atom as an aspect of the material “cause”, then how does the atom lend itself to the remaining causes?</a:t>
            </a:r>
            <a:endParaRPr sz="2400">
              <a:solidFill>
                <a:schemeClr val="dk1"/>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Science allows us to understand the physical world, chemistry specifically allows us to understand the chemical interactions of the world, </a:t>
            </a:r>
            <a:endParaRPr>
              <a:solidFill>
                <a:schemeClr val="dk1"/>
              </a:solidFill>
            </a:endParaRPr>
          </a:p>
          <a:p>
            <a:pPr indent="0" lvl="0" marL="0" rtl="0" algn="l">
              <a:spcBef>
                <a:spcPts val="1200"/>
              </a:spcBef>
              <a:spcAft>
                <a:spcPts val="0"/>
              </a:spcAft>
              <a:buNone/>
            </a:pPr>
            <a:r>
              <a:rPr lang="en">
                <a:solidFill>
                  <a:schemeClr val="dk1"/>
                </a:solidFill>
              </a:rPr>
              <a:t>but it does not allow us to understand the why.  </a:t>
            </a:r>
            <a:endParaRPr>
              <a:solidFill>
                <a:schemeClr val="dk1"/>
              </a:solidFill>
            </a:endParaRPr>
          </a:p>
          <a:p>
            <a:pPr indent="0" lvl="0" marL="0" rtl="0" algn="l">
              <a:spcBef>
                <a:spcPts val="1200"/>
              </a:spcBef>
              <a:spcAft>
                <a:spcPts val="1200"/>
              </a:spcAft>
              <a:buNone/>
            </a:pPr>
            <a:r>
              <a:rPr lang="en">
                <a:solidFill>
                  <a:schemeClr val="dk1"/>
                </a:solidFill>
              </a:rPr>
              <a:t>So which discipline allows us to continue this discussion?</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Socratic Discussion</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1000" lvl="0" marL="457200" rtl="0" algn="l">
              <a:spcBef>
                <a:spcPts val="0"/>
              </a:spcBef>
              <a:spcAft>
                <a:spcPts val="0"/>
              </a:spcAft>
              <a:buClr>
                <a:schemeClr val="dk1"/>
              </a:buClr>
              <a:buSzPts val="2400"/>
              <a:buChar char="●"/>
            </a:pPr>
            <a:r>
              <a:rPr lang="en" sz="2400">
                <a:solidFill>
                  <a:schemeClr val="dk1"/>
                </a:solidFill>
              </a:rPr>
              <a:t>What are the natural laws?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How do we know they exist?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Why do they exist?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If they exist and we can use science to measure/test/observe them does that explain why they exist?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So then why do we study science?</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Why should we study theology?</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Measuring Matter</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dk1"/>
                </a:solidFill>
              </a:rPr>
              <a:t>Explore cause and effect relationships in nature</a:t>
            </a:r>
            <a:endParaRPr sz="2300">
              <a:solidFill>
                <a:schemeClr val="dk1"/>
              </a:solidFill>
            </a:endParaRPr>
          </a:p>
          <a:p>
            <a:pPr indent="-374650" lvl="0" marL="457200" rtl="0" algn="l">
              <a:spcBef>
                <a:spcPts val="1200"/>
              </a:spcBef>
              <a:spcAft>
                <a:spcPts val="0"/>
              </a:spcAft>
              <a:buClr>
                <a:schemeClr val="dk1"/>
              </a:buClr>
              <a:buSzPts val="2300"/>
              <a:buChar char="-"/>
            </a:pPr>
            <a:r>
              <a:rPr lang="en" sz="2300">
                <a:solidFill>
                  <a:schemeClr val="dk1"/>
                </a:solidFill>
              </a:rPr>
              <a:t>Understanding</a:t>
            </a:r>
            <a:r>
              <a:rPr lang="en" sz="2300">
                <a:solidFill>
                  <a:schemeClr val="dk1"/>
                </a:solidFill>
              </a:rPr>
              <a:t> of matter, how we measure matter. </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How measurements allow us to describe matter.</a:t>
            </a:r>
            <a:endParaRPr sz="2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4003" cy="5143500"/>
          </a:xfrm>
          <a:prstGeom prst="rect">
            <a:avLst/>
          </a:prstGeom>
          <a:noFill/>
          <a:ln>
            <a:noFill/>
          </a:ln>
        </p:spPr>
      </p:pic>
      <p:sp>
        <p:nvSpPr>
          <p:cNvPr id="63" name="Google Shape;63;p14"/>
          <p:cNvSpPr txBox="1"/>
          <p:nvPr>
            <p:ph type="title"/>
          </p:nvPr>
        </p:nvSpPr>
        <p:spPr>
          <a:xfrm>
            <a:off x="57800" y="106475"/>
            <a:ext cx="312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See/Think/Wonder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p:nvPr/>
        </p:nvSpPr>
        <p:spPr>
          <a:xfrm>
            <a:off x="0" y="38375"/>
            <a:ext cx="9144000" cy="510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379600" y="354750"/>
            <a:ext cx="307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See/Think/Wonder</a:t>
            </a:r>
            <a:endParaRPr/>
          </a:p>
        </p:txBody>
      </p:sp>
      <p:pic>
        <p:nvPicPr>
          <p:cNvPr id="70" name="Google Shape;70;p15"/>
          <p:cNvPicPr preferRelativeResize="0"/>
          <p:nvPr/>
        </p:nvPicPr>
        <p:blipFill>
          <a:blip r:embed="rId3">
            <a:alphaModFix/>
          </a:blip>
          <a:stretch>
            <a:fillRect/>
          </a:stretch>
        </p:blipFill>
        <p:spPr>
          <a:xfrm>
            <a:off x="4368125" y="-10525"/>
            <a:ext cx="3813888" cy="5105101"/>
          </a:xfrm>
          <a:prstGeom prst="rect">
            <a:avLst/>
          </a:prstGeom>
          <a:noFill/>
          <a:ln>
            <a:noFill/>
          </a:ln>
        </p:spPr>
      </p:pic>
      <p:sp>
        <p:nvSpPr>
          <p:cNvPr id="71" name="Google Shape;71;p15"/>
          <p:cNvSpPr txBox="1"/>
          <p:nvPr/>
        </p:nvSpPr>
        <p:spPr>
          <a:xfrm>
            <a:off x="534300" y="1197350"/>
            <a:ext cx="3244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layfair Display"/>
                <a:ea typeface="Playfair Display"/>
                <a:cs typeface="Playfair Display"/>
                <a:sym typeface="Playfair Display"/>
              </a:rPr>
              <a:t>I see…</a:t>
            </a:r>
            <a:endParaRPr sz="1800">
              <a:latin typeface="Playfair Display"/>
              <a:ea typeface="Playfair Display"/>
              <a:cs typeface="Playfair Display"/>
              <a:sym typeface="Playfair Display"/>
            </a:endParaRPr>
          </a:p>
          <a:p>
            <a:pPr indent="0" lvl="0" marL="0" rtl="0" algn="l">
              <a:spcBef>
                <a:spcPts val="0"/>
              </a:spcBef>
              <a:spcAft>
                <a:spcPts val="0"/>
              </a:spcAft>
              <a:buNone/>
            </a:pPr>
            <a:r>
              <a:t/>
            </a:r>
            <a:endParaRPr sz="1800">
              <a:latin typeface="Playfair Display"/>
              <a:ea typeface="Playfair Display"/>
              <a:cs typeface="Playfair Display"/>
              <a:sym typeface="Playfair Display"/>
            </a:endParaRPr>
          </a:p>
          <a:p>
            <a:pPr indent="0" lvl="0" marL="0" rtl="0" algn="l">
              <a:spcBef>
                <a:spcPts val="0"/>
              </a:spcBef>
              <a:spcAft>
                <a:spcPts val="0"/>
              </a:spcAft>
              <a:buNone/>
            </a:pPr>
            <a:r>
              <a:t/>
            </a:r>
            <a:endParaRPr sz="18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I think…</a:t>
            </a:r>
            <a:endParaRPr sz="1800">
              <a:latin typeface="Playfair Display"/>
              <a:ea typeface="Playfair Display"/>
              <a:cs typeface="Playfair Display"/>
              <a:sym typeface="Playfair Display"/>
            </a:endParaRPr>
          </a:p>
          <a:p>
            <a:pPr indent="0" lvl="0" marL="0" rtl="0" algn="l">
              <a:spcBef>
                <a:spcPts val="0"/>
              </a:spcBef>
              <a:spcAft>
                <a:spcPts val="0"/>
              </a:spcAft>
              <a:buNone/>
            </a:pPr>
            <a:r>
              <a:t/>
            </a:r>
            <a:endParaRPr sz="1800">
              <a:latin typeface="Playfair Display"/>
              <a:ea typeface="Playfair Display"/>
              <a:cs typeface="Playfair Display"/>
              <a:sym typeface="Playfair Display"/>
            </a:endParaRPr>
          </a:p>
          <a:p>
            <a:pPr indent="0" lvl="0" marL="0" rtl="0" algn="l">
              <a:spcBef>
                <a:spcPts val="0"/>
              </a:spcBef>
              <a:spcAft>
                <a:spcPts val="0"/>
              </a:spcAft>
              <a:buNone/>
            </a:pPr>
            <a:r>
              <a:t/>
            </a:r>
            <a:endParaRPr sz="18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I wonder…</a:t>
            </a:r>
            <a:endParaRPr sz="1800">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Four Causes (Aquinas 101)</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The Four Causes (Aquinas 101) - Fr. Dominic Legge, O.P.&#10;&#10;For readings, podcasts, and more videos like this, go to http://www.Aquinas101.com. While you’re there, be sure to sign up for one of our free video courses on Aquinas. And don’t forget to like and share with your friends, because it matters what you think!&#10;&#10;Subscribe to our channel here:&#10;https://www.youtube.com/c/TheThomisticInstitute?sub_confirmation=1&#10;&#10;Stay connected on social media:&#10;https://www.facebook.com/ThomisticInstitute&#10;https://www.instagram.com/thomisticinstitute&#10;https://twitter.com/thomisticInst&#10;&#10;Visit us at: https://thomisticinstitute.org/" id="78" name="Google Shape;78;p16" title="The Four Causes (Aquinas 101)">
            <a:hlinkClick r:id="rId3"/>
          </p:cNvPr>
          <p:cNvPicPr preferRelativeResize="0"/>
          <p:nvPr/>
        </p:nvPicPr>
        <p:blipFill>
          <a:blip r:embed="rId4">
            <a:alphaModFix/>
          </a:blip>
          <a:stretch>
            <a:fillRect/>
          </a:stretch>
        </p:blipFill>
        <p:spPr>
          <a:xfrm>
            <a:off x="0" y="0"/>
            <a:ext cx="9144000" cy="5143500"/>
          </a:xfrm>
          <a:prstGeom prst="rect">
            <a:avLst/>
          </a:prstGeom>
          <a:noFill/>
          <a:ln>
            <a:noFill/>
          </a:ln>
          <a:effectLst>
            <a:outerShdw blurRad="57150" rotWithShape="0" algn="bl" dir="5400000" dist="19050">
              <a:schemeClr val="lt1">
                <a:alpha val="50000"/>
              </a:scheme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Aristotle and Natural Philosophy?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Look at what makes a thing a thing, Aristotle’s Four Causes.  </a:t>
            </a:r>
            <a:endParaRPr sz="2200">
              <a:solidFill>
                <a:schemeClr val="dk1"/>
              </a:solidFill>
            </a:endParaRPr>
          </a:p>
          <a:p>
            <a:pPr indent="-368300" lvl="0" marL="457200" rtl="0" algn="l">
              <a:spcBef>
                <a:spcPts val="1200"/>
              </a:spcBef>
              <a:spcAft>
                <a:spcPts val="0"/>
              </a:spcAft>
              <a:buClr>
                <a:schemeClr val="dk1"/>
              </a:buClr>
              <a:buSzPts val="2200"/>
              <a:buChar char="●"/>
            </a:pPr>
            <a:r>
              <a:rPr lang="en" sz="2200">
                <a:solidFill>
                  <a:schemeClr val="dk1"/>
                </a:solidFill>
              </a:rPr>
              <a:t>Material - what</a:t>
            </a:r>
            <a:r>
              <a:rPr lang="en" sz="2200">
                <a:solidFill>
                  <a:schemeClr val="dk1"/>
                </a:solidFill>
              </a:rPr>
              <a:t> the object is made of</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Efficient - the agent or "force" that is responsible for the existence of the object</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Formal - the form, essence, or nature that explains how the object exists</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Final -the purpose or end for which the object exists </a:t>
            </a:r>
            <a:endParaRPr sz="2200">
              <a:solidFill>
                <a:schemeClr val="dk1"/>
              </a:solidFill>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1000"/>
                                        <p:tgtEl>
                                          <p:spTgt spid="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1000"/>
                                        <p:tgtEl>
                                          <p:spTgt spid="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1000"/>
                                        <p:tgtEl>
                                          <p:spTgt spid="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1000"/>
                                        <p:tgtEl>
                                          <p:spTgt spid="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1000"/>
                                        <p:tgtEl>
                                          <p:spTgt spid="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Exit Ticket</a:t>
            </a:r>
            <a:endParaRPr/>
          </a:p>
        </p:txBody>
      </p:sp>
      <p:sp>
        <p:nvSpPr>
          <p:cNvPr id="90" name="Google Shape;90;p18"/>
          <p:cNvSpPr txBox="1"/>
          <p:nvPr>
            <p:ph idx="1" type="body"/>
          </p:nvPr>
        </p:nvSpPr>
        <p:spPr>
          <a:xfrm>
            <a:off x="311700" y="970700"/>
            <a:ext cx="8520600" cy="154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accent5"/>
                </a:solidFill>
              </a:rPr>
              <a:t>Based on what we discussed, answer the following question: </a:t>
            </a:r>
            <a:endParaRPr>
              <a:solidFill>
                <a:schemeClr val="accent5"/>
              </a:solidFill>
            </a:endParaRPr>
          </a:p>
          <a:p>
            <a:pPr indent="0" lvl="0" marL="0" rtl="0" algn="l">
              <a:spcBef>
                <a:spcPts val="1200"/>
              </a:spcBef>
              <a:spcAft>
                <a:spcPts val="1200"/>
              </a:spcAft>
              <a:buNone/>
            </a:pPr>
            <a:r>
              <a:rPr lang="en">
                <a:solidFill>
                  <a:schemeClr val="accent5"/>
                </a:solidFill>
              </a:rPr>
              <a:t>How can we use this philosophical belief to help describe (classify) the reason why objects are able to be different?  Give at least one example to support your thought.</a:t>
            </a:r>
            <a:endParaRPr>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the Four Causes - </a:t>
            </a:r>
            <a:r>
              <a:rPr lang="en"/>
              <a:t>Walkthrough</a:t>
            </a:r>
            <a:r>
              <a:rPr lang="en"/>
              <a:t>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97" name="Google Shape;97;p19"/>
          <p:cNvGrpSpPr/>
          <p:nvPr/>
        </p:nvGrpSpPr>
        <p:grpSpPr>
          <a:xfrm>
            <a:off x="330050" y="1152434"/>
            <a:ext cx="8514100" cy="3416486"/>
            <a:chOff x="314900" y="1144175"/>
            <a:chExt cx="8514100" cy="2855400"/>
          </a:xfrm>
        </p:grpSpPr>
        <p:sp>
          <p:nvSpPr>
            <p:cNvPr id="98" name="Google Shape;98;p19"/>
            <p:cNvSpPr/>
            <p:nvPr/>
          </p:nvSpPr>
          <p:spPr>
            <a:xfrm>
              <a:off x="314900" y="1144175"/>
              <a:ext cx="4257000" cy="142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4572000" y="1152475"/>
              <a:ext cx="4257000" cy="142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314900" y="2571875"/>
              <a:ext cx="4257000" cy="142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4572000" y="2571875"/>
              <a:ext cx="4257000" cy="142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9"/>
          <p:cNvSpPr/>
          <p:nvPr/>
        </p:nvSpPr>
        <p:spPr>
          <a:xfrm>
            <a:off x="3778900" y="2519275"/>
            <a:ext cx="1616400" cy="7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nvSpPr>
        <p:spPr>
          <a:xfrm>
            <a:off x="330050" y="1152475"/>
            <a:ext cx="11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Material</a:t>
            </a:r>
            <a:endParaRPr>
              <a:latin typeface="Playfair Display"/>
              <a:ea typeface="Playfair Display"/>
              <a:cs typeface="Playfair Display"/>
              <a:sym typeface="Playfair Display"/>
            </a:endParaRPr>
          </a:p>
        </p:txBody>
      </p:sp>
      <p:sp>
        <p:nvSpPr>
          <p:cNvPr id="104" name="Google Shape;104;p19"/>
          <p:cNvSpPr txBox="1"/>
          <p:nvPr/>
        </p:nvSpPr>
        <p:spPr>
          <a:xfrm>
            <a:off x="6717950" y="1152475"/>
            <a:ext cx="2111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Playfair Display"/>
                <a:ea typeface="Playfair Display"/>
                <a:cs typeface="Playfair Display"/>
                <a:sym typeface="Playfair Display"/>
              </a:rPr>
              <a:t>Efficient</a:t>
            </a:r>
            <a:endParaRPr>
              <a:latin typeface="Playfair Display"/>
              <a:ea typeface="Playfair Display"/>
              <a:cs typeface="Playfair Display"/>
              <a:sym typeface="Playfair Display"/>
            </a:endParaRPr>
          </a:p>
        </p:txBody>
      </p:sp>
      <p:sp>
        <p:nvSpPr>
          <p:cNvPr id="105" name="Google Shape;105;p19"/>
          <p:cNvSpPr txBox="1"/>
          <p:nvPr/>
        </p:nvSpPr>
        <p:spPr>
          <a:xfrm>
            <a:off x="6717950" y="4118075"/>
            <a:ext cx="2111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Playfair Display"/>
                <a:ea typeface="Playfair Display"/>
                <a:cs typeface="Playfair Display"/>
                <a:sym typeface="Playfair Display"/>
              </a:rPr>
              <a:t>Final</a:t>
            </a:r>
            <a:endParaRPr>
              <a:latin typeface="Playfair Display"/>
              <a:ea typeface="Playfair Display"/>
              <a:cs typeface="Playfair Display"/>
              <a:sym typeface="Playfair Display"/>
            </a:endParaRPr>
          </a:p>
        </p:txBody>
      </p:sp>
      <p:sp>
        <p:nvSpPr>
          <p:cNvPr id="106" name="Google Shape;106;p19"/>
          <p:cNvSpPr txBox="1"/>
          <p:nvPr/>
        </p:nvSpPr>
        <p:spPr>
          <a:xfrm>
            <a:off x="330050" y="4168725"/>
            <a:ext cx="11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Formal</a:t>
            </a:r>
            <a:endParaRPr>
              <a:latin typeface="Playfair Display"/>
              <a:ea typeface="Playfair Display"/>
              <a:cs typeface="Playfair Display"/>
              <a:sym typeface="Playfair Display"/>
            </a:endParaRPr>
          </a:p>
        </p:txBody>
      </p:sp>
      <p:sp>
        <p:nvSpPr>
          <p:cNvPr id="107" name="Google Shape;107;p19"/>
          <p:cNvSpPr txBox="1"/>
          <p:nvPr/>
        </p:nvSpPr>
        <p:spPr>
          <a:xfrm>
            <a:off x="3984150" y="2676025"/>
            <a:ext cx="117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layfair Display"/>
                <a:ea typeface="Playfair Display"/>
                <a:cs typeface="Playfair Display"/>
                <a:sym typeface="Playfair Display"/>
              </a:rPr>
              <a:t>Object</a:t>
            </a:r>
            <a:endParaRPr>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Expanding the concepts - Activator</a:t>
            </a:r>
            <a:endParaRPr/>
          </a:p>
        </p:txBody>
      </p:sp>
      <p:sp>
        <p:nvSpPr>
          <p:cNvPr id="113" name="Google Shape;113;p20"/>
          <p:cNvSpPr txBox="1"/>
          <p:nvPr>
            <p:ph idx="1" type="body"/>
          </p:nvPr>
        </p:nvSpPr>
        <p:spPr>
          <a:xfrm>
            <a:off x="259200" y="1225950"/>
            <a:ext cx="8520600" cy="3416400"/>
          </a:xfrm>
          <a:prstGeom prst="rect">
            <a:avLst/>
          </a:prstGeom>
        </p:spPr>
        <p:txBody>
          <a:bodyPr anchorCtr="0" anchor="t" bIns="91425" lIns="91425" spcFirstLastPara="1" rIns="91425" wrap="square" tIns="91425">
            <a:normAutofit lnSpcReduction="20000"/>
          </a:bodyPr>
          <a:lstStyle/>
          <a:p>
            <a:pPr indent="-381000" lvl="0" marL="457200" rtl="0" algn="l">
              <a:spcBef>
                <a:spcPts val="0"/>
              </a:spcBef>
              <a:spcAft>
                <a:spcPts val="0"/>
              </a:spcAft>
              <a:buClr>
                <a:schemeClr val="dk1"/>
              </a:buClr>
              <a:buSzPts val="2400"/>
              <a:buChar char="-"/>
            </a:pPr>
            <a:r>
              <a:rPr lang="en" sz="2400">
                <a:solidFill>
                  <a:schemeClr val="dk1"/>
                </a:solidFill>
              </a:rPr>
              <a:t>“Is water wet”?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Can you use the 4 causes to describe/classify the object (water)?</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What about something more complex - like a tree?</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What other examples can you consider? </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Determine at least one and discuss </a:t>
            </a:r>
            <a:r>
              <a:rPr lang="en" sz="2400">
                <a:solidFill>
                  <a:schemeClr val="dk1"/>
                </a:solidFill>
              </a:rPr>
              <a:t>it with your partner</a:t>
            </a:r>
            <a:endParaRPr sz="2400">
              <a:solidFill>
                <a:schemeClr val="dk1"/>
              </a:solidFill>
            </a:endParaRPr>
          </a:p>
          <a:p>
            <a:pPr indent="-381000" lvl="2" marL="1371600" rtl="0" algn="l">
              <a:spcBef>
                <a:spcPts val="0"/>
              </a:spcBef>
              <a:spcAft>
                <a:spcPts val="0"/>
              </a:spcAft>
              <a:buClr>
                <a:schemeClr val="dk1"/>
              </a:buClr>
              <a:buSzPts val="2400"/>
              <a:buChar char="-"/>
            </a:pPr>
            <a:r>
              <a:rPr lang="en" sz="2400">
                <a:solidFill>
                  <a:schemeClr val="dk1"/>
                </a:solidFill>
              </a:rPr>
              <a:t>Report out your findings</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1000"/>
                                        <p:tgtEl>
                                          <p:spTgt spid="1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animEffect filter="fade" transition="in">
                                      <p:cBhvr>
                                        <p:cTn dur="1000"/>
                                        <p:tgtEl>
                                          <p:spTgt spid="1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animEffect filter="fade" transition="in">
                                      <p:cBhvr>
                                        <p:cTn dur="1000"/>
                                        <p:tgtEl>
                                          <p:spTgt spid="1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6" st="6"/>
                                            </p:txEl>
                                          </p:spTgt>
                                        </p:tgtEl>
                                        <p:attrNameLst>
                                          <p:attrName>style.visibility</p:attrName>
                                        </p:attrNameLst>
                                      </p:cBhvr>
                                      <p:to>
                                        <p:strVal val="visible"/>
                                      </p:to>
                                    </p:set>
                                    <p:animEffect filter="fade" transition="in">
                                      <p:cBhvr>
                                        <p:cTn dur="1000"/>
                                        <p:tgtEl>
                                          <p:spTgt spid="11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Expanding the concepts - Exit Ticket</a:t>
            </a:r>
            <a:endParaRPr/>
          </a:p>
        </p:txBody>
      </p:sp>
      <p:sp>
        <p:nvSpPr>
          <p:cNvPr id="119" name="Google Shape;119;p21"/>
          <p:cNvSpPr txBox="1"/>
          <p:nvPr>
            <p:ph idx="1" type="body"/>
          </p:nvPr>
        </p:nvSpPr>
        <p:spPr>
          <a:xfrm>
            <a:off x="259200" y="1225950"/>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What other examples can you consider? </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Determine at least one and discuss it with your partner</a:t>
            </a:r>
            <a:endParaRPr sz="2400">
              <a:solidFill>
                <a:schemeClr val="dk1"/>
              </a:solidFill>
            </a:endParaRPr>
          </a:p>
          <a:p>
            <a:pPr indent="-381000" lvl="2" marL="1371600" rtl="0" algn="l">
              <a:spcBef>
                <a:spcPts val="0"/>
              </a:spcBef>
              <a:spcAft>
                <a:spcPts val="0"/>
              </a:spcAft>
              <a:buClr>
                <a:schemeClr val="dk1"/>
              </a:buClr>
              <a:buSzPts val="2400"/>
              <a:buChar char="-"/>
            </a:pPr>
            <a:r>
              <a:rPr lang="en" sz="2400">
                <a:solidFill>
                  <a:schemeClr val="dk1"/>
                </a:solidFill>
              </a:rPr>
              <a:t>Report out your findings</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hilosophy presto">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