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fogB8NDAz/zciPtKa2VqeKTRMR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p:cViewPr varScale="1">
        <p:scale>
          <a:sx n="106" d="100"/>
          <a:sy n="106" d="100"/>
        </p:scale>
        <p:origin x="180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33257bb78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g133257bb780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33257bb7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g133257bb780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33257bb78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g133257bb780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33257bb78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133257bb780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33257bb7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133257bb780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33257bb78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g133257bb780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33257bb78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133257bb780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133257bb780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133257bb780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1"/>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1"/>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1"/>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825038" y="4455621"/>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21"/>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2583179" y="85514"/>
            <a:ext cx="4023360" cy="75438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3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3"/>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650303" y="393126"/>
            <a:ext cx="5757420"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3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4"/>
          <p:cNvSpPr txBox="1">
            <a:spLocks noGrp="1"/>
          </p:cNvSpPr>
          <p:nvPr>
            <p:ph type="body" idx="1"/>
          </p:nvPr>
        </p:nvSpPr>
        <p:spPr>
          <a:xfrm>
            <a:off x="822960" y="1845734"/>
            <a:ext cx="75438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09" name="Google Shape;109;p2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2"/>
        <p:cNvGrpSpPr/>
        <p:nvPr/>
      </p:nvGrpSpPr>
      <p:grpSpPr>
        <a:xfrm>
          <a:off x="0" y="0"/>
          <a:ext cx="0" cy="0"/>
          <a:chOff x="0" y="0"/>
          <a:chExt cx="0" cy="0"/>
        </a:xfrm>
      </p:grpSpPr>
      <p:sp>
        <p:nvSpPr>
          <p:cNvPr id="113" name="Google Shape;113;p34"/>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4"/>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4"/>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4"/>
          <p:cNvSpPr txBox="1">
            <a:spLocks noGrp="1"/>
          </p:cNvSpPr>
          <p:nvPr>
            <p:ph type="subTitle" idx="1"/>
          </p:nvPr>
        </p:nvSpPr>
        <p:spPr>
          <a:xfrm>
            <a:off x="825038" y="4455620"/>
            <a:ext cx="75438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117" name="Google Shape;117;p34"/>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4"/>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4"/>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20" name="Google Shape;120;p34"/>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121"/>
        <p:cNvGrpSpPr/>
        <p:nvPr/>
      </p:nvGrpSpPr>
      <p:grpSpPr>
        <a:xfrm>
          <a:off x="0" y="0"/>
          <a:ext cx="0" cy="0"/>
          <a:chOff x="0" y="0"/>
          <a:chExt cx="0" cy="0"/>
        </a:xfrm>
      </p:grpSpPr>
      <p:sp>
        <p:nvSpPr>
          <p:cNvPr id="122" name="Google Shape;122;p3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5"/>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35"/>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126" name="Google Shape;126;p3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29" name="Google Shape;129;p35"/>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3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36"/>
          <p:cNvSpPr txBox="1">
            <a:spLocks noGrp="1"/>
          </p:cNvSpPr>
          <p:nvPr>
            <p:ph type="body" idx="1"/>
          </p:nvPr>
        </p:nvSpPr>
        <p:spPr>
          <a:xfrm>
            <a:off x="822959"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33" name="Google Shape;133;p36"/>
          <p:cNvSpPr txBox="1">
            <a:spLocks noGrp="1"/>
          </p:cNvSpPr>
          <p:nvPr>
            <p:ph type="body" idx="2"/>
          </p:nvPr>
        </p:nvSpPr>
        <p:spPr>
          <a:xfrm>
            <a:off x="4663440" y="1845735"/>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34" name="Google Shape;134;p3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3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37"/>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140" name="Google Shape;140;p37"/>
          <p:cNvSpPr txBox="1">
            <a:spLocks noGrp="1"/>
          </p:cNvSpPr>
          <p:nvPr>
            <p:ph type="body" idx="2"/>
          </p:nvPr>
        </p:nvSpPr>
        <p:spPr>
          <a:xfrm>
            <a:off x="822960" y="2582334"/>
            <a:ext cx="370332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41" name="Google Shape;141;p37"/>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142" name="Google Shape;142;p37"/>
          <p:cNvSpPr txBox="1">
            <a:spLocks noGrp="1"/>
          </p:cNvSpPr>
          <p:nvPr>
            <p:ph type="body" idx="4"/>
          </p:nvPr>
        </p:nvSpPr>
        <p:spPr>
          <a:xfrm>
            <a:off x="4663440" y="2582334"/>
            <a:ext cx="370332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43" name="Google Shape;143;p3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3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3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1"/>
        <p:cNvGrpSpPr/>
        <p:nvPr/>
      </p:nvGrpSpPr>
      <p:grpSpPr>
        <a:xfrm>
          <a:off x="0" y="0"/>
          <a:ext cx="0" cy="0"/>
          <a:chOff x="0" y="0"/>
          <a:chExt cx="0" cy="0"/>
        </a:xfrm>
      </p:grpSpPr>
      <p:sp>
        <p:nvSpPr>
          <p:cNvPr id="152" name="Google Shape;152;p39"/>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9"/>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57"/>
        <p:cNvGrpSpPr/>
        <p:nvPr/>
      </p:nvGrpSpPr>
      <p:grpSpPr>
        <a:xfrm>
          <a:off x="0" y="0"/>
          <a:ext cx="0" cy="0"/>
          <a:chOff x="0" y="0"/>
          <a:chExt cx="0" cy="0"/>
        </a:xfrm>
      </p:grpSpPr>
      <p:sp>
        <p:nvSpPr>
          <p:cNvPr id="158" name="Google Shape;158;p4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0"/>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62" name="Google Shape;162;p4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125"/>
              <a:buNone/>
              <a:defRPr sz="1125">
                <a:solidFill>
                  <a:srgbClr val="FFFFFF"/>
                </a:solidFill>
              </a:defRPr>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163" name="Google Shape;163;p40"/>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0"/>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788">
                <a:solidFill>
                  <a:schemeClr val="dk2"/>
                </a:solidFill>
                <a:latin typeface="Calibri"/>
                <a:ea typeface="Calibri"/>
                <a:cs typeface="Calibri"/>
                <a:sym typeface="Calibri"/>
              </a:defRPr>
            </a:lvl1pPr>
            <a:lvl2pPr marL="0" lvl="1" indent="0" algn="r">
              <a:spcBef>
                <a:spcPts val="0"/>
              </a:spcBef>
              <a:buNone/>
              <a:defRPr sz="788">
                <a:solidFill>
                  <a:schemeClr val="dk2"/>
                </a:solidFill>
                <a:latin typeface="Calibri"/>
                <a:ea typeface="Calibri"/>
                <a:cs typeface="Calibri"/>
                <a:sym typeface="Calibri"/>
              </a:defRPr>
            </a:lvl2pPr>
            <a:lvl3pPr marL="0" lvl="2" indent="0" algn="r">
              <a:spcBef>
                <a:spcPts val="0"/>
              </a:spcBef>
              <a:buNone/>
              <a:defRPr sz="788">
                <a:solidFill>
                  <a:schemeClr val="dk2"/>
                </a:solidFill>
                <a:latin typeface="Calibri"/>
                <a:ea typeface="Calibri"/>
                <a:cs typeface="Calibri"/>
                <a:sym typeface="Calibri"/>
              </a:defRPr>
            </a:lvl3pPr>
            <a:lvl4pPr marL="0" lvl="3" indent="0" algn="r">
              <a:spcBef>
                <a:spcPts val="0"/>
              </a:spcBef>
              <a:buNone/>
              <a:defRPr sz="788">
                <a:solidFill>
                  <a:schemeClr val="dk2"/>
                </a:solidFill>
                <a:latin typeface="Calibri"/>
                <a:ea typeface="Calibri"/>
                <a:cs typeface="Calibri"/>
                <a:sym typeface="Calibri"/>
              </a:defRPr>
            </a:lvl4pPr>
            <a:lvl5pPr marL="0" lvl="4" indent="0" algn="r">
              <a:spcBef>
                <a:spcPts val="0"/>
              </a:spcBef>
              <a:buNone/>
              <a:defRPr sz="788">
                <a:solidFill>
                  <a:schemeClr val="dk2"/>
                </a:solidFill>
                <a:latin typeface="Calibri"/>
                <a:ea typeface="Calibri"/>
                <a:cs typeface="Calibri"/>
                <a:sym typeface="Calibri"/>
              </a:defRPr>
            </a:lvl5pPr>
            <a:lvl6pPr marL="0" lvl="5" indent="0" algn="r">
              <a:spcBef>
                <a:spcPts val="0"/>
              </a:spcBef>
              <a:buNone/>
              <a:defRPr sz="788">
                <a:solidFill>
                  <a:schemeClr val="dk2"/>
                </a:solidFill>
                <a:latin typeface="Calibri"/>
                <a:ea typeface="Calibri"/>
                <a:cs typeface="Calibri"/>
                <a:sym typeface="Calibri"/>
              </a:defRPr>
            </a:lvl6pPr>
            <a:lvl7pPr marL="0" lvl="6" indent="0" algn="r">
              <a:spcBef>
                <a:spcPts val="0"/>
              </a:spcBef>
              <a:buNone/>
              <a:defRPr sz="788">
                <a:solidFill>
                  <a:schemeClr val="dk2"/>
                </a:solidFill>
                <a:latin typeface="Calibri"/>
                <a:ea typeface="Calibri"/>
                <a:cs typeface="Calibri"/>
                <a:sym typeface="Calibri"/>
              </a:defRPr>
            </a:lvl7pPr>
            <a:lvl8pPr marL="0" lvl="7" indent="0" algn="r">
              <a:spcBef>
                <a:spcPts val="0"/>
              </a:spcBef>
              <a:buNone/>
              <a:defRPr sz="788">
                <a:solidFill>
                  <a:schemeClr val="dk2"/>
                </a:solidFill>
                <a:latin typeface="Calibri"/>
                <a:ea typeface="Calibri"/>
                <a:cs typeface="Calibri"/>
                <a:sym typeface="Calibri"/>
              </a:defRPr>
            </a:lvl8pPr>
            <a:lvl9pPr marL="0" lvl="8" indent="0" algn="r">
              <a:spcBef>
                <a:spcPts val="0"/>
              </a:spcBef>
              <a:buNone/>
              <a:defRPr sz="788">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66"/>
        <p:cNvGrpSpPr/>
        <p:nvPr/>
      </p:nvGrpSpPr>
      <p:grpSpPr>
        <a:xfrm>
          <a:off x="0" y="0"/>
          <a:ext cx="0" cy="0"/>
          <a:chOff x="0" y="0"/>
          <a:chExt cx="0" cy="0"/>
        </a:xfrm>
      </p:grpSpPr>
      <p:sp>
        <p:nvSpPr>
          <p:cNvPr id="167" name="Google Shape;167;p4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1"/>
          <p:cNvSpPr txBox="1">
            <a:spLocks noGrp="1"/>
          </p:cNvSpPr>
          <p:nvPr>
            <p:ph type="title"/>
          </p:nvPr>
        </p:nvSpPr>
        <p:spPr>
          <a:xfrm>
            <a:off x="822960" y="5074920"/>
            <a:ext cx="7584948"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0" name="Google Shape;170;p41"/>
          <p:cNvPicPr preferRelativeResize="0">
            <a:picLocks noGrp="1"/>
          </p:cNvPicPr>
          <p:nvPr>
            <p:ph type="pic" idx="2"/>
          </p:nvPr>
        </p:nvPicPr>
        <p:blipFill/>
        <p:spPr>
          <a:xfrm>
            <a:off x="12" y="0"/>
            <a:ext cx="9143989" cy="4915076"/>
          </a:xfrm>
          <a:prstGeom prst="rect">
            <a:avLst/>
          </a:prstGeom>
          <a:blipFill rotWithShape="1">
            <a:blip r:embed="rId2">
              <a:alphaModFix/>
            </a:blip>
            <a:stretch>
              <a:fillRect/>
            </a:stretch>
          </a:blipFill>
          <a:ln>
            <a:noFill/>
          </a:ln>
        </p:spPr>
      </p:pic>
      <p:sp>
        <p:nvSpPr>
          <p:cNvPr id="171" name="Google Shape;171;p41"/>
          <p:cNvSpPr txBox="1">
            <a:spLocks noGrp="1"/>
          </p:cNvSpPr>
          <p:nvPr>
            <p:ph type="body" idx="1"/>
          </p:nvPr>
        </p:nvSpPr>
        <p:spPr>
          <a:xfrm>
            <a:off x="822960" y="5907023"/>
            <a:ext cx="7584948"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125"/>
              <a:buNone/>
              <a:defRPr sz="1125">
                <a:solidFill>
                  <a:srgbClr val="FFFFFF"/>
                </a:solidFill>
              </a:defRPr>
            </a:lvl1pPr>
            <a:lvl2pPr marL="914400" lvl="1" indent="-228600" algn="l">
              <a:lnSpc>
                <a:spcPct val="90000"/>
              </a:lnSpc>
              <a:spcBef>
                <a:spcPts val="4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172" name="Google Shape;172;p4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4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5"/>
        <p:cNvGrpSpPr/>
        <p:nvPr/>
      </p:nvGrpSpPr>
      <p:grpSpPr>
        <a:xfrm>
          <a:off x="0" y="0"/>
          <a:ext cx="0" cy="0"/>
          <a:chOff x="0" y="0"/>
          <a:chExt cx="0" cy="0"/>
        </a:xfrm>
      </p:grpSpPr>
      <p:sp>
        <p:nvSpPr>
          <p:cNvPr id="176" name="Google Shape;176;p42"/>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42"/>
          <p:cNvSpPr txBox="1">
            <a:spLocks noGrp="1"/>
          </p:cNvSpPr>
          <p:nvPr>
            <p:ph type="body" idx="1"/>
          </p:nvPr>
        </p:nvSpPr>
        <p:spPr>
          <a:xfrm rot="5400000">
            <a:off x="2583180" y="85514"/>
            <a:ext cx="402336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78" name="Google Shape;178;p42"/>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2"/>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2"/>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81"/>
        <p:cNvGrpSpPr/>
        <p:nvPr/>
      </p:nvGrpSpPr>
      <p:grpSpPr>
        <a:xfrm>
          <a:off x="0" y="0"/>
          <a:ext cx="0" cy="0"/>
          <a:chOff x="0" y="0"/>
          <a:chExt cx="0" cy="0"/>
        </a:xfrm>
      </p:grpSpPr>
      <p:sp>
        <p:nvSpPr>
          <p:cNvPr id="182" name="Google Shape;182;p43"/>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3"/>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3"/>
          <p:cNvSpPr txBox="1">
            <a:spLocks noGrp="1"/>
          </p:cNvSpPr>
          <p:nvPr>
            <p:ph type="title"/>
          </p:nvPr>
        </p:nvSpPr>
        <p:spPr>
          <a:xfrm rot="5400000">
            <a:off x="4650802" y="2307652"/>
            <a:ext cx="5757421"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43"/>
          <p:cNvSpPr txBox="1">
            <a:spLocks noGrp="1"/>
          </p:cNvSpPr>
          <p:nvPr>
            <p:ph type="body" idx="1"/>
          </p:nvPr>
        </p:nvSpPr>
        <p:spPr>
          <a:xfrm rot="5400000">
            <a:off x="650301" y="393126"/>
            <a:ext cx="5757422"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86" name="Google Shape;186;p4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5"/>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5"/>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5"/>
          <p:cNvCxnSpPr/>
          <p:nvPr/>
        </p:nvCxnSpPr>
        <p:spPr>
          <a:xfrm>
            <a:off x="905744" y="434340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822960" y="1845734"/>
            <a:ext cx="370332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6"/>
          <p:cNvSpPr txBox="1">
            <a:spLocks noGrp="1"/>
          </p:cNvSpPr>
          <p:nvPr>
            <p:ph type="body" idx="2"/>
          </p:nvPr>
        </p:nvSpPr>
        <p:spPr>
          <a:xfrm>
            <a:off x="4663440" y="1845736"/>
            <a:ext cx="370332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6"/>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82296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7"/>
          <p:cNvSpPr txBox="1">
            <a:spLocks noGrp="1"/>
          </p:cNvSpPr>
          <p:nvPr>
            <p:ph type="body" idx="2"/>
          </p:nvPr>
        </p:nvSpPr>
        <p:spPr>
          <a:xfrm>
            <a:off x="82296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7"/>
          <p:cNvSpPr txBox="1">
            <a:spLocks noGrp="1"/>
          </p:cNvSpPr>
          <p:nvPr>
            <p:ph type="body" idx="3"/>
          </p:nvPr>
        </p:nvSpPr>
        <p:spPr>
          <a:xfrm>
            <a:off x="4663440" y="1846052"/>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7"/>
          <p:cNvSpPr txBox="1">
            <a:spLocks noGrp="1"/>
          </p:cNvSpPr>
          <p:nvPr>
            <p:ph type="body" idx="4"/>
          </p:nvPr>
        </p:nvSpPr>
        <p:spPr>
          <a:xfrm>
            <a:off x="4663440" y="2582334"/>
            <a:ext cx="370332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7"/>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29"/>
          <p:cNvSpPr/>
          <p:nvPr/>
        </p:nvSpPr>
        <p:spPr>
          <a:xfrm>
            <a:off x="2382" y="6400800"/>
            <a:ext cx="9141619"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9"/>
          <p:cNvSpPr/>
          <p:nvPr/>
        </p:nvSpPr>
        <p:spPr>
          <a:xfrm>
            <a:off x="12" y="633431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9"/>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30"/>
          <p:cNvSpPr/>
          <p:nvPr/>
        </p:nvSpPr>
        <p:spPr>
          <a:xfrm>
            <a:off x="13" y="0"/>
            <a:ext cx="30380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0"/>
          <p:cNvSpPr/>
          <p:nvPr/>
        </p:nvSpPr>
        <p:spPr>
          <a:xfrm>
            <a:off x="3030053" y="0"/>
            <a:ext cx="48006"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0"/>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0"/>
          <p:cNvSpPr txBox="1">
            <a:spLocks noGrp="1"/>
          </p:cNvSpPr>
          <p:nvPr>
            <p:ph type="body" idx="1"/>
          </p:nvPr>
        </p:nvSpPr>
        <p:spPr>
          <a:xfrm>
            <a:off x="3460237" y="731520"/>
            <a:ext cx="5009393"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30"/>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0"/>
          <p:cNvSpPr txBox="1">
            <a:spLocks noGrp="1"/>
          </p:cNvSpPr>
          <p:nvPr>
            <p:ph type="dt" idx="10"/>
          </p:nvPr>
        </p:nvSpPr>
        <p:spPr>
          <a:xfrm>
            <a:off x="349134" y="6459786"/>
            <a:ext cx="196388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3600450" y="6459786"/>
            <a:ext cx="3486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31"/>
          <p:cNvSpPr/>
          <p:nvPr/>
        </p:nvSpPr>
        <p:spPr>
          <a:xfrm>
            <a:off x="0" y="4953000"/>
            <a:ext cx="9141619"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1"/>
          <p:cNvSpPr/>
          <p:nvPr/>
        </p:nvSpPr>
        <p:spPr>
          <a:xfrm>
            <a:off x="12" y="4915076"/>
            <a:ext cx="9141619"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1"/>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31"/>
          <p:cNvPicPr preferRelativeResize="0">
            <a:picLocks noGrp="1"/>
          </p:cNvPicPr>
          <p:nvPr>
            <p:ph type="pic" idx="2"/>
          </p:nvPr>
        </p:nvPicPr>
        <p:blipFill/>
        <p:spPr>
          <a:xfrm>
            <a:off x="12" y="0"/>
            <a:ext cx="9143989" cy="4915076"/>
          </a:xfrm>
          <a:prstGeom prst="rect">
            <a:avLst/>
          </a:prstGeom>
          <a:blipFill rotWithShape="1">
            <a:blip r:embed="rId2">
              <a:alphaModFix/>
            </a:blip>
            <a:stretch>
              <a:fillRect/>
            </a:stretch>
          </a:blipFill>
          <a:ln>
            <a:noFill/>
          </a:ln>
        </p:spPr>
      </p:pic>
      <p:sp>
        <p:nvSpPr>
          <p:cNvPr id="79" name="Google Shape;79;p31"/>
          <p:cNvSpPr txBox="1">
            <a:spLocks noGrp="1"/>
          </p:cNvSpPr>
          <p:nvPr>
            <p:ph type="body" idx="1"/>
          </p:nvPr>
        </p:nvSpPr>
        <p:spPr>
          <a:xfrm>
            <a:off x="822959"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1"/>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p:nvPr/>
        </p:nvSpPr>
        <p:spPr>
          <a:xfrm>
            <a:off x="0" y="6400800"/>
            <a:ext cx="9144001"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p:nvPr/>
        </p:nvSpPr>
        <p:spPr>
          <a:xfrm>
            <a:off x="0" y="6334315"/>
            <a:ext cx="9144001" cy="65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0"/>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0"/>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0"/>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0"/>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20"/>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3"/>
          <p:cNvSpPr/>
          <p:nvPr/>
        </p:nvSpPr>
        <p:spPr>
          <a:xfrm>
            <a:off x="1"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3"/>
          <p:cNvSpPr/>
          <p:nvPr/>
        </p:nvSpPr>
        <p:spPr>
          <a:xfrm>
            <a:off x="0" y="6334316"/>
            <a:ext cx="9144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1" name="Google Shape;101;p23"/>
          <p:cNvSpPr txBox="1">
            <a:spLocks noGrp="1"/>
          </p:cNvSpPr>
          <p:nvPr>
            <p:ph type="body" idx="1"/>
          </p:nvPr>
        </p:nvSpPr>
        <p:spPr>
          <a:xfrm>
            <a:off x="822960" y="1845734"/>
            <a:ext cx="7543800" cy="402336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3F3F3F"/>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9pPr>
          </a:lstStyle>
          <a:p>
            <a:endParaRPr/>
          </a:p>
        </p:txBody>
      </p:sp>
      <p:sp>
        <p:nvSpPr>
          <p:cNvPr id="102" name="Google Shape;102;p23"/>
          <p:cNvSpPr txBox="1">
            <a:spLocks noGrp="1"/>
          </p:cNvSpPr>
          <p:nvPr>
            <p:ph type="dt" idx="10"/>
          </p:nvPr>
        </p:nvSpPr>
        <p:spPr>
          <a:xfrm>
            <a:off x="822961" y="6459786"/>
            <a:ext cx="185420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23"/>
          <p:cNvSpPr txBox="1">
            <a:spLocks noGrp="1"/>
          </p:cNvSpPr>
          <p:nvPr>
            <p:ph type="ftr" idx="11"/>
          </p:nvPr>
        </p:nvSpPr>
        <p:spPr>
          <a:xfrm>
            <a:off x="2764639" y="6459786"/>
            <a:ext cx="3617103"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675"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23"/>
          <p:cNvSpPr txBox="1">
            <a:spLocks noGrp="1"/>
          </p:cNvSpPr>
          <p:nvPr>
            <p:ph type="sldNum" idx="12"/>
          </p:nvPr>
        </p:nvSpPr>
        <p:spPr>
          <a:xfrm>
            <a:off x="7425344" y="6459786"/>
            <a:ext cx="98401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88">
                <a:solidFill>
                  <a:srgbClr val="FFFFFF"/>
                </a:solidFill>
                <a:latin typeface="Calibri"/>
                <a:ea typeface="Calibri"/>
                <a:cs typeface="Calibri"/>
                <a:sym typeface="Calibri"/>
              </a:defRPr>
            </a:lvl1pPr>
            <a:lvl2pPr marL="0" marR="0" lvl="1" indent="0" algn="r" rtl="0">
              <a:spcBef>
                <a:spcPts val="0"/>
              </a:spcBef>
              <a:buNone/>
              <a:defRPr sz="788">
                <a:solidFill>
                  <a:srgbClr val="FFFFFF"/>
                </a:solidFill>
                <a:latin typeface="Calibri"/>
                <a:ea typeface="Calibri"/>
                <a:cs typeface="Calibri"/>
                <a:sym typeface="Calibri"/>
              </a:defRPr>
            </a:lvl2pPr>
            <a:lvl3pPr marL="0" marR="0" lvl="2" indent="0" algn="r" rtl="0">
              <a:spcBef>
                <a:spcPts val="0"/>
              </a:spcBef>
              <a:buNone/>
              <a:defRPr sz="788">
                <a:solidFill>
                  <a:srgbClr val="FFFFFF"/>
                </a:solidFill>
                <a:latin typeface="Calibri"/>
                <a:ea typeface="Calibri"/>
                <a:cs typeface="Calibri"/>
                <a:sym typeface="Calibri"/>
              </a:defRPr>
            </a:lvl3pPr>
            <a:lvl4pPr marL="0" marR="0" lvl="3" indent="0" algn="r" rtl="0">
              <a:spcBef>
                <a:spcPts val="0"/>
              </a:spcBef>
              <a:buNone/>
              <a:defRPr sz="788">
                <a:solidFill>
                  <a:srgbClr val="FFFFFF"/>
                </a:solidFill>
                <a:latin typeface="Calibri"/>
                <a:ea typeface="Calibri"/>
                <a:cs typeface="Calibri"/>
                <a:sym typeface="Calibri"/>
              </a:defRPr>
            </a:lvl4pPr>
            <a:lvl5pPr marL="0" marR="0" lvl="4" indent="0" algn="r" rtl="0">
              <a:spcBef>
                <a:spcPts val="0"/>
              </a:spcBef>
              <a:buNone/>
              <a:defRPr sz="788">
                <a:solidFill>
                  <a:srgbClr val="FFFFFF"/>
                </a:solidFill>
                <a:latin typeface="Calibri"/>
                <a:ea typeface="Calibri"/>
                <a:cs typeface="Calibri"/>
                <a:sym typeface="Calibri"/>
              </a:defRPr>
            </a:lvl5pPr>
            <a:lvl6pPr marL="0" marR="0" lvl="5" indent="0" algn="r" rtl="0">
              <a:spcBef>
                <a:spcPts val="0"/>
              </a:spcBef>
              <a:buNone/>
              <a:defRPr sz="788">
                <a:solidFill>
                  <a:srgbClr val="FFFFFF"/>
                </a:solidFill>
                <a:latin typeface="Calibri"/>
                <a:ea typeface="Calibri"/>
                <a:cs typeface="Calibri"/>
                <a:sym typeface="Calibri"/>
              </a:defRPr>
            </a:lvl6pPr>
            <a:lvl7pPr marL="0" marR="0" lvl="6" indent="0" algn="r" rtl="0">
              <a:spcBef>
                <a:spcPts val="0"/>
              </a:spcBef>
              <a:buNone/>
              <a:defRPr sz="788">
                <a:solidFill>
                  <a:srgbClr val="FFFFFF"/>
                </a:solidFill>
                <a:latin typeface="Calibri"/>
                <a:ea typeface="Calibri"/>
                <a:cs typeface="Calibri"/>
                <a:sym typeface="Calibri"/>
              </a:defRPr>
            </a:lvl7pPr>
            <a:lvl8pPr marL="0" marR="0" lvl="7" indent="0" algn="r" rtl="0">
              <a:spcBef>
                <a:spcPts val="0"/>
              </a:spcBef>
              <a:buNone/>
              <a:defRPr sz="788">
                <a:solidFill>
                  <a:srgbClr val="FFFFFF"/>
                </a:solidFill>
                <a:latin typeface="Calibri"/>
                <a:ea typeface="Calibri"/>
                <a:cs typeface="Calibri"/>
                <a:sym typeface="Calibri"/>
              </a:defRPr>
            </a:lvl8pPr>
            <a:lvl9pPr marL="0" marR="0" lvl="8" indent="0" algn="r" rtl="0">
              <a:spcBef>
                <a:spcPts val="0"/>
              </a:spcBef>
              <a:buNone/>
              <a:defRPr sz="788">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05" name="Google Shape;105;p23"/>
          <p:cNvCxnSpPr/>
          <p:nvPr/>
        </p:nvCxnSpPr>
        <p:spPr>
          <a:xfrm>
            <a:off x="895149" y="1737845"/>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
          <p:cNvSpPr txBox="1">
            <a:spLocks noGrp="1"/>
          </p:cNvSpPr>
          <p:nvPr>
            <p:ph type="ctr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a:t>CRISPR </a:t>
            </a:r>
            <a:endParaRPr/>
          </a:p>
        </p:txBody>
      </p:sp>
      <p:sp>
        <p:nvSpPr>
          <p:cNvPr id="194" name="Google Shape;194;p1"/>
          <p:cNvSpPr txBox="1">
            <a:spLocks noGrp="1"/>
          </p:cNvSpPr>
          <p:nvPr>
            <p:ph type="subTitle" idx="1"/>
          </p:nvPr>
        </p:nvSpPr>
        <p:spPr>
          <a:xfrm>
            <a:off x="825038" y="4455621"/>
            <a:ext cx="8094133" cy="189441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LECTURE SECTION: CHRISTIAN ANTHROPOLOGY, HUMAN RIGHTS AND DUTIES</a:t>
            </a:r>
            <a:endParaRPr/>
          </a:p>
          <a:p>
            <a:pPr marL="0" lvl="0" indent="0" algn="l" rtl="0">
              <a:lnSpc>
                <a:spcPct val="90000"/>
              </a:lnSpc>
              <a:spcBef>
                <a:spcPts val="1400"/>
              </a:spcBef>
              <a:spcAft>
                <a:spcPts val="0"/>
              </a:spcAft>
              <a:buSzPts val="2400"/>
              <a:buNone/>
            </a:pPr>
            <a:endParaRPr/>
          </a:p>
        </p:txBody>
      </p:sp>
      <p:sp>
        <p:nvSpPr>
          <p:cNvPr id="195" name="Google Shape;195;p1"/>
          <p:cNvSpPr txBox="1"/>
          <p:nvPr/>
        </p:nvSpPr>
        <p:spPr>
          <a:xfrm>
            <a:off x="8790913" y="31687"/>
            <a:ext cx="2987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a:t>
            </a:r>
            <a:endParaRPr/>
          </a:p>
        </p:txBody>
      </p:sp>
      <p:pic>
        <p:nvPicPr>
          <p:cNvPr id="196" name="Google Shape;196;p1"/>
          <p:cNvPicPr preferRelativeResize="0"/>
          <p:nvPr/>
        </p:nvPicPr>
        <p:blipFill>
          <a:blip r:embed="rId3">
            <a:alphaModFix/>
          </a:blip>
          <a:stretch>
            <a:fillRect/>
          </a:stretch>
        </p:blipFill>
        <p:spPr>
          <a:xfrm rot="6592936">
            <a:off x="3252415" y="-3518178"/>
            <a:ext cx="3124421" cy="10931132"/>
          </a:xfrm>
          <a:prstGeom prst="rect">
            <a:avLst/>
          </a:prstGeom>
          <a:noFill/>
          <a:ln>
            <a:noFill/>
          </a:ln>
          <a:effectLst>
            <a:outerShdw blurRad="57150" dist="619125" dir="15180000" algn="bl" rotWithShape="0">
              <a:srgbClr val="000000">
                <a:alpha val="81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10"/>
          <p:cNvPicPr preferRelativeResize="0"/>
          <p:nvPr/>
        </p:nvPicPr>
        <p:blipFill>
          <a:blip r:embed="rId3">
            <a:alphaModFix amt="14000"/>
          </a:blip>
          <a:stretch>
            <a:fillRect/>
          </a:stretch>
        </p:blipFill>
        <p:spPr>
          <a:xfrm>
            <a:off x="390875" y="0"/>
            <a:ext cx="8528049" cy="2613075"/>
          </a:xfrm>
          <a:prstGeom prst="rect">
            <a:avLst/>
          </a:prstGeom>
          <a:noFill/>
          <a:ln>
            <a:noFill/>
          </a:ln>
        </p:spPr>
      </p:pic>
      <p:sp>
        <p:nvSpPr>
          <p:cNvPr id="274" name="Google Shape;274;p10"/>
          <p:cNvSpPr txBox="1">
            <a:spLocks noGrp="1"/>
          </p:cNvSpPr>
          <p:nvPr>
            <p:ph type="title"/>
          </p:nvPr>
        </p:nvSpPr>
        <p:spPr>
          <a:xfrm>
            <a:off x="509325" y="324825"/>
            <a:ext cx="84096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Man is the summit of Creation</a:t>
            </a:r>
            <a:endParaRPr b="1">
              <a:solidFill>
                <a:srgbClr val="00B050"/>
              </a:solidFill>
            </a:endParaRPr>
          </a:p>
        </p:txBody>
      </p:sp>
      <p:sp>
        <p:nvSpPr>
          <p:cNvPr id="275" name="Google Shape;275;p10"/>
          <p:cNvSpPr txBox="1">
            <a:spLocks noGrp="1"/>
          </p:cNvSpPr>
          <p:nvPr>
            <p:ph type="body" idx="1"/>
          </p:nvPr>
        </p:nvSpPr>
        <p:spPr>
          <a:xfrm>
            <a:off x="822950" y="1845724"/>
            <a:ext cx="7543800" cy="4491000"/>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Char char=" "/>
            </a:pPr>
            <a:endParaRPr sz="2800">
              <a:solidFill>
                <a:srgbClr val="00B050"/>
              </a:solidFill>
            </a:endParaRPr>
          </a:p>
          <a:p>
            <a:pPr marL="91440" lvl="0" indent="-177800" algn="l" rtl="0">
              <a:lnSpc>
                <a:spcPct val="90000"/>
              </a:lnSpc>
              <a:spcBef>
                <a:spcPts val="0"/>
              </a:spcBef>
              <a:spcAft>
                <a:spcPts val="0"/>
              </a:spcAft>
              <a:buSzPts val="2800"/>
              <a:buChar char=" "/>
            </a:pPr>
            <a:endParaRPr sz="2800">
              <a:solidFill>
                <a:srgbClr val="00B050"/>
              </a:solidFill>
            </a:endParaRPr>
          </a:p>
          <a:p>
            <a:pPr marL="91440" lvl="0" indent="-177800" algn="l" rtl="0">
              <a:lnSpc>
                <a:spcPct val="90000"/>
              </a:lnSpc>
              <a:spcBef>
                <a:spcPts val="0"/>
              </a:spcBef>
              <a:spcAft>
                <a:spcPts val="0"/>
              </a:spcAft>
              <a:buSzPts val="2800"/>
              <a:buChar char=" "/>
            </a:pPr>
            <a:r>
              <a:rPr lang="en-US" sz="2800">
                <a:solidFill>
                  <a:srgbClr val="00B050"/>
                </a:solidFill>
              </a:rPr>
              <a:t>Master of the universe</a:t>
            </a:r>
            <a:r>
              <a:rPr lang="en-US" sz="2800"/>
              <a:t>– “God created everything for man, but man in turn was created to serve and love God and to offer all creation back to him.”</a:t>
            </a:r>
            <a:endParaRPr sz="2800"/>
          </a:p>
          <a:p>
            <a:pPr marL="91440" lvl="0" indent="-177800" algn="l" rtl="0">
              <a:lnSpc>
                <a:spcPct val="90000"/>
              </a:lnSpc>
              <a:spcBef>
                <a:spcPts val="0"/>
              </a:spcBef>
              <a:spcAft>
                <a:spcPts val="0"/>
              </a:spcAft>
              <a:buSzPts val="2800"/>
              <a:buChar char=" "/>
            </a:pPr>
            <a:endParaRPr sz="2800"/>
          </a:p>
          <a:p>
            <a:pPr marL="91440" lvl="0" indent="-177800" algn="l" rtl="0">
              <a:lnSpc>
                <a:spcPct val="90000"/>
              </a:lnSpc>
              <a:spcBef>
                <a:spcPts val="0"/>
              </a:spcBef>
              <a:spcAft>
                <a:spcPts val="0"/>
              </a:spcAft>
              <a:buSzPts val="2800"/>
              <a:buChar char=" "/>
            </a:pPr>
            <a:r>
              <a:rPr lang="en-US" sz="2800"/>
              <a:t>The rest of creation was made for man who is placed as steward over it.</a:t>
            </a:r>
            <a:endParaRPr/>
          </a:p>
          <a:p>
            <a:pPr marL="91440" lvl="0" indent="-177800" algn="l" rtl="0">
              <a:lnSpc>
                <a:spcPct val="90000"/>
              </a:lnSpc>
              <a:spcBef>
                <a:spcPts val="1400"/>
              </a:spcBef>
              <a:spcAft>
                <a:spcPts val="0"/>
              </a:spcAft>
              <a:buSzPts val="2800"/>
              <a:buChar char=" "/>
            </a:pPr>
            <a:r>
              <a:rPr lang="en-US" sz="2800"/>
              <a:t>Man is called to develop it and return it to God. </a:t>
            </a:r>
            <a:endParaRPr/>
          </a:p>
          <a:p>
            <a:pPr marL="91440" lvl="0" indent="-177800" algn="l" rtl="0">
              <a:lnSpc>
                <a:spcPct val="90000"/>
              </a:lnSpc>
              <a:spcBef>
                <a:spcPts val="1400"/>
              </a:spcBef>
              <a:spcAft>
                <a:spcPts val="0"/>
              </a:spcAft>
              <a:buSzPts val="2800"/>
              <a:buChar char=" "/>
            </a:pPr>
            <a:r>
              <a:rPr lang="en-US" sz="2800"/>
              <a:t>We are called to engage in all aspects of culture. </a:t>
            </a:r>
            <a:endParaRPr/>
          </a:p>
        </p:txBody>
      </p:sp>
      <p:sp>
        <p:nvSpPr>
          <p:cNvPr id="276" name="Google Shape;276;p10"/>
          <p:cNvSpPr txBox="1"/>
          <p:nvPr/>
        </p:nvSpPr>
        <p:spPr>
          <a:xfrm>
            <a:off x="3841398" y="2151374"/>
            <a:ext cx="1348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lgerian"/>
                <a:ea typeface="Algerian"/>
                <a:cs typeface="Algerian"/>
                <a:sym typeface="Algerian"/>
              </a:rPr>
              <a:t>CCC 358</a:t>
            </a:r>
            <a:endParaRPr sz="200"/>
          </a:p>
        </p:txBody>
      </p:sp>
      <p:sp>
        <p:nvSpPr>
          <p:cNvPr id="277" name="Google Shape;277;p10"/>
          <p:cNvSpPr txBox="1"/>
          <p:nvPr/>
        </p:nvSpPr>
        <p:spPr>
          <a:xfrm>
            <a:off x="8658380" y="31675"/>
            <a:ext cx="4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1"/>
          <p:cNvPicPr preferRelativeResize="0"/>
          <p:nvPr/>
        </p:nvPicPr>
        <p:blipFill rotWithShape="1">
          <a:blip r:embed="rId3">
            <a:alphaModFix amt="15000"/>
          </a:blip>
          <a:srcRect l="10202" t="9144" r="23418" b="56479"/>
          <a:stretch/>
        </p:blipFill>
        <p:spPr>
          <a:xfrm>
            <a:off x="1183128" y="-252600"/>
            <a:ext cx="7109626" cy="3046751"/>
          </a:xfrm>
          <a:prstGeom prst="rect">
            <a:avLst/>
          </a:prstGeom>
          <a:noFill/>
          <a:ln>
            <a:noFill/>
          </a:ln>
        </p:spPr>
      </p:pic>
      <p:sp>
        <p:nvSpPr>
          <p:cNvPr id="283" name="Google Shape;283;p11"/>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Man is the</a:t>
            </a:r>
            <a:r>
              <a:rPr lang="en-US" b="1" i="1">
                <a:solidFill>
                  <a:srgbClr val="00B050"/>
                </a:solidFill>
              </a:rPr>
              <a:t> Imago Dei</a:t>
            </a:r>
            <a:endParaRPr b="1" i="1">
              <a:solidFill>
                <a:srgbClr val="00B050"/>
              </a:solidFill>
            </a:endParaRPr>
          </a:p>
        </p:txBody>
      </p:sp>
      <p:sp>
        <p:nvSpPr>
          <p:cNvPr id="284" name="Google Shape;284;p11"/>
          <p:cNvSpPr txBox="1">
            <a:spLocks noGrp="1"/>
          </p:cNvSpPr>
          <p:nvPr>
            <p:ph type="body" idx="1"/>
          </p:nvPr>
        </p:nvSpPr>
        <p:spPr>
          <a:xfrm>
            <a:off x="822959" y="1845734"/>
            <a:ext cx="7543801"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All creatures are created in the likeness of God, but man is uniquely created in the image of God. </a:t>
            </a:r>
            <a:endParaRPr/>
          </a:p>
          <a:p>
            <a:pPr marL="91440" lvl="0" indent="-127000" algn="l" rtl="0">
              <a:lnSpc>
                <a:spcPct val="90000"/>
              </a:lnSpc>
              <a:spcBef>
                <a:spcPts val="1400"/>
              </a:spcBef>
              <a:spcAft>
                <a:spcPts val="0"/>
              </a:spcAft>
              <a:buSzPts val="2000"/>
              <a:buChar char=" "/>
            </a:pPr>
            <a:r>
              <a:rPr lang="en-US"/>
              <a:t>Image= Denotes a kind of reproduction of something</a:t>
            </a:r>
            <a:endParaRPr/>
          </a:p>
          <a:p>
            <a:pPr marL="91440" lvl="0" indent="-127000" algn="l" rtl="0">
              <a:lnSpc>
                <a:spcPct val="90000"/>
              </a:lnSpc>
              <a:spcBef>
                <a:spcPts val="1400"/>
              </a:spcBef>
              <a:spcAft>
                <a:spcPts val="0"/>
              </a:spcAft>
              <a:buSzPts val="2000"/>
              <a:buChar char=" "/>
            </a:pPr>
            <a:r>
              <a:rPr lang="en-US" b="1">
                <a:solidFill>
                  <a:srgbClr val="00B050"/>
                </a:solidFill>
              </a:rPr>
              <a:t>This means that the most fundamental aspect of Christian Social Teachings that man has DIGNITY– inestimable value or worth.</a:t>
            </a:r>
            <a:endParaRPr/>
          </a:p>
          <a:p>
            <a:pPr marL="91440" lvl="0" indent="-127000" algn="l" rtl="0">
              <a:lnSpc>
                <a:spcPct val="90000"/>
              </a:lnSpc>
              <a:spcBef>
                <a:spcPts val="1400"/>
              </a:spcBef>
              <a:spcAft>
                <a:spcPts val="0"/>
              </a:spcAft>
              <a:buSzPts val="2000"/>
              <a:buChar char=" "/>
            </a:pPr>
            <a:r>
              <a:rPr lang="en-US">
                <a:solidFill>
                  <a:srgbClr val="00B050"/>
                </a:solidFill>
              </a:rPr>
              <a:t>Image of God = inestimable worth</a:t>
            </a:r>
            <a:endParaRPr/>
          </a:p>
          <a:p>
            <a:pPr marL="91440" lvl="0" indent="-127000" algn="l" rtl="0">
              <a:lnSpc>
                <a:spcPct val="90000"/>
              </a:lnSpc>
              <a:spcBef>
                <a:spcPts val="1400"/>
              </a:spcBef>
              <a:spcAft>
                <a:spcPts val="0"/>
              </a:spcAft>
              <a:buSzPts val="2000"/>
              <a:buChar char=" "/>
            </a:pPr>
            <a:r>
              <a:rPr lang="en-US"/>
              <a:t>deification of man through unity to God.</a:t>
            </a:r>
            <a:endParaRPr/>
          </a:p>
          <a:p>
            <a:pPr marL="91440" lvl="0" indent="0" algn="l" rtl="0">
              <a:lnSpc>
                <a:spcPct val="90000"/>
              </a:lnSpc>
              <a:spcBef>
                <a:spcPts val="1400"/>
              </a:spcBef>
              <a:spcAft>
                <a:spcPts val="0"/>
              </a:spcAft>
              <a:buSzPts val="2000"/>
              <a:buNone/>
            </a:pPr>
            <a:endParaRPr/>
          </a:p>
        </p:txBody>
      </p:sp>
      <p:sp>
        <p:nvSpPr>
          <p:cNvPr id="285" name="Google Shape;285;p11"/>
          <p:cNvSpPr txBox="1"/>
          <p:nvPr/>
        </p:nvSpPr>
        <p:spPr>
          <a:xfrm>
            <a:off x="367938" y="4797474"/>
            <a:ext cx="79248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God is Rational and has Will: He is a being who knows the Truth and Wills the Good.</a:t>
            </a:r>
            <a:endParaRPr/>
          </a:p>
        </p:txBody>
      </p:sp>
      <p:sp>
        <p:nvSpPr>
          <p:cNvPr id="286" name="Google Shape;286;p11"/>
          <p:cNvSpPr txBox="1"/>
          <p:nvPr/>
        </p:nvSpPr>
        <p:spPr>
          <a:xfrm>
            <a:off x="556259" y="5573907"/>
            <a:ext cx="80772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Our personhood is another way of saying we are created in his image. “An individual substance of rational nature.”</a:t>
            </a:r>
            <a:endParaRPr/>
          </a:p>
        </p:txBody>
      </p:sp>
      <p:sp>
        <p:nvSpPr>
          <p:cNvPr id="287" name="Google Shape;287;p11"/>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12"/>
          <p:cNvPicPr preferRelativeResize="0"/>
          <p:nvPr/>
        </p:nvPicPr>
        <p:blipFill>
          <a:blip r:embed="rId3">
            <a:alphaModFix amt="25000"/>
          </a:blip>
          <a:stretch>
            <a:fillRect/>
          </a:stretch>
        </p:blipFill>
        <p:spPr>
          <a:xfrm>
            <a:off x="5614325" y="-120725"/>
            <a:ext cx="3176600" cy="3233575"/>
          </a:xfrm>
          <a:prstGeom prst="rect">
            <a:avLst/>
          </a:prstGeom>
          <a:noFill/>
          <a:ln>
            <a:noFill/>
          </a:ln>
        </p:spPr>
      </p:pic>
      <p:sp>
        <p:nvSpPr>
          <p:cNvPr id="293" name="Google Shape;293;p12"/>
          <p:cNvSpPr txBox="1">
            <a:spLocks noGrp="1"/>
          </p:cNvSpPr>
          <p:nvPr>
            <p:ph type="title"/>
          </p:nvPr>
        </p:nvSpPr>
        <p:spPr>
          <a:xfrm>
            <a:off x="822950" y="971250"/>
            <a:ext cx="3026400" cy="7662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i="1"/>
              <a:t>Imago Dei</a:t>
            </a:r>
            <a:endParaRPr/>
          </a:p>
        </p:txBody>
      </p:sp>
      <p:sp>
        <p:nvSpPr>
          <p:cNvPr id="294" name="Google Shape;294;p12"/>
          <p:cNvSpPr txBox="1">
            <a:spLocks noGrp="1"/>
          </p:cNvSpPr>
          <p:nvPr>
            <p:ph type="body" idx="1"/>
          </p:nvPr>
        </p:nvSpPr>
        <p:spPr>
          <a:xfrm>
            <a:off x="304800" y="2321524"/>
            <a:ext cx="8534400" cy="470100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None/>
            </a:pPr>
            <a:r>
              <a:rPr lang="en-US" sz="2800"/>
              <a:t>God is an eternal relationship</a:t>
            </a:r>
            <a:endParaRPr/>
          </a:p>
          <a:p>
            <a:pPr marL="384048" lvl="0" indent="0" algn="ctr" rtl="0">
              <a:lnSpc>
                <a:spcPct val="90000"/>
              </a:lnSpc>
              <a:spcBef>
                <a:spcPts val="1400"/>
              </a:spcBef>
              <a:spcAft>
                <a:spcPts val="0"/>
              </a:spcAft>
              <a:buNone/>
            </a:pPr>
            <a:r>
              <a:rPr lang="en-US" sz="2800"/>
              <a:t>Man only images Him then in a relational way. </a:t>
            </a:r>
            <a:endParaRPr/>
          </a:p>
          <a:p>
            <a:pPr marL="91440" lvl="0" indent="0" algn="l" rtl="0">
              <a:lnSpc>
                <a:spcPct val="90000"/>
              </a:lnSpc>
              <a:spcBef>
                <a:spcPts val="1400"/>
              </a:spcBef>
              <a:spcAft>
                <a:spcPts val="0"/>
              </a:spcAft>
              <a:buNone/>
            </a:pPr>
            <a:r>
              <a:rPr lang="en-US" sz="2800"/>
              <a:t>“We must look upon them as persons who are called, together with us, to be members of the Body of Christ with whom we shall one day sit at table with Abraham, Isaac, and Jacob, and with Christ himself, as their brother and sisters, as the brothers and sisters of Christ, and as the children of God.” (Pope Benedict XVI)</a:t>
            </a:r>
            <a:endParaRPr/>
          </a:p>
        </p:txBody>
      </p:sp>
      <p:sp>
        <p:nvSpPr>
          <p:cNvPr id="295" name="Google Shape;295;p12"/>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3"/>
          <p:cNvSpPr txBox="1">
            <a:spLocks noGrp="1"/>
          </p:cNvSpPr>
          <p:nvPr>
            <p:ph type="title"/>
          </p:nvPr>
        </p:nvSpPr>
        <p:spPr>
          <a:xfrm>
            <a:off x="478825" y="286600"/>
            <a:ext cx="7887900" cy="10419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Man is in a Fallen Condition</a:t>
            </a:r>
            <a:endParaRPr b="1"/>
          </a:p>
        </p:txBody>
      </p:sp>
      <p:sp>
        <p:nvSpPr>
          <p:cNvPr id="301" name="Google Shape;301;p13"/>
          <p:cNvSpPr txBox="1">
            <a:spLocks noGrp="1"/>
          </p:cNvSpPr>
          <p:nvPr>
            <p:ph type="body" idx="1"/>
          </p:nvPr>
        </p:nvSpPr>
        <p:spPr>
          <a:xfrm>
            <a:off x="76200" y="1828800"/>
            <a:ext cx="8915400" cy="4191000"/>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Char char=" "/>
            </a:pPr>
            <a:r>
              <a:rPr lang="en-US" sz="2400"/>
              <a:t>1. Loss of Sanctifying Grace</a:t>
            </a:r>
            <a:endParaRPr/>
          </a:p>
          <a:p>
            <a:pPr marL="384048" lvl="1" indent="-182880" algn="l" rtl="0">
              <a:lnSpc>
                <a:spcPct val="90000"/>
              </a:lnSpc>
              <a:spcBef>
                <a:spcPts val="400"/>
              </a:spcBef>
              <a:spcAft>
                <a:spcPts val="0"/>
              </a:spcAft>
              <a:buSzPts val="2000"/>
              <a:buChar char="◦"/>
            </a:pPr>
            <a:r>
              <a:rPr lang="en-US" sz="2000"/>
              <a:t>2. Loss of Original Holiness</a:t>
            </a:r>
            <a:endParaRPr/>
          </a:p>
          <a:p>
            <a:pPr marL="384048" lvl="1" indent="-182880" algn="l" rtl="0">
              <a:lnSpc>
                <a:spcPct val="90000"/>
              </a:lnSpc>
              <a:spcBef>
                <a:spcPts val="600"/>
              </a:spcBef>
              <a:spcAft>
                <a:spcPts val="0"/>
              </a:spcAft>
              <a:buSzPts val="2000"/>
              <a:buChar char="◦"/>
            </a:pPr>
            <a:r>
              <a:rPr lang="en-US" sz="2000"/>
              <a:t>3. Loss of Original Justice </a:t>
            </a:r>
            <a:endParaRPr/>
          </a:p>
          <a:p>
            <a:pPr marL="91440" lvl="0" indent="-152400" algn="l" rtl="0">
              <a:lnSpc>
                <a:spcPct val="90000"/>
              </a:lnSpc>
              <a:spcBef>
                <a:spcPts val="1600"/>
              </a:spcBef>
              <a:spcAft>
                <a:spcPts val="0"/>
              </a:spcAft>
              <a:buSzPts val="2400"/>
              <a:buChar char=" "/>
            </a:pPr>
            <a:r>
              <a:rPr lang="en-US" sz="2400"/>
              <a:t>2. Body is not subject to soul</a:t>
            </a:r>
            <a:endParaRPr/>
          </a:p>
          <a:p>
            <a:pPr marL="91440" lvl="0" indent="-152400" algn="l" rtl="0">
              <a:lnSpc>
                <a:spcPct val="90000"/>
              </a:lnSpc>
              <a:spcBef>
                <a:spcPts val="1400"/>
              </a:spcBef>
              <a:spcAft>
                <a:spcPts val="0"/>
              </a:spcAft>
              <a:buSzPts val="2400"/>
              <a:buChar char=" "/>
            </a:pPr>
            <a:r>
              <a:rPr lang="en-US" sz="2400"/>
              <a:t>3. Creation is not subject to man</a:t>
            </a:r>
            <a:endParaRPr/>
          </a:p>
          <a:p>
            <a:pPr marL="91440" lvl="0" indent="-152400" algn="l" rtl="0">
              <a:lnSpc>
                <a:spcPct val="90000"/>
              </a:lnSpc>
              <a:spcBef>
                <a:spcPts val="1400"/>
              </a:spcBef>
              <a:spcAft>
                <a:spcPts val="0"/>
              </a:spcAft>
              <a:buSzPts val="2400"/>
              <a:buChar char=" "/>
            </a:pPr>
            <a:r>
              <a:rPr lang="en-US" sz="2400"/>
              <a:t>3. Darkened Intellect (ignorance)</a:t>
            </a:r>
            <a:endParaRPr/>
          </a:p>
          <a:p>
            <a:pPr marL="91440" lvl="0" indent="-152400" algn="l" rtl="0">
              <a:lnSpc>
                <a:spcPct val="90000"/>
              </a:lnSpc>
              <a:spcBef>
                <a:spcPts val="1400"/>
              </a:spcBef>
              <a:spcAft>
                <a:spcPts val="0"/>
              </a:spcAft>
              <a:buSzPts val="2400"/>
              <a:buChar char=" "/>
            </a:pPr>
            <a:r>
              <a:rPr lang="en-US" sz="2400"/>
              <a:t>4. Weakened Will</a:t>
            </a:r>
            <a:endParaRPr/>
          </a:p>
          <a:p>
            <a:pPr marL="91440" lvl="0" indent="-152400" algn="l" rtl="0">
              <a:lnSpc>
                <a:spcPct val="90000"/>
              </a:lnSpc>
              <a:spcBef>
                <a:spcPts val="1400"/>
              </a:spcBef>
              <a:spcAft>
                <a:spcPts val="0"/>
              </a:spcAft>
              <a:buSzPts val="2400"/>
              <a:buChar char=" "/>
            </a:pPr>
            <a:r>
              <a:rPr lang="en-US" sz="2400"/>
              <a:t>5. Disordered Appetites</a:t>
            </a:r>
            <a:endParaRPr/>
          </a:p>
          <a:p>
            <a:pPr marL="91440" lvl="0" indent="-152400" algn="l" rtl="0">
              <a:lnSpc>
                <a:spcPct val="90000"/>
              </a:lnSpc>
              <a:spcBef>
                <a:spcPts val="1400"/>
              </a:spcBef>
              <a:spcAft>
                <a:spcPts val="0"/>
              </a:spcAft>
              <a:buSzPts val="2400"/>
              <a:buChar char=" "/>
            </a:pPr>
            <a:r>
              <a:rPr lang="en-US" sz="2400"/>
              <a:t>6. </a:t>
            </a:r>
            <a:r>
              <a:rPr lang="en-US" sz="2400">
                <a:solidFill>
                  <a:srgbClr val="0070C0"/>
                </a:solidFill>
              </a:rPr>
              <a:t>Subject to the dominion of the devil</a:t>
            </a:r>
            <a:endParaRPr/>
          </a:p>
        </p:txBody>
      </p:sp>
      <p:pic>
        <p:nvPicPr>
          <p:cNvPr id="302" name="Google Shape;302;p13"/>
          <p:cNvPicPr preferRelativeResize="0"/>
          <p:nvPr/>
        </p:nvPicPr>
        <p:blipFill rotWithShape="1">
          <a:blip r:embed="rId3">
            <a:alphaModFix amt="18000"/>
          </a:blip>
          <a:srcRect r="7859"/>
          <a:stretch/>
        </p:blipFill>
        <p:spPr>
          <a:xfrm>
            <a:off x="5003925" y="1432525"/>
            <a:ext cx="4140075" cy="4874425"/>
          </a:xfrm>
          <a:prstGeom prst="rect">
            <a:avLst/>
          </a:prstGeom>
          <a:noFill/>
          <a:ln>
            <a:noFill/>
          </a:ln>
        </p:spPr>
      </p:pic>
      <p:sp>
        <p:nvSpPr>
          <p:cNvPr id="303" name="Google Shape;303;p13"/>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6"/>
          <p:cNvSpPr txBox="1">
            <a:spLocks noGrp="1"/>
          </p:cNvSpPr>
          <p:nvPr>
            <p:ph type="title"/>
          </p:nvPr>
        </p:nvSpPr>
        <p:spPr>
          <a:xfrm>
            <a:off x="822950" y="286601"/>
            <a:ext cx="7543800" cy="11499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a:solidFill>
                  <a:srgbClr val="00B050"/>
                </a:solidFill>
              </a:rPr>
              <a:t>Jesus = Perfect Image</a:t>
            </a:r>
            <a:r>
              <a:rPr lang="en-US" b="1"/>
              <a:t> </a:t>
            </a:r>
            <a:endParaRPr b="1"/>
          </a:p>
        </p:txBody>
      </p:sp>
      <p:sp>
        <p:nvSpPr>
          <p:cNvPr id="309" name="Google Shape;309;p16"/>
          <p:cNvSpPr txBox="1">
            <a:spLocks noGrp="1"/>
          </p:cNvSpPr>
          <p:nvPr>
            <p:ph type="body" idx="1"/>
          </p:nvPr>
        </p:nvSpPr>
        <p:spPr>
          <a:xfrm>
            <a:off x="646676" y="1903975"/>
            <a:ext cx="3854400" cy="3888000"/>
          </a:xfrm>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2000"/>
              <a:buNone/>
            </a:pPr>
            <a:r>
              <a:rPr lang="en-US"/>
              <a:t>Our Model and Redeemer</a:t>
            </a:r>
            <a:endParaRPr/>
          </a:p>
          <a:p>
            <a:pPr marL="0" lvl="0" indent="0" algn="ctr" rtl="0">
              <a:lnSpc>
                <a:spcPct val="90000"/>
              </a:lnSpc>
              <a:spcBef>
                <a:spcPts val="1400"/>
              </a:spcBef>
              <a:spcAft>
                <a:spcPts val="0"/>
              </a:spcAft>
              <a:buSzPts val="2000"/>
              <a:buNone/>
            </a:pPr>
            <a:r>
              <a:rPr lang="en-US"/>
              <a:t>He shows us what it means to be a human person.</a:t>
            </a:r>
            <a:endParaRPr/>
          </a:p>
          <a:p>
            <a:pPr marL="0" lvl="0" indent="0" algn="ctr" rtl="0">
              <a:lnSpc>
                <a:spcPct val="90000"/>
              </a:lnSpc>
              <a:spcBef>
                <a:spcPts val="1400"/>
              </a:spcBef>
              <a:spcAft>
                <a:spcPts val="0"/>
              </a:spcAft>
              <a:buSzPts val="2000"/>
              <a:buNone/>
            </a:pPr>
            <a:r>
              <a:rPr lang="en-US"/>
              <a:t>Savior and redeemer who has merited the grace we need to overcome sin and follow Him.</a:t>
            </a:r>
            <a:endParaRPr/>
          </a:p>
          <a:p>
            <a:pPr marL="0" lvl="0" indent="0" algn="ctr" rtl="0">
              <a:lnSpc>
                <a:spcPct val="90000"/>
              </a:lnSpc>
              <a:spcBef>
                <a:spcPts val="1400"/>
              </a:spcBef>
              <a:spcAft>
                <a:spcPts val="0"/>
              </a:spcAft>
              <a:buSzPts val="2000"/>
              <a:buNone/>
            </a:pPr>
            <a:r>
              <a:rPr lang="en-US"/>
              <a:t>We are called to God in lifelong transformation.</a:t>
            </a:r>
            <a:endParaRPr/>
          </a:p>
          <a:p>
            <a:pPr marL="0" lvl="0" indent="0" algn="l" rtl="0">
              <a:lnSpc>
                <a:spcPct val="90000"/>
              </a:lnSpc>
              <a:spcBef>
                <a:spcPts val="1400"/>
              </a:spcBef>
              <a:spcAft>
                <a:spcPts val="0"/>
              </a:spcAft>
              <a:buSzPts val="2000"/>
              <a:buNone/>
            </a:pPr>
            <a:endParaRPr/>
          </a:p>
        </p:txBody>
      </p:sp>
      <p:pic>
        <p:nvPicPr>
          <p:cNvPr id="310" name="Google Shape;310;p16"/>
          <p:cNvPicPr preferRelativeResize="0"/>
          <p:nvPr/>
        </p:nvPicPr>
        <p:blipFill>
          <a:blip r:embed="rId3">
            <a:alphaModFix amt="19000"/>
          </a:blip>
          <a:stretch>
            <a:fillRect/>
          </a:stretch>
        </p:blipFill>
        <p:spPr>
          <a:xfrm>
            <a:off x="4641626" y="1746726"/>
            <a:ext cx="4338125" cy="2788149"/>
          </a:xfrm>
          <a:prstGeom prst="rect">
            <a:avLst/>
          </a:prstGeom>
          <a:noFill/>
          <a:ln>
            <a:noFill/>
          </a:ln>
          <a:effectLst>
            <a:reflection stA="83000" endPos="23000" fadeDir="5400012" sy="-100000" algn="bl" rotWithShape="0"/>
          </a:effectLst>
        </p:spPr>
      </p:pic>
      <p:sp>
        <p:nvSpPr>
          <p:cNvPr id="311" name="Google Shape;311;p16"/>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a:solidFill>
                  <a:srgbClr val="00B050"/>
                </a:solidFill>
              </a:rPr>
              <a:t>Man’s Final End is God</a:t>
            </a:r>
            <a:endParaRPr b="1">
              <a:solidFill>
                <a:srgbClr val="00B050"/>
              </a:solidFill>
            </a:endParaRPr>
          </a:p>
        </p:txBody>
      </p:sp>
      <p:pic>
        <p:nvPicPr>
          <p:cNvPr id="317" name="Google Shape;317;p17"/>
          <p:cNvPicPr preferRelativeResize="0">
            <a:picLocks noGrp="1"/>
          </p:cNvPicPr>
          <p:nvPr>
            <p:ph type="body" idx="1"/>
          </p:nvPr>
        </p:nvPicPr>
        <p:blipFill rotWithShape="1">
          <a:blip r:embed="rId3">
            <a:alphaModFix/>
          </a:blip>
          <a:srcRect/>
          <a:stretch/>
        </p:blipFill>
        <p:spPr>
          <a:xfrm>
            <a:off x="2337153" y="1981200"/>
            <a:ext cx="4469694" cy="4022725"/>
          </a:xfrm>
          <a:prstGeom prst="rect">
            <a:avLst/>
          </a:prstGeom>
          <a:noFill/>
          <a:ln>
            <a:noFill/>
          </a:ln>
        </p:spPr>
      </p:pic>
      <p:sp>
        <p:nvSpPr>
          <p:cNvPr id="318" name="Google Shape;318;p17"/>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18"/>
          <p:cNvPicPr preferRelativeResize="0"/>
          <p:nvPr/>
        </p:nvPicPr>
        <p:blipFill>
          <a:blip r:embed="rId3">
            <a:alphaModFix/>
          </a:blip>
          <a:stretch>
            <a:fillRect/>
          </a:stretch>
        </p:blipFill>
        <p:spPr>
          <a:xfrm>
            <a:off x="5948225" y="1179149"/>
            <a:ext cx="2842700" cy="2842700"/>
          </a:xfrm>
          <a:prstGeom prst="rect">
            <a:avLst/>
          </a:prstGeom>
          <a:noFill/>
          <a:ln>
            <a:noFill/>
          </a:ln>
        </p:spPr>
      </p:pic>
      <p:sp>
        <p:nvSpPr>
          <p:cNvPr id="324" name="Google Shape;324;p18"/>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a:solidFill>
                  <a:srgbClr val="00B050"/>
                </a:solidFill>
              </a:rPr>
              <a:t>Man’s Happiness Depends upon attaining this final end</a:t>
            </a:r>
            <a:r>
              <a:rPr lang="en-US" b="1"/>
              <a:t>.</a:t>
            </a:r>
            <a:endParaRPr b="1"/>
          </a:p>
        </p:txBody>
      </p:sp>
      <p:pic>
        <p:nvPicPr>
          <p:cNvPr id="325" name="Google Shape;325;p18"/>
          <p:cNvPicPr preferRelativeResize="0">
            <a:picLocks noGrp="1"/>
          </p:cNvPicPr>
          <p:nvPr>
            <p:ph type="body" idx="1"/>
          </p:nvPr>
        </p:nvPicPr>
        <p:blipFill rotWithShape="1">
          <a:blip r:embed="rId4">
            <a:alphaModFix/>
          </a:blip>
          <a:srcRect/>
          <a:stretch/>
        </p:blipFill>
        <p:spPr>
          <a:xfrm>
            <a:off x="-1188403" y="2516014"/>
            <a:ext cx="4022700" cy="4022700"/>
          </a:xfrm>
          <a:prstGeom prst="rect">
            <a:avLst/>
          </a:prstGeom>
          <a:noFill/>
          <a:ln>
            <a:noFill/>
          </a:ln>
        </p:spPr>
      </p:pic>
      <p:cxnSp>
        <p:nvCxnSpPr>
          <p:cNvPr id="326" name="Google Shape;326;p18"/>
          <p:cNvCxnSpPr/>
          <p:nvPr/>
        </p:nvCxnSpPr>
        <p:spPr>
          <a:xfrm rot="10800000" flipH="1">
            <a:off x="35525" y="4169200"/>
            <a:ext cx="4096500" cy="1812300"/>
          </a:xfrm>
          <a:prstGeom prst="straightConnector1">
            <a:avLst/>
          </a:prstGeom>
          <a:noFill/>
          <a:ln w="76200" cap="flat" cmpd="sng">
            <a:solidFill>
              <a:schemeClr val="dk1"/>
            </a:solidFill>
            <a:prstDash val="solid"/>
            <a:round/>
            <a:headEnd type="none" w="med" len="med"/>
            <a:tailEnd type="none" w="med" len="med"/>
          </a:ln>
        </p:spPr>
      </p:cxnSp>
      <p:cxnSp>
        <p:nvCxnSpPr>
          <p:cNvPr id="327" name="Google Shape;327;p18"/>
          <p:cNvCxnSpPr/>
          <p:nvPr/>
        </p:nvCxnSpPr>
        <p:spPr>
          <a:xfrm rot="10800000" flipH="1">
            <a:off x="1599025" y="4122000"/>
            <a:ext cx="4631400" cy="2736000"/>
          </a:xfrm>
          <a:prstGeom prst="straightConnector1">
            <a:avLst/>
          </a:prstGeom>
          <a:noFill/>
          <a:ln w="76200" cap="flat" cmpd="sng">
            <a:solidFill>
              <a:schemeClr val="dk1"/>
            </a:solidFill>
            <a:prstDash val="solid"/>
            <a:round/>
            <a:headEnd type="none" w="med" len="med"/>
            <a:tailEnd type="none" w="med" len="med"/>
          </a:ln>
        </p:spPr>
      </p:cxnSp>
      <p:cxnSp>
        <p:nvCxnSpPr>
          <p:cNvPr id="328" name="Google Shape;328;p18"/>
          <p:cNvCxnSpPr/>
          <p:nvPr/>
        </p:nvCxnSpPr>
        <p:spPr>
          <a:xfrm rot="10800000" flipH="1">
            <a:off x="35525" y="6421200"/>
            <a:ext cx="771600" cy="436800"/>
          </a:xfrm>
          <a:prstGeom prst="straightConnector1">
            <a:avLst/>
          </a:prstGeom>
          <a:noFill/>
          <a:ln w="76200" cap="flat" cmpd="sng">
            <a:solidFill>
              <a:schemeClr val="dk1"/>
            </a:solidFill>
            <a:prstDash val="solid"/>
            <a:round/>
            <a:headEnd type="none" w="med" len="med"/>
            <a:tailEnd type="none" w="med" len="med"/>
          </a:ln>
        </p:spPr>
      </p:cxnSp>
      <p:cxnSp>
        <p:nvCxnSpPr>
          <p:cNvPr id="329" name="Google Shape;329;p18"/>
          <p:cNvCxnSpPr/>
          <p:nvPr/>
        </p:nvCxnSpPr>
        <p:spPr>
          <a:xfrm rot="10800000" flipH="1">
            <a:off x="1763250" y="5483900"/>
            <a:ext cx="771600" cy="436800"/>
          </a:xfrm>
          <a:prstGeom prst="straightConnector1">
            <a:avLst/>
          </a:prstGeom>
          <a:noFill/>
          <a:ln w="76200" cap="flat" cmpd="sng">
            <a:solidFill>
              <a:schemeClr val="dk1"/>
            </a:solidFill>
            <a:prstDash val="solid"/>
            <a:round/>
            <a:headEnd type="none" w="med" len="med"/>
            <a:tailEnd type="none" w="med" len="med"/>
          </a:ln>
        </p:spPr>
      </p:cxnSp>
      <p:cxnSp>
        <p:nvCxnSpPr>
          <p:cNvPr id="330" name="Google Shape;330;p18"/>
          <p:cNvCxnSpPr/>
          <p:nvPr/>
        </p:nvCxnSpPr>
        <p:spPr>
          <a:xfrm rot="10800000" flipH="1">
            <a:off x="2964600" y="4998400"/>
            <a:ext cx="588900" cy="304800"/>
          </a:xfrm>
          <a:prstGeom prst="straightConnector1">
            <a:avLst/>
          </a:prstGeom>
          <a:noFill/>
          <a:ln w="76200" cap="flat" cmpd="sng">
            <a:solidFill>
              <a:schemeClr val="dk1"/>
            </a:solidFill>
            <a:prstDash val="solid"/>
            <a:round/>
            <a:headEnd type="none" w="med" len="med"/>
            <a:tailEnd type="none" w="med" len="med"/>
          </a:ln>
        </p:spPr>
      </p:cxnSp>
      <p:cxnSp>
        <p:nvCxnSpPr>
          <p:cNvPr id="331" name="Google Shape;331;p18"/>
          <p:cNvCxnSpPr/>
          <p:nvPr/>
        </p:nvCxnSpPr>
        <p:spPr>
          <a:xfrm rot="10800000" flipH="1">
            <a:off x="3904550" y="4595700"/>
            <a:ext cx="442500" cy="226200"/>
          </a:xfrm>
          <a:prstGeom prst="straightConnector1">
            <a:avLst/>
          </a:prstGeom>
          <a:noFill/>
          <a:ln w="76200" cap="flat" cmpd="sng">
            <a:solidFill>
              <a:schemeClr val="dk1"/>
            </a:solidFill>
            <a:prstDash val="solid"/>
            <a:round/>
            <a:headEnd type="none" w="med" len="med"/>
            <a:tailEnd type="none" w="med" len="med"/>
          </a:ln>
        </p:spPr>
      </p:cxnSp>
      <p:cxnSp>
        <p:nvCxnSpPr>
          <p:cNvPr id="332" name="Google Shape;332;p18"/>
          <p:cNvCxnSpPr/>
          <p:nvPr/>
        </p:nvCxnSpPr>
        <p:spPr>
          <a:xfrm rot="10800000" flipH="1">
            <a:off x="4654925" y="4190050"/>
            <a:ext cx="367200" cy="189000"/>
          </a:xfrm>
          <a:prstGeom prst="straightConnector1">
            <a:avLst/>
          </a:prstGeom>
          <a:noFill/>
          <a:ln w="76200" cap="flat" cmpd="sng">
            <a:solidFill>
              <a:schemeClr val="dk1"/>
            </a:solidFill>
            <a:prstDash val="solid"/>
            <a:round/>
            <a:headEnd type="none" w="med" len="med"/>
            <a:tailEnd type="none" w="med" len="med"/>
          </a:ln>
        </p:spPr>
      </p:cxnSp>
      <p:pic>
        <p:nvPicPr>
          <p:cNvPr id="333" name="Google Shape;333;p18"/>
          <p:cNvPicPr preferRelativeResize="0"/>
          <p:nvPr/>
        </p:nvPicPr>
        <p:blipFill rotWithShape="1">
          <a:blip r:embed="rId5">
            <a:alphaModFix/>
          </a:blip>
          <a:srcRect l="12438" t="8962" r="11671" b="55127"/>
          <a:stretch/>
        </p:blipFill>
        <p:spPr>
          <a:xfrm>
            <a:off x="4132025" y="2667950"/>
            <a:ext cx="2157425" cy="1522101"/>
          </a:xfrm>
          <a:prstGeom prst="rect">
            <a:avLst/>
          </a:prstGeom>
          <a:noFill/>
          <a:ln>
            <a:noFill/>
          </a:ln>
          <a:effectLst>
            <a:outerShdw blurRad="57150" dist="19050" dir="5400000" algn="bl" rotWithShape="0">
              <a:srgbClr val="000000">
                <a:alpha val="50000"/>
              </a:srgbClr>
            </a:outerShdw>
          </a:effectLst>
        </p:spPr>
      </p:pic>
      <p:sp>
        <p:nvSpPr>
          <p:cNvPr id="334" name="Google Shape;334;p18"/>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g133257bb780_0_4"/>
          <p:cNvPicPr preferRelativeResize="0"/>
          <p:nvPr/>
        </p:nvPicPr>
        <p:blipFill rotWithShape="1">
          <a:blip r:embed="rId3">
            <a:alphaModFix amt="16000"/>
          </a:blip>
          <a:srcRect l="16838" t="39062" r="15152" b="42514"/>
          <a:stretch/>
        </p:blipFill>
        <p:spPr>
          <a:xfrm>
            <a:off x="192300" y="332100"/>
            <a:ext cx="8923549" cy="1359799"/>
          </a:xfrm>
          <a:prstGeom prst="rect">
            <a:avLst/>
          </a:prstGeom>
          <a:noFill/>
          <a:ln>
            <a:noFill/>
          </a:ln>
        </p:spPr>
      </p:pic>
      <p:sp>
        <p:nvSpPr>
          <p:cNvPr id="340" name="Google Shape;340;g133257bb780_0_4"/>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Human Nature as a measure</a:t>
            </a:r>
            <a:endParaRPr/>
          </a:p>
        </p:txBody>
      </p:sp>
      <p:sp>
        <p:nvSpPr>
          <p:cNvPr id="341" name="Google Shape;341;g133257bb780_0_4"/>
          <p:cNvSpPr txBox="1">
            <a:spLocks noGrp="1"/>
          </p:cNvSpPr>
          <p:nvPr>
            <p:ph type="body" idx="1"/>
          </p:nvPr>
        </p:nvSpPr>
        <p:spPr>
          <a:xfrm>
            <a:off x="228600" y="1845734"/>
            <a:ext cx="8686800" cy="37170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Natural Law is man's participation in the Divine Law</a:t>
            </a:r>
            <a:endParaRPr/>
          </a:p>
          <a:p>
            <a:pPr marL="91440" lvl="0" indent="-127000" algn="l" rtl="0">
              <a:lnSpc>
                <a:spcPct val="90000"/>
              </a:lnSpc>
              <a:spcBef>
                <a:spcPts val="1400"/>
              </a:spcBef>
              <a:spcAft>
                <a:spcPts val="0"/>
              </a:spcAft>
              <a:buSzPts val="2000"/>
              <a:buChar char=" "/>
            </a:pPr>
            <a:r>
              <a:rPr lang="en-US"/>
              <a:t>We judge the natural law–which tells us those things which are in and of themselves good or bad, by human nature. </a:t>
            </a:r>
            <a:endParaRPr/>
          </a:p>
          <a:p>
            <a:pPr marL="91440" lvl="0" indent="-127000" algn="l" rtl="0">
              <a:lnSpc>
                <a:spcPct val="90000"/>
              </a:lnSpc>
              <a:spcBef>
                <a:spcPts val="1400"/>
              </a:spcBef>
              <a:spcAft>
                <a:spcPts val="0"/>
              </a:spcAft>
              <a:buSzPts val="2000"/>
              <a:buChar char=" "/>
            </a:pPr>
            <a:r>
              <a:rPr lang="en-US"/>
              <a:t>We realize our human nature by doing the things which fully realize/actualize/perfect it and make us happy or even absolutely Happy (in Heaven).</a:t>
            </a:r>
            <a:endParaRPr/>
          </a:p>
          <a:p>
            <a:pPr marL="91440" lvl="0" indent="-127000" algn="l" rtl="0">
              <a:lnSpc>
                <a:spcPct val="90000"/>
              </a:lnSpc>
              <a:spcBef>
                <a:spcPts val="1400"/>
              </a:spcBef>
              <a:spcAft>
                <a:spcPts val="0"/>
              </a:spcAft>
              <a:buSzPts val="2000"/>
              <a:buChar char=" "/>
            </a:pPr>
            <a:r>
              <a:rPr lang="en-US"/>
              <a:t>The natural law then is nothing more or less than the guide to happiness. </a:t>
            </a:r>
            <a:endParaRPr/>
          </a:p>
          <a:p>
            <a:pPr marL="91440" lvl="0" indent="-127000" algn="l" rtl="0">
              <a:lnSpc>
                <a:spcPct val="90000"/>
              </a:lnSpc>
              <a:spcBef>
                <a:spcPts val="1400"/>
              </a:spcBef>
              <a:spcAft>
                <a:spcPts val="0"/>
              </a:spcAft>
              <a:buSzPts val="2000"/>
              <a:buChar char=" "/>
            </a:pPr>
            <a:r>
              <a:rPr lang="en-US"/>
              <a:t>It is the only way we can know how </a:t>
            </a:r>
            <a:r>
              <a:rPr lang="en-US">
                <a:solidFill>
                  <a:srgbClr val="00B050"/>
                </a:solidFill>
              </a:rPr>
              <a:t>an act is morally good or bad– by which we mean whether it moves us or does not move us toward our shared ultimate end.  </a:t>
            </a:r>
            <a:endParaRPr>
              <a:solidFill>
                <a:srgbClr val="00B050"/>
              </a:solidFill>
            </a:endParaRPr>
          </a:p>
        </p:txBody>
      </p:sp>
      <p:sp>
        <p:nvSpPr>
          <p:cNvPr id="342" name="Google Shape;342;g133257bb780_0_4"/>
          <p:cNvSpPr txBox="1"/>
          <p:nvPr/>
        </p:nvSpPr>
        <p:spPr>
          <a:xfrm>
            <a:off x="625522" y="5556504"/>
            <a:ext cx="805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00B050"/>
                </a:solidFill>
                <a:latin typeface="Calibri"/>
                <a:ea typeface="Calibri"/>
                <a:cs typeface="Calibri"/>
                <a:sym typeface="Calibri"/>
              </a:rPr>
              <a:t>This human nature then is our Norm of Morality. It is also revelatory of a natural law.</a:t>
            </a:r>
            <a:endParaRPr/>
          </a:p>
        </p:txBody>
      </p:sp>
      <p:sp>
        <p:nvSpPr>
          <p:cNvPr id="343" name="Google Shape;343;g133257bb780_0_4"/>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133257bb780_0_10"/>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Rights and Duties</a:t>
            </a:r>
            <a:endParaRPr/>
          </a:p>
        </p:txBody>
      </p:sp>
      <p:sp>
        <p:nvSpPr>
          <p:cNvPr id="349" name="Google Shape;349;g133257bb780_0_10"/>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The </a:t>
            </a:r>
            <a:r>
              <a:rPr lang="en-US" i="1"/>
              <a:t>right</a:t>
            </a:r>
            <a:r>
              <a:rPr lang="en-US"/>
              <a:t> refers to the moral power to do, to hold, or to exact something. I have a right to exercise free speech.</a:t>
            </a:r>
            <a:endParaRPr/>
          </a:p>
          <a:p>
            <a:pPr marL="91440" lvl="0" indent="-127000" algn="l" rtl="0">
              <a:lnSpc>
                <a:spcPct val="90000"/>
              </a:lnSpc>
              <a:spcBef>
                <a:spcPts val="1400"/>
              </a:spcBef>
              <a:spcAft>
                <a:spcPts val="0"/>
              </a:spcAft>
              <a:buSzPts val="2000"/>
              <a:buChar char=" "/>
            </a:pPr>
            <a:r>
              <a:rPr lang="en-US">
                <a:solidFill>
                  <a:srgbClr val="00B050"/>
                </a:solidFill>
              </a:rPr>
              <a:t>All rights come from laws</a:t>
            </a:r>
            <a:endParaRPr/>
          </a:p>
          <a:p>
            <a:pPr marL="0" lvl="0" indent="0" algn="l" rtl="0">
              <a:lnSpc>
                <a:spcPct val="90000"/>
              </a:lnSpc>
              <a:spcBef>
                <a:spcPts val="1400"/>
              </a:spcBef>
              <a:spcAft>
                <a:spcPts val="0"/>
              </a:spcAft>
              <a:buSzPts val="2000"/>
              <a:buNone/>
            </a:pPr>
            <a:r>
              <a:rPr lang="en-US">
                <a:solidFill>
                  <a:srgbClr val="00B050"/>
                </a:solidFill>
              </a:rPr>
              <a:t>* Natural rights come from natural law</a:t>
            </a:r>
            <a:endParaRPr/>
          </a:p>
          <a:p>
            <a:pPr marL="0" lvl="0" indent="0" algn="l" rtl="0">
              <a:lnSpc>
                <a:spcPct val="90000"/>
              </a:lnSpc>
              <a:spcBef>
                <a:spcPts val="1400"/>
              </a:spcBef>
              <a:spcAft>
                <a:spcPts val="0"/>
              </a:spcAft>
              <a:buSzPts val="2000"/>
              <a:buNone/>
            </a:pPr>
            <a:r>
              <a:rPr lang="en-US">
                <a:solidFill>
                  <a:srgbClr val="00B050"/>
                </a:solidFill>
              </a:rPr>
              <a:t>* Positive (created) rights come from positive (created) law</a:t>
            </a:r>
            <a:endParaRPr/>
          </a:p>
          <a:p>
            <a:pPr marL="91440" lvl="0" indent="0" algn="l" rtl="0">
              <a:lnSpc>
                <a:spcPct val="90000"/>
              </a:lnSpc>
              <a:spcBef>
                <a:spcPts val="1400"/>
              </a:spcBef>
              <a:spcAft>
                <a:spcPts val="0"/>
              </a:spcAft>
              <a:buSzPts val="2000"/>
              <a:buNone/>
            </a:pPr>
            <a:endParaRPr/>
          </a:p>
        </p:txBody>
      </p:sp>
      <p:pic>
        <p:nvPicPr>
          <p:cNvPr id="350" name="Google Shape;350;g133257bb780_0_10"/>
          <p:cNvPicPr preferRelativeResize="0"/>
          <p:nvPr/>
        </p:nvPicPr>
        <p:blipFill rotWithShape="1">
          <a:blip r:embed="rId3">
            <a:alphaModFix/>
          </a:blip>
          <a:srcRect/>
          <a:stretch/>
        </p:blipFill>
        <p:spPr>
          <a:xfrm>
            <a:off x="820324" y="3851237"/>
            <a:ext cx="1262304" cy="2353236"/>
          </a:xfrm>
          <a:prstGeom prst="rect">
            <a:avLst/>
          </a:prstGeom>
          <a:noFill/>
          <a:ln>
            <a:noFill/>
          </a:ln>
        </p:spPr>
      </p:pic>
      <p:pic>
        <p:nvPicPr>
          <p:cNvPr id="351" name="Google Shape;351;g133257bb780_0_10"/>
          <p:cNvPicPr preferRelativeResize="0"/>
          <p:nvPr/>
        </p:nvPicPr>
        <p:blipFill>
          <a:blip r:embed="rId4">
            <a:alphaModFix amt="22000"/>
          </a:blip>
          <a:stretch>
            <a:fillRect/>
          </a:stretch>
        </p:blipFill>
        <p:spPr>
          <a:xfrm>
            <a:off x="4646625" y="3823175"/>
            <a:ext cx="3549798" cy="2509826"/>
          </a:xfrm>
          <a:prstGeom prst="rect">
            <a:avLst/>
          </a:prstGeom>
          <a:noFill/>
          <a:ln>
            <a:noFill/>
          </a:ln>
        </p:spPr>
      </p:pic>
      <p:sp>
        <p:nvSpPr>
          <p:cNvPr id="352" name="Google Shape;352;g133257bb780_0_10"/>
          <p:cNvSpPr txBox="1"/>
          <p:nvPr/>
        </p:nvSpPr>
        <p:spPr>
          <a:xfrm>
            <a:off x="4771800" y="5133825"/>
            <a:ext cx="133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CCCCCC"/>
                </a:solidFill>
                <a:latin typeface="Calibri"/>
                <a:ea typeface="Calibri"/>
                <a:cs typeface="Calibri"/>
                <a:sym typeface="Calibri"/>
              </a:rPr>
              <a:t>Rights</a:t>
            </a:r>
            <a:endParaRPr sz="3000" b="1">
              <a:solidFill>
                <a:srgbClr val="CCCCCC"/>
              </a:solidFill>
              <a:latin typeface="Calibri"/>
              <a:ea typeface="Calibri"/>
              <a:cs typeface="Calibri"/>
              <a:sym typeface="Calibri"/>
            </a:endParaRPr>
          </a:p>
        </p:txBody>
      </p:sp>
      <p:sp>
        <p:nvSpPr>
          <p:cNvPr id="353" name="Google Shape;353;g133257bb780_0_10"/>
          <p:cNvSpPr txBox="1"/>
          <p:nvPr/>
        </p:nvSpPr>
        <p:spPr>
          <a:xfrm>
            <a:off x="6861425" y="5133825"/>
            <a:ext cx="133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CCCCCC"/>
                </a:solidFill>
                <a:latin typeface="Calibri"/>
                <a:ea typeface="Calibri"/>
                <a:cs typeface="Calibri"/>
                <a:sym typeface="Calibri"/>
              </a:rPr>
              <a:t>Duties</a:t>
            </a:r>
            <a:endParaRPr sz="3000" b="1">
              <a:solidFill>
                <a:srgbClr val="CCCCCC"/>
              </a:solidFill>
              <a:latin typeface="Calibri"/>
              <a:ea typeface="Calibri"/>
              <a:cs typeface="Calibri"/>
              <a:sym typeface="Calibri"/>
            </a:endParaRPr>
          </a:p>
        </p:txBody>
      </p:sp>
      <p:sp>
        <p:nvSpPr>
          <p:cNvPr id="354" name="Google Shape;354;g133257bb780_0_10"/>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33257bb780_0_16"/>
          <p:cNvSpPr txBox="1">
            <a:spLocks noGrp="1"/>
          </p:cNvSpPr>
          <p:nvPr>
            <p:ph type="title"/>
          </p:nvPr>
        </p:nvSpPr>
        <p:spPr>
          <a:xfrm>
            <a:off x="2133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0B050"/>
              </a:buClr>
              <a:buSzPts val="4800"/>
              <a:buFont typeface="Calibri"/>
              <a:buNone/>
            </a:pPr>
            <a:r>
              <a:rPr lang="en-US">
                <a:solidFill>
                  <a:srgbClr val="00B050"/>
                </a:solidFill>
              </a:rPr>
              <a:t>What if no natural law exists?</a:t>
            </a:r>
            <a:endParaRPr>
              <a:solidFill>
                <a:srgbClr val="00B050"/>
              </a:solidFill>
            </a:endParaRPr>
          </a:p>
        </p:txBody>
      </p:sp>
      <p:sp>
        <p:nvSpPr>
          <p:cNvPr id="360" name="Google Shape;360;g133257bb780_0_16"/>
          <p:cNvSpPr txBox="1">
            <a:spLocks noGrp="1"/>
          </p:cNvSpPr>
          <p:nvPr>
            <p:ph type="body" idx="1"/>
          </p:nvPr>
        </p:nvSpPr>
        <p:spPr>
          <a:xfrm>
            <a:off x="258184" y="1711264"/>
            <a:ext cx="8740500" cy="2947500"/>
          </a:xfrm>
          <a:prstGeom prst="rect">
            <a:avLst/>
          </a:prstGeom>
          <a:noFill/>
          <a:ln>
            <a:noFill/>
          </a:ln>
        </p:spPr>
        <p:txBody>
          <a:bodyPr spcFirstLastPara="1" wrap="square" lIns="0" tIns="45700" rIns="0" bIns="45700" anchor="t" anchorCtr="0">
            <a:noAutofit/>
          </a:bodyPr>
          <a:lstStyle/>
          <a:p>
            <a:pPr marL="383540" lvl="1" indent="-182880" algn="l" rtl="0">
              <a:lnSpc>
                <a:spcPct val="90000"/>
              </a:lnSpc>
              <a:spcBef>
                <a:spcPts val="0"/>
              </a:spcBef>
              <a:spcAft>
                <a:spcPts val="0"/>
              </a:spcAft>
              <a:buSzPts val="2800"/>
              <a:buChar char="◦"/>
            </a:pPr>
            <a:r>
              <a:rPr lang="en-US" sz="2800"/>
              <a:t>If law only comes from the State:</a:t>
            </a:r>
            <a:endParaRPr/>
          </a:p>
          <a:p>
            <a:pPr marL="566420" lvl="2" indent="-182879" algn="l" rtl="0">
              <a:lnSpc>
                <a:spcPct val="90000"/>
              </a:lnSpc>
              <a:spcBef>
                <a:spcPts val="600"/>
              </a:spcBef>
              <a:spcAft>
                <a:spcPts val="0"/>
              </a:spcAft>
              <a:buSzPts val="2000"/>
              <a:buChar char="◦"/>
            </a:pPr>
            <a:r>
              <a:rPr lang="en-US" sz="2000"/>
              <a:t>The state has no right to exist, so how can it grant rights?</a:t>
            </a:r>
            <a:endParaRPr/>
          </a:p>
          <a:p>
            <a:pPr marL="383540" lvl="1" indent="-182880" algn="l" rtl="0">
              <a:lnSpc>
                <a:spcPct val="90000"/>
              </a:lnSpc>
              <a:spcBef>
                <a:spcPts val="600"/>
              </a:spcBef>
              <a:spcAft>
                <a:spcPts val="0"/>
              </a:spcAft>
              <a:buSzPts val="2800"/>
              <a:buChar char="◦"/>
            </a:pPr>
            <a:r>
              <a:rPr lang="en-US" sz="2800"/>
              <a:t>In only from a Contract:</a:t>
            </a:r>
            <a:endParaRPr/>
          </a:p>
          <a:p>
            <a:pPr marL="566420" lvl="2" indent="-182879" algn="l" rtl="0">
              <a:lnSpc>
                <a:spcPct val="90000"/>
              </a:lnSpc>
              <a:spcBef>
                <a:spcPts val="600"/>
              </a:spcBef>
              <a:spcAft>
                <a:spcPts val="0"/>
              </a:spcAft>
              <a:buSzPts val="2000"/>
              <a:buChar char="◦"/>
            </a:pPr>
            <a:r>
              <a:rPr lang="en-US" sz="2000"/>
              <a:t>A contract has no right to exist, so how can it guarantee anything?</a:t>
            </a:r>
            <a:endParaRPr/>
          </a:p>
          <a:p>
            <a:pPr marL="566420" lvl="2" indent="-182879" algn="l" rtl="0">
              <a:lnSpc>
                <a:spcPct val="90000"/>
              </a:lnSpc>
              <a:spcBef>
                <a:spcPts val="600"/>
              </a:spcBef>
              <a:spcAft>
                <a:spcPts val="0"/>
              </a:spcAft>
              <a:buSzPts val="2000"/>
              <a:buChar char="◦"/>
            </a:pPr>
            <a:r>
              <a:rPr lang="en-US" sz="2000"/>
              <a:t>Contracts are not binding if they guarantee something evil.</a:t>
            </a:r>
            <a:endParaRPr/>
          </a:p>
          <a:p>
            <a:pPr marL="383540" lvl="1" indent="-182880" algn="l" rtl="0">
              <a:lnSpc>
                <a:spcPct val="90000"/>
              </a:lnSpc>
              <a:spcBef>
                <a:spcPts val="600"/>
              </a:spcBef>
              <a:spcAft>
                <a:spcPts val="0"/>
              </a:spcAft>
              <a:buSzPts val="2800"/>
              <a:buChar char="◦"/>
            </a:pPr>
            <a:r>
              <a:rPr lang="en-US" sz="2800"/>
              <a:t>If law is generated via Equal freedom for all:</a:t>
            </a:r>
            <a:endParaRPr/>
          </a:p>
          <a:p>
            <a:pPr marL="566420" lvl="2" indent="-182879" algn="l" rtl="0">
              <a:lnSpc>
                <a:spcPct val="90000"/>
              </a:lnSpc>
              <a:spcBef>
                <a:spcPts val="600"/>
              </a:spcBef>
              <a:spcAft>
                <a:spcPts val="0"/>
              </a:spcAft>
              <a:buSzPts val="2000"/>
              <a:buChar char="◦"/>
            </a:pPr>
            <a:r>
              <a:rPr lang="en-US" sz="2000"/>
              <a:t>Then rights and morality are not connected. Basically all men can do what they want—so you are not obliged to do what he says and he doesn’t have to do what you say—everyone is equally free. </a:t>
            </a:r>
            <a:endParaRPr/>
          </a:p>
          <a:p>
            <a:pPr marL="383540" lvl="1" indent="-182880" algn="l" rtl="0">
              <a:lnSpc>
                <a:spcPct val="90000"/>
              </a:lnSpc>
              <a:spcBef>
                <a:spcPts val="600"/>
              </a:spcBef>
              <a:spcAft>
                <a:spcPts val="0"/>
              </a:spcAft>
              <a:buSzPts val="2800"/>
              <a:buChar char="◦"/>
            </a:pPr>
            <a:r>
              <a:rPr lang="en-US" sz="2800"/>
              <a:t>If it comes from Custom</a:t>
            </a:r>
            <a:endParaRPr/>
          </a:p>
          <a:p>
            <a:pPr marL="566420" lvl="2" indent="-182879" algn="l" rtl="0">
              <a:lnSpc>
                <a:spcPct val="90000"/>
              </a:lnSpc>
              <a:spcBef>
                <a:spcPts val="600"/>
              </a:spcBef>
              <a:spcAft>
                <a:spcPts val="0"/>
              </a:spcAft>
              <a:buSzPts val="2000"/>
              <a:buChar char="◦"/>
            </a:pPr>
            <a:r>
              <a:rPr lang="en-US" sz="2000"/>
              <a:t>Then evil customs can create rights</a:t>
            </a:r>
            <a:endParaRPr/>
          </a:p>
        </p:txBody>
      </p:sp>
      <p:sp>
        <p:nvSpPr>
          <p:cNvPr id="361" name="Google Shape;361;g133257bb780_0_16"/>
          <p:cNvSpPr txBox="1"/>
          <p:nvPr/>
        </p:nvSpPr>
        <p:spPr>
          <a:xfrm>
            <a:off x="2721483" y="5931027"/>
            <a:ext cx="4599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B050"/>
                </a:solidFill>
                <a:latin typeface="Calibri"/>
                <a:ea typeface="Calibri"/>
                <a:cs typeface="Calibri"/>
                <a:sym typeface="Calibri"/>
              </a:rPr>
              <a:t>Then no natural rights exist</a:t>
            </a:r>
            <a:endParaRPr/>
          </a:p>
        </p:txBody>
      </p:sp>
      <p:pic>
        <p:nvPicPr>
          <p:cNvPr id="362" name="Google Shape;362;g133257bb780_0_16"/>
          <p:cNvPicPr preferRelativeResize="0"/>
          <p:nvPr/>
        </p:nvPicPr>
        <p:blipFill>
          <a:blip r:embed="rId3">
            <a:alphaModFix amt="12000"/>
          </a:blip>
          <a:stretch>
            <a:fillRect/>
          </a:stretch>
        </p:blipFill>
        <p:spPr>
          <a:xfrm>
            <a:off x="6058125" y="64775"/>
            <a:ext cx="3085875" cy="3085875"/>
          </a:xfrm>
          <a:prstGeom prst="rect">
            <a:avLst/>
          </a:prstGeom>
          <a:noFill/>
          <a:ln>
            <a:noFill/>
          </a:ln>
        </p:spPr>
      </p:pic>
      <p:sp>
        <p:nvSpPr>
          <p:cNvPr id="363" name="Google Shape;363;g133257bb780_0_16"/>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
          <p:cNvSpPr txBox="1">
            <a:spLocks noGrp="1"/>
          </p:cNvSpPr>
          <p:nvPr>
            <p:ph type="title" idx="4294967295"/>
          </p:nvPr>
        </p:nvSpPr>
        <p:spPr>
          <a:xfrm>
            <a:off x="800100" y="251077"/>
            <a:ext cx="7543800" cy="815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What makes you... you?</a:t>
            </a:r>
            <a:endParaRPr/>
          </a:p>
        </p:txBody>
      </p:sp>
      <p:pic>
        <p:nvPicPr>
          <p:cNvPr id="202" name="Google Shape;202;p2"/>
          <p:cNvPicPr preferRelativeResize="0"/>
          <p:nvPr/>
        </p:nvPicPr>
        <p:blipFill rotWithShape="1">
          <a:blip r:embed="rId3">
            <a:alphaModFix/>
          </a:blip>
          <a:srcRect l="15913" t="21683" r="23326" b="17289"/>
          <a:stretch/>
        </p:blipFill>
        <p:spPr>
          <a:xfrm>
            <a:off x="2523000" y="1341775"/>
            <a:ext cx="3864799" cy="4949625"/>
          </a:xfrm>
          <a:prstGeom prst="rect">
            <a:avLst/>
          </a:prstGeom>
          <a:noFill/>
          <a:ln>
            <a:noFill/>
          </a:ln>
        </p:spPr>
      </p:pic>
      <p:sp>
        <p:nvSpPr>
          <p:cNvPr id="203" name="Google Shape;203;p2"/>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33257bb780_0_22"/>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But it seems natural rights do exist</a:t>
            </a:r>
            <a:endParaRPr/>
          </a:p>
        </p:txBody>
      </p:sp>
      <p:sp>
        <p:nvSpPr>
          <p:cNvPr id="369" name="Google Shape;369;g133257bb780_0_22"/>
          <p:cNvSpPr txBox="1">
            <a:spLocks noGrp="1"/>
          </p:cNvSpPr>
          <p:nvPr>
            <p:ph type="body" idx="1"/>
          </p:nvPr>
        </p:nvSpPr>
        <p:spPr>
          <a:xfrm>
            <a:off x="822959" y="1845734"/>
            <a:ext cx="7543800" cy="40233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If rights do exist, then duties exist. </a:t>
            </a:r>
            <a:endParaRPr/>
          </a:p>
          <a:p>
            <a:pPr marL="91440" lvl="0" indent="-127000" algn="l" rtl="0">
              <a:lnSpc>
                <a:spcPct val="90000"/>
              </a:lnSpc>
              <a:spcBef>
                <a:spcPts val="1400"/>
              </a:spcBef>
              <a:spcAft>
                <a:spcPts val="0"/>
              </a:spcAft>
              <a:buSzPts val="2000"/>
              <a:buChar char=" "/>
            </a:pPr>
            <a:r>
              <a:rPr lang="en-US"/>
              <a:t>These are based upon our understanding of what it means to be human</a:t>
            </a:r>
            <a:endParaRPr/>
          </a:p>
          <a:p>
            <a:pPr marL="91440" lvl="0" indent="-127000" algn="l" rtl="0">
              <a:lnSpc>
                <a:spcPct val="90000"/>
              </a:lnSpc>
              <a:spcBef>
                <a:spcPts val="1400"/>
              </a:spcBef>
              <a:spcAft>
                <a:spcPts val="0"/>
              </a:spcAft>
              <a:buSzPts val="2000"/>
              <a:buChar char=" "/>
            </a:pPr>
            <a:r>
              <a:rPr lang="en-US"/>
              <a:t>If we are of inestimable worth then it would seem that we are obligated to the most just action.</a:t>
            </a:r>
            <a:endParaRPr/>
          </a:p>
          <a:p>
            <a:pPr marL="91440" lvl="0" indent="-127000" algn="l" rtl="0">
              <a:lnSpc>
                <a:spcPct val="90000"/>
              </a:lnSpc>
              <a:spcBef>
                <a:spcPts val="1400"/>
              </a:spcBef>
              <a:spcAft>
                <a:spcPts val="0"/>
              </a:spcAft>
              <a:buSzPts val="2000"/>
              <a:buChar char=" "/>
            </a:pPr>
            <a:r>
              <a:rPr lang="en-US"/>
              <a:t>That must include the unborn (who are human) and everyone else with whom we have relationship.</a:t>
            </a:r>
            <a:endParaRPr/>
          </a:p>
        </p:txBody>
      </p:sp>
      <p:pic>
        <p:nvPicPr>
          <p:cNvPr id="370" name="Google Shape;370;g133257bb780_0_22"/>
          <p:cNvPicPr preferRelativeResize="0"/>
          <p:nvPr/>
        </p:nvPicPr>
        <p:blipFill rotWithShape="1">
          <a:blip r:embed="rId3">
            <a:alphaModFix amt="17000"/>
          </a:blip>
          <a:srcRect l="20248" t="17311" b="13746"/>
          <a:stretch/>
        </p:blipFill>
        <p:spPr>
          <a:xfrm>
            <a:off x="4074525" y="3059000"/>
            <a:ext cx="5069475" cy="3454075"/>
          </a:xfrm>
          <a:prstGeom prst="rect">
            <a:avLst/>
          </a:prstGeom>
          <a:noFill/>
          <a:ln>
            <a:noFill/>
          </a:ln>
        </p:spPr>
      </p:pic>
      <p:sp>
        <p:nvSpPr>
          <p:cNvPr id="371" name="Google Shape;371;g133257bb780_0_22"/>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33257bb780_0_2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And so...</a:t>
            </a:r>
            <a:endParaRPr/>
          </a:p>
        </p:txBody>
      </p:sp>
      <p:sp>
        <p:nvSpPr>
          <p:cNvPr id="377" name="Google Shape;377;g133257bb780_0_27"/>
          <p:cNvSpPr txBox="1">
            <a:spLocks noGrp="1"/>
          </p:cNvSpPr>
          <p:nvPr>
            <p:ph type="body" idx="1"/>
          </p:nvPr>
        </p:nvSpPr>
        <p:spPr>
          <a:xfrm>
            <a:off x="822959" y="1845734"/>
            <a:ext cx="7543800" cy="1697100"/>
          </a:xfrm>
          <a:prstGeom prst="rect">
            <a:avLst/>
          </a:prstGeom>
          <a:noFill/>
          <a:ln>
            <a:noFill/>
          </a:ln>
        </p:spPr>
        <p:txBody>
          <a:bodyPr spcFirstLastPara="1" wrap="square" lIns="0" tIns="45700" rIns="0" bIns="45700" anchor="t" anchorCtr="0">
            <a:normAutofit lnSpcReduction="10000"/>
          </a:bodyPr>
          <a:lstStyle/>
          <a:p>
            <a:pPr marL="91440" lvl="0" indent="-152400" algn="ctr" rtl="0">
              <a:lnSpc>
                <a:spcPct val="90000"/>
              </a:lnSpc>
              <a:spcBef>
                <a:spcPts val="0"/>
              </a:spcBef>
              <a:spcAft>
                <a:spcPts val="0"/>
              </a:spcAft>
              <a:buSzPts val="2400"/>
              <a:buChar char=" "/>
            </a:pPr>
            <a:r>
              <a:rPr lang="en-US" sz="2400">
                <a:solidFill>
                  <a:srgbClr val="00B050"/>
                </a:solidFill>
              </a:rPr>
              <a:t>We deduce rights from natural law. A legitimate authority (parents, teachers, elected officials) can enhance those rights, but the rights themselves can only come from the natural law. The natural law is our participation in the divine law. This means that we cannot choose to change it. </a:t>
            </a:r>
            <a:endParaRPr sz="2400"/>
          </a:p>
        </p:txBody>
      </p:sp>
      <p:pic>
        <p:nvPicPr>
          <p:cNvPr id="378" name="Google Shape;378;g133257bb780_0_27"/>
          <p:cNvPicPr preferRelativeResize="0"/>
          <p:nvPr/>
        </p:nvPicPr>
        <p:blipFill>
          <a:blip r:embed="rId3">
            <a:alphaModFix amt="9000"/>
          </a:blip>
          <a:stretch>
            <a:fillRect/>
          </a:stretch>
        </p:blipFill>
        <p:spPr>
          <a:xfrm>
            <a:off x="2984038" y="3651148"/>
            <a:ext cx="3175925" cy="2256575"/>
          </a:xfrm>
          <a:prstGeom prst="rect">
            <a:avLst/>
          </a:prstGeom>
          <a:noFill/>
          <a:ln>
            <a:noFill/>
          </a:ln>
        </p:spPr>
      </p:pic>
      <p:sp>
        <p:nvSpPr>
          <p:cNvPr id="379" name="Google Shape;379;g133257bb780_0_27"/>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133257bb780_0_32"/>
          <p:cNvPicPr preferRelativeResize="0"/>
          <p:nvPr/>
        </p:nvPicPr>
        <p:blipFill>
          <a:blip r:embed="rId3">
            <a:alphaModFix amt="52999"/>
          </a:blip>
          <a:stretch>
            <a:fillRect/>
          </a:stretch>
        </p:blipFill>
        <p:spPr>
          <a:xfrm>
            <a:off x="5758100" y="-228600"/>
            <a:ext cx="2608799" cy="2118851"/>
          </a:xfrm>
          <a:prstGeom prst="rect">
            <a:avLst/>
          </a:prstGeom>
          <a:noFill/>
          <a:ln>
            <a:noFill/>
          </a:ln>
        </p:spPr>
      </p:pic>
      <p:pic>
        <p:nvPicPr>
          <p:cNvPr id="385" name="Google Shape;385;g133257bb780_0_32"/>
          <p:cNvPicPr preferRelativeResize="0"/>
          <p:nvPr/>
        </p:nvPicPr>
        <p:blipFill rotWithShape="1">
          <a:blip r:embed="rId4">
            <a:alphaModFix amt="19000"/>
          </a:blip>
          <a:srcRect r="50741" b="38567"/>
          <a:stretch/>
        </p:blipFill>
        <p:spPr>
          <a:xfrm>
            <a:off x="3773625" y="-40525"/>
            <a:ext cx="1903266" cy="1777925"/>
          </a:xfrm>
          <a:prstGeom prst="rect">
            <a:avLst/>
          </a:prstGeom>
          <a:noFill/>
          <a:ln>
            <a:noFill/>
          </a:ln>
        </p:spPr>
      </p:pic>
      <p:sp>
        <p:nvSpPr>
          <p:cNvPr id="386" name="Google Shape;386;g133257bb780_0_32"/>
          <p:cNvSpPr txBox="1">
            <a:spLocks noGrp="1"/>
          </p:cNvSpPr>
          <p:nvPr>
            <p:ph type="title"/>
          </p:nvPr>
        </p:nvSpPr>
        <p:spPr>
          <a:xfrm>
            <a:off x="556700" y="286600"/>
            <a:ext cx="78102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00B050"/>
              </a:buClr>
              <a:buSzPts val="4800"/>
              <a:buFont typeface="Calibri"/>
              <a:buNone/>
            </a:pPr>
            <a:r>
              <a:rPr lang="en-US">
                <a:solidFill>
                  <a:srgbClr val="00B050"/>
                </a:solidFill>
              </a:rPr>
              <a:t>What are those natural rights?</a:t>
            </a:r>
            <a:endParaRPr>
              <a:solidFill>
                <a:srgbClr val="00B050"/>
              </a:solidFill>
            </a:endParaRPr>
          </a:p>
        </p:txBody>
      </p:sp>
      <p:sp>
        <p:nvSpPr>
          <p:cNvPr id="387" name="Google Shape;387;g133257bb780_0_32"/>
          <p:cNvSpPr txBox="1">
            <a:spLocks noGrp="1"/>
          </p:cNvSpPr>
          <p:nvPr>
            <p:ph type="body" idx="1"/>
          </p:nvPr>
        </p:nvSpPr>
        <p:spPr>
          <a:xfrm>
            <a:off x="258183" y="1859181"/>
            <a:ext cx="8444700" cy="444030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By the fact that we are human persons we have these rights. </a:t>
            </a:r>
            <a:endParaRPr/>
          </a:p>
          <a:p>
            <a:pPr marL="383540" lvl="1" indent="-182880" algn="l" rtl="0">
              <a:lnSpc>
                <a:spcPct val="90000"/>
              </a:lnSpc>
              <a:spcBef>
                <a:spcPts val="400"/>
              </a:spcBef>
              <a:spcAft>
                <a:spcPts val="0"/>
              </a:spcAft>
              <a:buSzPts val="1800"/>
              <a:buChar char="◦"/>
            </a:pPr>
            <a:r>
              <a:rPr lang="en-US">
                <a:solidFill>
                  <a:srgbClr val="00B050"/>
                </a:solidFill>
              </a:rPr>
              <a:t>Life</a:t>
            </a:r>
            <a:r>
              <a:rPr lang="en-US"/>
              <a:t>—By the fact that you are alive, we all have the duty to not take your life. </a:t>
            </a:r>
            <a:endParaRPr/>
          </a:p>
          <a:p>
            <a:pPr marL="383540" lvl="1" indent="-182880" algn="l" rtl="0">
              <a:lnSpc>
                <a:spcPct val="90000"/>
              </a:lnSpc>
              <a:spcBef>
                <a:spcPts val="600"/>
              </a:spcBef>
              <a:spcAft>
                <a:spcPts val="0"/>
              </a:spcAft>
              <a:buSzPts val="1800"/>
              <a:buChar char="◦"/>
            </a:pPr>
            <a:r>
              <a:rPr lang="en-US">
                <a:solidFill>
                  <a:srgbClr val="00B050"/>
                </a:solidFill>
              </a:rPr>
              <a:t>Liberty</a:t>
            </a:r>
            <a:r>
              <a:rPr lang="en-US"/>
              <a:t>—to choose the good for your life.</a:t>
            </a:r>
            <a:endParaRPr/>
          </a:p>
          <a:p>
            <a:pPr marL="383540" lvl="1" indent="-182880" algn="l" rtl="0">
              <a:lnSpc>
                <a:spcPct val="90000"/>
              </a:lnSpc>
              <a:spcBef>
                <a:spcPts val="600"/>
              </a:spcBef>
              <a:spcAft>
                <a:spcPts val="0"/>
              </a:spcAft>
              <a:buSzPts val="1800"/>
              <a:buChar char="◦"/>
            </a:pPr>
            <a:r>
              <a:rPr lang="en-US">
                <a:solidFill>
                  <a:srgbClr val="00B050"/>
                </a:solidFill>
              </a:rPr>
              <a:t>Pursuit of Happiness</a:t>
            </a:r>
            <a:r>
              <a:rPr lang="en-US"/>
              <a:t>—the movement toward the final end (common to all)</a:t>
            </a:r>
            <a:endParaRPr/>
          </a:p>
          <a:p>
            <a:pPr marL="91440" lvl="0" indent="-127000" algn="l" rtl="0">
              <a:lnSpc>
                <a:spcPct val="90000"/>
              </a:lnSpc>
              <a:spcBef>
                <a:spcPts val="1600"/>
              </a:spcBef>
              <a:spcAft>
                <a:spcPts val="0"/>
              </a:spcAft>
              <a:buSzPts val="2000"/>
              <a:buChar char=" "/>
            </a:pPr>
            <a:r>
              <a:rPr lang="en-US"/>
              <a:t>A married couple has a right to the marital act. They each have a duty to refrain from the marital act with anyone else. </a:t>
            </a:r>
            <a:endParaRPr/>
          </a:p>
          <a:p>
            <a:pPr marL="91440" lvl="0" indent="-127000" algn="l" rtl="0">
              <a:lnSpc>
                <a:spcPct val="90000"/>
              </a:lnSpc>
              <a:spcBef>
                <a:spcPts val="1400"/>
              </a:spcBef>
              <a:spcAft>
                <a:spcPts val="0"/>
              </a:spcAft>
              <a:buSzPts val="2000"/>
              <a:buChar char=" "/>
            </a:pPr>
            <a:r>
              <a:rPr lang="en-US"/>
              <a:t>I have a duty not to steal, so you have a right not to be stolen from</a:t>
            </a:r>
            <a:endParaRPr/>
          </a:p>
          <a:p>
            <a:pPr marL="91440" lvl="0" indent="-127000" algn="l" rtl="0">
              <a:lnSpc>
                <a:spcPct val="90000"/>
              </a:lnSpc>
              <a:spcBef>
                <a:spcPts val="1400"/>
              </a:spcBef>
              <a:spcAft>
                <a:spcPts val="0"/>
              </a:spcAft>
              <a:buSzPts val="2000"/>
              <a:buChar char=" "/>
            </a:pPr>
            <a:r>
              <a:rPr lang="en-US"/>
              <a:t>I have a right to my life and a duty to keep it. </a:t>
            </a:r>
            <a:endParaRPr/>
          </a:p>
          <a:p>
            <a:pPr marL="91440" lvl="0" indent="-127000" algn="l" rtl="0">
              <a:lnSpc>
                <a:spcPct val="90000"/>
              </a:lnSpc>
              <a:spcBef>
                <a:spcPts val="1400"/>
              </a:spcBef>
              <a:spcAft>
                <a:spcPts val="0"/>
              </a:spcAft>
              <a:buSzPts val="2000"/>
              <a:buChar char=" "/>
            </a:pPr>
            <a:r>
              <a:rPr lang="en-US"/>
              <a:t>I have a right to maintain my dignity—no one has the right to attempt to take that. </a:t>
            </a:r>
            <a:br>
              <a:rPr lang="en-US"/>
            </a:br>
            <a:endParaRPr/>
          </a:p>
          <a:p>
            <a:pPr marL="91440" lvl="0" indent="0" algn="l" rtl="0">
              <a:lnSpc>
                <a:spcPct val="90000"/>
              </a:lnSpc>
              <a:spcBef>
                <a:spcPts val="1400"/>
              </a:spcBef>
              <a:spcAft>
                <a:spcPts val="0"/>
              </a:spcAft>
              <a:buSzPts val="2000"/>
              <a:buNone/>
            </a:pPr>
            <a:endParaRPr/>
          </a:p>
        </p:txBody>
      </p:sp>
      <p:pic>
        <p:nvPicPr>
          <p:cNvPr id="388" name="Google Shape;388;g133257bb780_0_32"/>
          <p:cNvPicPr preferRelativeResize="0"/>
          <p:nvPr/>
        </p:nvPicPr>
        <p:blipFill>
          <a:blip r:embed="rId5">
            <a:alphaModFix amt="6000"/>
          </a:blip>
          <a:stretch>
            <a:fillRect/>
          </a:stretch>
        </p:blipFill>
        <p:spPr>
          <a:xfrm>
            <a:off x="1053125" y="71075"/>
            <a:ext cx="1719125" cy="1666325"/>
          </a:xfrm>
          <a:prstGeom prst="rect">
            <a:avLst/>
          </a:prstGeom>
          <a:noFill/>
          <a:ln>
            <a:noFill/>
          </a:ln>
        </p:spPr>
      </p:pic>
      <p:sp>
        <p:nvSpPr>
          <p:cNvPr id="389" name="Google Shape;389;g133257bb780_0_32"/>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33257bb780_0_3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Conclusions</a:t>
            </a:r>
            <a:endParaRPr/>
          </a:p>
        </p:txBody>
      </p:sp>
      <p:sp>
        <p:nvSpPr>
          <p:cNvPr id="395" name="Google Shape;395;g133257bb780_0_37"/>
          <p:cNvSpPr txBox="1">
            <a:spLocks noGrp="1"/>
          </p:cNvSpPr>
          <p:nvPr>
            <p:ph type="body" idx="1"/>
          </p:nvPr>
        </p:nvSpPr>
        <p:spPr>
          <a:xfrm>
            <a:off x="302750" y="1845725"/>
            <a:ext cx="8634900" cy="436740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000"/>
              <a:buNone/>
            </a:pPr>
            <a:r>
              <a:rPr lang="en-US"/>
              <a:t>Do I have an understanding of human nature which highlights  human dignity?</a:t>
            </a:r>
            <a:endParaRPr/>
          </a:p>
          <a:p>
            <a:pPr marL="0" lvl="0" indent="0" algn="l" rtl="0">
              <a:lnSpc>
                <a:spcPct val="90000"/>
              </a:lnSpc>
              <a:spcBef>
                <a:spcPts val="1400"/>
              </a:spcBef>
              <a:spcAft>
                <a:spcPts val="0"/>
              </a:spcAft>
              <a:buSzPts val="2000"/>
              <a:buNone/>
            </a:pPr>
            <a:r>
              <a:rPr lang="en-US"/>
              <a:t>Is it possible to change that human nature? What happens if we can?</a:t>
            </a:r>
            <a:endParaRPr/>
          </a:p>
          <a:p>
            <a:pPr marL="0" lvl="0" indent="0" algn="l" rtl="0">
              <a:lnSpc>
                <a:spcPct val="90000"/>
              </a:lnSpc>
              <a:spcBef>
                <a:spcPts val="1400"/>
              </a:spcBef>
              <a:spcAft>
                <a:spcPts val="0"/>
              </a:spcAft>
              <a:buSzPts val="2000"/>
              <a:buNone/>
            </a:pPr>
            <a:r>
              <a:rPr lang="en-US"/>
              <a:t>If it is not possible to change that nature then I also cannot change the rights which are an intrinsic part of that nature. </a:t>
            </a:r>
            <a:endParaRPr/>
          </a:p>
          <a:p>
            <a:pPr marL="0" lvl="0" indent="0" algn="l" rtl="0">
              <a:lnSpc>
                <a:spcPct val="90000"/>
              </a:lnSpc>
              <a:spcBef>
                <a:spcPts val="1400"/>
              </a:spcBef>
              <a:spcAft>
                <a:spcPts val="0"/>
              </a:spcAft>
              <a:buSzPts val="2000"/>
              <a:buNone/>
            </a:pPr>
            <a:r>
              <a:rPr lang="en-US"/>
              <a:t>Does any specific use of CRIPSR technology highlight my nature and dignity? Or does the use of this technology open up the possibility for abuses? </a:t>
            </a:r>
            <a:endParaRPr/>
          </a:p>
          <a:p>
            <a:pPr marL="0" lvl="0" indent="0" algn="l" rtl="0">
              <a:lnSpc>
                <a:spcPct val="90000"/>
              </a:lnSpc>
              <a:spcBef>
                <a:spcPts val="1400"/>
              </a:spcBef>
              <a:spcAft>
                <a:spcPts val="0"/>
              </a:spcAft>
              <a:buSzPts val="2000"/>
              <a:buNone/>
            </a:pPr>
            <a:r>
              <a:rPr lang="en-US"/>
              <a:t>If the use opens the possibility of abuses, what might those be? Long term and short term? Abuses against the born and unborn? Old, disabled, rich or poor?</a:t>
            </a:r>
            <a:endParaRPr/>
          </a:p>
          <a:p>
            <a:pPr marL="0" lvl="0" indent="0" algn="l" rtl="0">
              <a:lnSpc>
                <a:spcPct val="90000"/>
              </a:lnSpc>
              <a:spcBef>
                <a:spcPts val="1400"/>
              </a:spcBef>
              <a:spcAft>
                <a:spcPts val="0"/>
              </a:spcAft>
              <a:buSzPts val="2000"/>
              <a:buNone/>
            </a:pPr>
            <a:endParaRPr/>
          </a:p>
        </p:txBody>
      </p:sp>
      <p:pic>
        <p:nvPicPr>
          <p:cNvPr id="396" name="Google Shape;396;g133257bb780_0_37"/>
          <p:cNvPicPr preferRelativeResize="0"/>
          <p:nvPr/>
        </p:nvPicPr>
        <p:blipFill rotWithShape="1">
          <a:blip r:embed="rId3">
            <a:alphaModFix amt="11000"/>
          </a:blip>
          <a:srcRect l="10843" t="8113" r="9602" b="8844"/>
          <a:stretch/>
        </p:blipFill>
        <p:spPr>
          <a:xfrm>
            <a:off x="670550" y="18575"/>
            <a:ext cx="7886100" cy="6333932"/>
          </a:xfrm>
          <a:prstGeom prst="rect">
            <a:avLst/>
          </a:prstGeom>
          <a:noFill/>
          <a:ln>
            <a:noFill/>
          </a:ln>
        </p:spPr>
      </p:pic>
      <p:sp>
        <p:nvSpPr>
          <p:cNvPr id="397" name="Google Shape;397;g133257bb780_0_37"/>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g133257bb780_0_134"/>
          <p:cNvPicPr preferRelativeResize="0"/>
          <p:nvPr/>
        </p:nvPicPr>
        <p:blipFill rotWithShape="1">
          <a:blip r:embed="rId3">
            <a:alphaModFix amt="24000"/>
          </a:blip>
          <a:srcRect b="7774"/>
          <a:stretch/>
        </p:blipFill>
        <p:spPr>
          <a:xfrm>
            <a:off x="1448125" y="0"/>
            <a:ext cx="6247749" cy="6325001"/>
          </a:xfrm>
          <a:prstGeom prst="rect">
            <a:avLst/>
          </a:prstGeom>
          <a:noFill/>
          <a:ln>
            <a:noFill/>
          </a:ln>
        </p:spPr>
      </p:pic>
      <p:sp>
        <p:nvSpPr>
          <p:cNvPr id="403" name="Google Shape;403;g133257bb780_0_134"/>
          <p:cNvSpPr txBox="1">
            <a:spLocks noGrp="1"/>
          </p:cNvSpPr>
          <p:nvPr>
            <p:ph type="title"/>
          </p:nvPr>
        </p:nvSpPr>
        <p:spPr>
          <a:xfrm>
            <a:off x="441957" y="923877"/>
            <a:ext cx="1948800" cy="813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Project</a:t>
            </a:r>
            <a:endParaRPr/>
          </a:p>
        </p:txBody>
      </p:sp>
      <p:sp>
        <p:nvSpPr>
          <p:cNvPr id="404" name="Google Shape;404;g133257bb780_0_134"/>
          <p:cNvSpPr txBox="1"/>
          <p:nvPr/>
        </p:nvSpPr>
        <p:spPr>
          <a:xfrm>
            <a:off x="8633455" y="31675"/>
            <a:ext cx="45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pic>
        <p:nvPicPr>
          <p:cNvPr id="208" name="Google Shape;208;p3"/>
          <p:cNvPicPr preferRelativeResize="0"/>
          <p:nvPr/>
        </p:nvPicPr>
        <p:blipFill>
          <a:blip r:embed="rId3">
            <a:alphaModFix amt="16000"/>
          </a:blip>
          <a:stretch>
            <a:fillRect/>
          </a:stretch>
        </p:blipFill>
        <p:spPr>
          <a:xfrm>
            <a:off x="1978826" y="343901"/>
            <a:ext cx="5957025" cy="5957025"/>
          </a:xfrm>
          <a:prstGeom prst="rect">
            <a:avLst/>
          </a:prstGeom>
          <a:noFill/>
          <a:ln>
            <a:noFill/>
          </a:ln>
        </p:spPr>
      </p:pic>
      <p:sp>
        <p:nvSpPr>
          <p:cNvPr id="209" name="Google Shape;209;p3"/>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Why a proper anthropology is important?</a:t>
            </a:r>
            <a:endParaRPr/>
          </a:p>
        </p:txBody>
      </p:sp>
      <p:sp>
        <p:nvSpPr>
          <p:cNvPr id="210" name="Google Shape;210;p3"/>
          <p:cNvSpPr txBox="1">
            <a:spLocks noGrp="1"/>
          </p:cNvSpPr>
          <p:nvPr>
            <p:ph type="body" idx="1"/>
          </p:nvPr>
        </p:nvSpPr>
        <p:spPr>
          <a:xfrm>
            <a:off x="457200" y="1845734"/>
            <a:ext cx="8229599" cy="4023360"/>
          </a:xfrm>
          <a:prstGeom prst="rect">
            <a:avLst/>
          </a:prstGeom>
          <a:noFill/>
          <a:ln>
            <a:noFill/>
          </a:ln>
        </p:spPr>
        <p:txBody>
          <a:bodyPr spcFirstLastPara="1" wrap="square" lIns="0" tIns="45700" rIns="0" bIns="45700" anchor="t" anchorCtr="0">
            <a:normAutofit/>
          </a:bodyPr>
          <a:lstStyle/>
          <a:p>
            <a:pPr marL="91440" lvl="0" indent="-177800" algn="ctr" rtl="0">
              <a:lnSpc>
                <a:spcPct val="90000"/>
              </a:lnSpc>
              <a:spcBef>
                <a:spcPts val="0"/>
              </a:spcBef>
              <a:spcAft>
                <a:spcPts val="0"/>
              </a:spcAft>
              <a:buSzPts val="2800"/>
              <a:buChar char=" "/>
            </a:pPr>
            <a:r>
              <a:rPr lang="en-US" sz="2800"/>
              <a:t>You have to know what you are dealing with in order to make judgement about how that being should live the good life.</a:t>
            </a:r>
            <a:endParaRPr/>
          </a:p>
          <a:p>
            <a:pPr marL="91440" lvl="0" indent="-152400" algn="ctr" rtl="0">
              <a:lnSpc>
                <a:spcPct val="90000"/>
              </a:lnSpc>
              <a:spcBef>
                <a:spcPts val="1400"/>
              </a:spcBef>
              <a:spcAft>
                <a:spcPts val="0"/>
              </a:spcAft>
              <a:buSzPts val="2400"/>
              <a:buChar char=" "/>
            </a:pPr>
            <a:r>
              <a:rPr lang="en-US" sz="2400"/>
              <a:t>If you know what a being </a:t>
            </a:r>
            <a:r>
              <a:rPr lang="en-US" sz="2400" u="sng"/>
              <a:t>is</a:t>
            </a:r>
            <a:r>
              <a:rPr lang="en-US" sz="2400"/>
              <a:t> you can make judgements about his/her rights and obligations toward others</a:t>
            </a:r>
            <a:endParaRPr sz="2400"/>
          </a:p>
          <a:p>
            <a:pPr marL="91440" lvl="0" indent="0" algn="ctr" rtl="0">
              <a:lnSpc>
                <a:spcPct val="90000"/>
              </a:lnSpc>
              <a:spcBef>
                <a:spcPts val="1400"/>
              </a:spcBef>
              <a:spcAft>
                <a:spcPts val="0"/>
              </a:spcAft>
              <a:buSzPts val="2000"/>
              <a:buNone/>
            </a:pPr>
            <a:endParaRPr/>
          </a:p>
          <a:p>
            <a:pPr marL="91440" lvl="0" indent="-152400" algn="ctr" rtl="0">
              <a:lnSpc>
                <a:spcPct val="90000"/>
              </a:lnSpc>
              <a:spcBef>
                <a:spcPts val="1400"/>
              </a:spcBef>
              <a:spcAft>
                <a:spcPts val="0"/>
              </a:spcAft>
              <a:buSzPts val="2400"/>
              <a:buChar char=" "/>
            </a:pPr>
            <a:r>
              <a:rPr lang="en-US" sz="2400" b="1"/>
              <a:t>Christian anthropology informs judgements about moral life and thus informs us of our obligations and guides us toward proper action, especially (in this case) as regard CRISPR technology. </a:t>
            </a:r>
            <a:endParaRPr sz="2400" b="1"/>
          </a:p>
        </p:txBody>
      </p:sp>
      <p:sp>
        <p:nvSpPr>
          <p:cNvPr id="211" name="Google Shape;211;p3"/>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4"/>
          <p:cNvPicPr preferRelativeResize="0"/>
          <p:nvPr/>
        </p:nvPicPr>
        <p:blipFill>
          <a:blip r:embed="rId3">
            <a:alphaModFix amt="15000"/>
          </a:blip>
          <a:stretch>
            <a:fillRect/>
          </a:stretch>
        </p:blipFill>
        <p:spPr>
          <a:xfrm>
            <a:off x="268475" y="283800"/>
            <a:ext cx="8607075" cy="1445500"/>
          </a:xfrm>
          <a:prstGeom prst="rect">
            <a:avLst/>
          </a:prstGeom>
          <a:noFill/>
          <a:ln>
            <a:noFill/>
          </a:ln>
        </p:spPr>
      </p:pic>
      <p:sp>
        <p:nvSpPr>
          <p:cNvPr id="217" name="Google Shape;217;p4"/>
          <p:cNvSpPr txBox="1">
            <a:spLocks noGrp="1"/>
          </p:cNvSpPr>
          <p:nvPr>
            <p:ph type="title"/>
          </p:nvPr>
        </p:nvSpPr>
        <p:spPr>
          <a:xfrm>
            <a:off x="580375" y="477300"/>
            <a:ext cx="8352600" cy="8859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What is Christian Anthropology?</a:t>
            </a:r>
            <a:endParaRPr/>
          </a:p>
        </p:txBody>
      </p:sp>
      <p:sp>
        <p:nvSpPr>
          <p:cNvPr id="218" name="Google Shape;218;p4"/>
          <p:cNvSpPr txBox="1">
            <a:spLocks noGrp="1"/>
          </p:cNvSpPr>
          <p:nvPr>
            <p:ph type="body" idx="1"/>
          </p:nvPr>
        </p:nvSpPr>
        <p:spPr>
          <a:xfrm>
            <a:off x="381000" y="1729300"/>
            <a:ext cx="7543800" cy="3238800"/>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Char char=" "/>
            </a:pPr>
            <a:r>
              <a:rPr lang="en-US" sz="2800">
                <a:solidFill>
                  <a:srgbClr val="00B050"/>
                </a:solidFill>
              </a:rPr>
              <a:t>The Study of Man from a Christian Perspective</a:t>
            </a:r>
            <a:r>
              <a:rPr lang="en-US" sz="2800"/>
              <a:t>!</a:t>
            </a:r>
            <a:endParaRPr/>
          </a:p>
          <a:p>
            <a:pPr marL="91440" lvl="0" indent="-177800" algn="l" rtl="0">
              <a:lnSpc>
                <a:spcPct val="90000"/>
              </a:lnSpc>
              <a:spcBef>
                <a:spcPts val="1400"/>
              </a:spcBef>
              <a:spcAft>
                <a:spcPts val="0"/>
              </a:spcAft>
              <a:buSzPts val="2800"/>
              <a:buChar char=" "/>
            </a:pPr>
            <a:r>
              <a:rPr lang="en-US" sz="2800"/>
              <a:t>In light of divine revelation…</a:t>
            </a:r>
            <a:endParaRPr/>
          </a:p>
          <a:p>
            <a:pPr marL="91440" lvl="0" indent="-177800" algn="l" rtl="0">
              <a:lnSpc>
                <a:spcPct val="90000"/>
              </a:lnSpc>
              <a:spcBef>
                <a:spcPts val="1400"/>
              </a:spcBef>
              <a:spcAft>
                <a:spcPts val="0"/>
              </a:spcAft>
              <a:buSzPts val="2800"/>
              <a:buChar char=" "/>
            </a:pPr>
            <a:r>
              <a:rPr lang="en-US" sz="2800">
                <a:solidFill>
                  <a:srgbClr val="00B050"/>
                </a:solidFill>
              </a:rPr>
              <a:t>1. What are we?</a:t>
            </a:r>
            <a:endParaRPr sz="2800">
              <a:solidFill>
                <a:srgbClr val="00B050"/>
              </a:solidFill>
            </a:endParaRPr>
          </a:p>
          <a:p>
            <a:pPr marL="91440" lvl="0" indent="-177800" algn="l" rtl="0">
              <a:lnSpc>
                <a:spcPct val="90000"/>
              </a:lnSpc>
              <a:spcBef>
                <a:spcPts val="1400"/>
              </a:spcBef>
              <a:spcAft>
                <a:spcPts val="0"/>
              </a:spcAft>
              <a:buSzPts val="2800"/>
              <a:buChar char=" "/>
            </a:pPr>
            <a:r>
              <a:rPr lang="en-US" sz="2800">
                <a:solidFill>
                  <a:srgbClr val="00B050"/>
                </a:solidFill>
              </a:rPr>
              <a:t>2. Where do we come from?</a:t>
            </a:r>
            <a:endParaRPr sz="2800">
              <a:solidFill>
                <a:srgbClr val="00B050"/>
              </a:solidFill>
            </a:endParaRPr>
          </a:p>
          <a:p>
            <a:pPr marL="91440" lvl="0" indent="-177800" algn="l" rtl="0">
              <a:lnSpc>
                <a:spcPct val="90000"/>
              </a:lnSpc>
              <a:spcBef>
                <a:spcPts val="1400"/>
              </a:spcBef>
              <a:spcAft>
                <a:spcPts val="0"/>
              </a:spcAft>
              <a:buSzPts val="2800"/>
              <a:buChar char=" "/>
            </a:pPr>
            <a:r>
              <a:rPr lang="en-US" sz="2800">
                <a:solidFill>
                  <a:srgbClr val="00B050"/>
                </a:solidFill>
              </a:rPr>
              <a:t>3. Where are we going?</a:t>
            </a:r>
            <a:endParaRPr sz="2800">
              <a:solidFill>
                <a:srgbClr val="00B050"/>
              </a:solidFill>
            </a:endParaRPr>
          </a:p>
          <a:p>
            <a:pPr marL="0" lvl="0" indent="0" algn="l" rtl="0">
              <a:lnSpc>
                <a:spcPct val="90000"/>
              </a:lnSpc>
              <a:spcBef>
                <a:spcPts val="1400"/>
              </a:spcBef>
              <a:spcAft>
                <a:spcPts val="0"/>
              </a:spcAft>
              <a:buSzPts val="2000"/>
              <a:buNone/>
            </a:pPr>
            <a:endParaRPr/>
          </a:p>
        </p:txBody>
      </p:sp>
      <p:sp>
        <p:nvSpPr>
          <p:cNvPr id="219" name="Google Shape;219;p4"/>
          <p:cNvSpPr/>
          <p:nvPr/>
        </p:nvSpPr>
        <p:spPr>
          <a:xfrm>
            <a:off x="1295400" y="5512863"/>
            <a:ext cx="65532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70C0"/>
                </a:solidFill>
                <a:latin typeface="Calibri"/>
                <a:ea typeface="Calibri"/>
                <a:cs typeface="Calibri"/>
                <a:sym typeface="Calibri"/>
              </a:rPr>
              <a:t>We want the best definition for who we are. The definition which actually leads to the good life.</a:t>
            </a:r>
            <a:endParaRPr b="1"/>
          </a:p>
        </p:txBody>
      </p:sp>
      <p:sp>
        <p:nvSpPr>
          <p:cNvPr id="220" name="Google Shape;220;p4"/>
          <p:cNvSpPr txBox="1"/>
          <p:nvPr/>
        </p:nvSpPr>
        <p:spPr>
          <a:xfrm>
            <a:off x="1606000" y="4478975"/>
            <a:ext cx="6017100" cy="954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0070C0"/>
                </a:solidFill>
                <a:latin typeface="Calibri"/>
                <a:ea typeface="Calibri"/>
                <a:cs typeface="Calibri"/>
                <a:sym typeface="Calibri"/>
              </a:rPr>
              <a:t>Who are we if we are not theists?</a:t>
            </a:r>
            <a:endParaRPr b="1"/>
          </a:p>
          <a:p>
            <a:pPr marL="0" marR="0" lvl="0" indent="0" algn="ctr" rtl="0">
              <a:spcBef>
                <a:spcPts val="0"/>
              </a:spcBef>
              <a:spcAft>
                <a:spcPts val="0"/>
              </a:spcAft>
              <a:buNone/>
            </a:pPr>
            <a:r>
              <a:rPr lang="en-US" sz="2800" b="1" i="0" u="none" strike="noStrike" cap="none">
                <a:solidFill>
                  <a:srgbClr val="0070C0"/>
                </a:solidFill>
                <a:latin typeface="Calibri"/>
                <a:ea typeface="Calibri"/>
                <a:cs typeface="Calibri"/>
                <a:sym typeface="Calibri"/>
              </a:rPr>
              <a:t>How does that impact our existence?</a:t>
            </a:r>
            <a:endParaRPr b="1"/>
          </a:p>
        </p:txBody>
      </p:sp>
      <p:sp>
        <p:nvSpPr>
          <p:cNvPr id="221" name="Google Shape;221;p4"/>
          <p:cNvSpPr txBox="1"/>
          <p:nvPr/>
        </p:nvSpPr>
        <p:spPr>
          <a:xfrm>
            <a:off x="8790913" y="31687"/>
            <a:ext cx="2987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5"/>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Homework Review</a:t>
            </a:r>
            <a:endParaRPr/>
          </a:p>
        </p:txBody>
      </p:sp>
      <p:sp>
        <p:nvSpPr>
          <p:cNvPr id="227" name="Google Shape;227;p5"/>
          <p:cNvSpPr txBox="1">
            <a:spLocks noGrp="1"/>
          </p:cNvSpPr>
          <p:nvPr>
            <p:ph type="body" idx="1"/>
          </p:nvPr>
        </p:nvSpPr>
        <p:spPr>
          <a:xfrm>
            <a:off x="228600" y="1737361"/>
            <a:ext cx="8762999" cy="1450757"/>
          </a:xfrm>
          <a:prstGeom prst="rect">
            <a:avLst/>
          </a:prstGeom>
          <a:noFill/>
          <a:ln>
            <a:noFill/>
          </a:ln>
        </p:spPr>
        <p:txBody>
          <a:bodyPr spcFirstLastPara="1" wrap="square" lIns="0" tIns="45700" rIns="0" bIns="45700" anchor="t" anchorCtr="0">
            <a:normAutofit/>
          </a:bodyPr>
          <a:lstStyle/>
          <a:p>
            <a:pPr marL="91440" lvl="0" indent="-127000" algn="ctr" rtl="0">
              <a:lnSpc>
                <a:spcPct val="90000"/>
              </a:lnSpc>
              <a:spcBef>
                <a:spcPts val="0"/>
              </a:spcBef>
              <a:spcAft>
                <a:spcPts val="0"/>
              </a:spcAft>
              <a:buSzPts val="2000"/>
              <a:buChar char=" "/>
            </a:pPr>
            <a:r>
              <a:rPr lang="en-US" b="1">
                <a:solidFill>
                  <a:srgbClr val="00B050"/>
                </a:solidFill>
              </a:rPr>
              <a:t>Philosophical and religious errors about man, lead to errors about morality</a:t>
            </a:r>
            <a:endParaRPr/>
          </a:p>
          <a:p>
            <a:pPr marL="91440" lvl="0" indent="-127000" algn="ctr" rtl="0">
              <a:lnSpc>
                <a:spcPct val="90000"/>
              </a:lnSpc>
              <a:spcBef>
                <a:spcPts val="1400"/>
              </a:spcBef>
              <a:spcAft>
                <a:spcPts val="0"/>
              </a:spcAft>
              <a:buSzPts val="2000"/>
              <a:buChar char=" "/>
            </a:pPr>
            <a:r>
              <a:rPr lang="en-US"/>
              <a:t>“At the heart of liberty is the right to define one’s own concept of existence, of meaning, of the universe, and of the mystery of human life.”– PP</a:t>
            </a:r>
            <a:endParaRPr/>
          </a:p>
          <a:p>
            <a:pPr marL="91440" lvl="0" indent="0" algn="ctr" rtl="0">
              <a:lnSpc>
                <a:spcPct val="90000"/>
              </a:lnSpc>
              <a:spcBef>
                <a:spcPts val="1400"/>
              </a:spcBef>
              <a:spcAft>
                <a:spcPts val="0"/>
              </a:spcAft>
              <a:buSzPts val="2000"/>
              <a:buNone/>
            </a:pPr>
            <a:endParaRPr/>
          </a:p>
        </p:txBody>
      </p:sp>
      <p:sp>
        <p:nvSpPr>
          <p:cNvPr id="228" name="Google Shape;228;p5"/>
          <p:cNvSpPr txBox="1"/>
          <p:nvPr/>
        </p:nvSpPr>
        <p:spPr>
          <a:xfrm>
            <a:off x="258200" y="3049025"/>
            <a:ext cx="4029632"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1. Man is totally determined by his environment- He cannot be held responsible for the choices he makes (philosophical determinism)</a:t>
            </a:r>
            <a:endParaRPr/>
          </a:p>
        </p:txBody>
      </p:sp>
      <p:sp>
        <p:nvSpPr>
          <p:cNvPr id="229" name="Google Shape;229;p5"/>
          <p:cNvSpPr txBox="1"/>
          <p:nvPr/>
        </p:nvSpPr>
        <p:spPr>
          <a:xfrm>
            <a:off x="228600" y="4407150"/>
            <a:ext cx="4029632"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 Man is just like any other animal.</a:t>
            </a:r>
            <a:endParaRPr/>
          </a:p>
        </p:txBody>
      </p:sp>
      <p:sp>
        <p:nvSpPr>
          <p:cNvPr id="230" name="Google Shape;230;p5"/>
          <p:cNvSpPr txBox="1"/>
          <p:nvPr/>
        </p:nvSpPr>
        <p:spPr>
          <a:xfrm>
            <a:off x="228600" y="5175400"/>
            <a:ext cx="4059354"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3. Man is purely biological material. </a:t>
            </a:r>
            <a:endParaRPr/>
          </a:p>
        </p:txBody>
      </p:sp>
      <p:sp>
        <p:nvSpPr>
          <p:cNvPr id="231" name="Google Shape;231;p5"/>
          <p:cNvSpPr txBox="1"/>
          <p:nvPr/>
        </p:nvSpPr>
        <p:spPr>
          <a:xfrm>
            <a:off x="4765651" y="3049025"/>
            <a:ext cx="4149976"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4. We cannot do anything righteous– we are “snow-covered dung”– nothing we do can separate us from God. </a:t>
            </a:r>
            <a:endParaRPr/>
          </a:p>
        </p:txBody>
      </p:sp>
      <p:sp>
        <p:nvSpPr>
          <p:cNvPr id="232" name="Google Shape;232;p5"/>
          <p:cNvSpPr txBox="1"/>
          <p:nvPr/>
        </p:nvSpPr>
        <p:spPr>
          <a:xfrm>
            <a:off x="4765650" y="4130050"/>
            <a:ext cx="3600998"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 The spiritual aspect of man is primary, physical things are unimportant.</a:t>
            </a:r>
            <a:endParaRPr/>
          </a:p>
        </p:txBody>
      </p:sp>
      <p:sp>
        <p:nvSpPr>
          <p:cNvPr id="233" name="Google Shape;233;p5"/>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a:t>
            </a:r>
            <a:endParaRPr/>
          </a:p>
        </p:txBody>
      </p:sp>
      <p:pic>
        <p:nvPicPr>
          <p:cNvPr id="234" name="Google Shape;234;p5"/>
          <p:cNvPicPr preferRelativeResize="0"/>
          <p:nvPr/>
        </p:nvPicPr>
        <p:blipFill rotWithShape="1">
          <a:blip r:embed="rId3">
            <a:alphaModFix amt="16000"/>
          </a:blip>
          <a:srcRect l="22569" t="23685" r="20538" b="23421"/>
          <a:stretch/>
        </p:blipFill>
        <p:spPr>
          <a:xfrm>
            <a:off x="6028875" y="31675"/>
            <a:ext cx="1834683" cy="1705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10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gtEl>
                                        <p:attrNameLst>
                                          <p:attrName>style.visibility</p:attrName>
                                        </p:attrNameLst>
                                      </p:cBhvr>
                                      <p:to>
                                        <p:strVal val="visible"/>
                                      </p:to>
                                    </p:set>
                                    <p:animEffect transition="in" filter="fade">
                                      <p:cBhvr>
                                        <p:cTn id="12" dur="1000"/>
                                        <p:tgtEl>
                                          <p:spTgt spid="2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gtEl>
                                        <p:attrNameLst>
                                          <p:attrName>style.visibility</p:attrName>
                                        </p:attrNameLst>
                                      </p:cBhvr>
                                      <p:to>
                                        <p:strVal val="visible"/>
                                      </p:to>
                                    </p:set>
                                    <p:animEffect transition="in" filter="fade">
                                      <p:cBhvr>
                                        <p:cTn id="17" dur="10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
                                        </p:tgtEl>
                                        <p:attrNameLst>
                                          <p:attrName>style.visibility</p:attrName>
                                        </p:attrNameLst>
                                      </p:cBhvr>
                                      <p:to>
                                        <p:strVal val="visible"/>
                                      </p:to>
                                    </p:set>
                                    <p:animEffect transition="in" filter="fade">
                                      <p:cBhvr>
                                        <p:cTn id="22" dur="1000"/>
                                        <p:tgtEl>
                                          <p:spTgt spid="2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6"/>
          <p:cNvPicPr preferRelativeResize="0"/>
          <p:nvPr/>
        </p:nvPicPr>
        <p:blipFill>
          <a:blip r:embed="rId3">
            <a:alphaModFix amt="22000"/>
          </a:blip>
          <a:stretch>
            <a:fillRect/>
          </a:stretch>
        </p:blipFill>
        <p:spPr>
          <a:xfrm>
            <a:off x="2005455" y="-2"/>
            <a:ext cx="7138545" cy="6858000"/>
          </a:xfrm>
          <a:prstGeom prst="rect">
            <a:avLst/>
          </a:prstGeom>
          <a:noFill/>
          <a:ln>
            <a:noFill/>
          </a:ln>
        </p:spPr>
      </p:pic>
      <p:sp>
        <p:nvSpPr>
          <p:cNvPr id="240" name="Google Shape;240;p6"/>
          <p:cNvSpPr txBox="1">
            <a:spLocks noGrp="1"/>
          </p:cNvSpPr>
          <p:nvPr>
            <p:ph type="title"/>
          </p:nvPr>
        </p:nvSpPr>
        <p:spPr>
          <a:xfrm>
            <a:off x="822960" y="286604"/>
            <a:ext cx="75438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US"/>
              <a:t>Christian Anthropology Seeks to Highlight Human Dignity</a:t>
            </a:r>
            <a:endParaRPr/>
          </a:p>
        </p:txBody>
      </p:sp>
      <p:sp>
        <p:nvSpPr>
          <p:cNvPr id="241" name="Google Shape;241;p6"/>
          <p:cNvSpPr txBox="1">
            <a:spLocks noGrp="1"/>
          </p:cNvSpPr>
          <p:nvPr>
            <p:ph type="body" idx="1"/>
          </p:nvPr>
        </p:nvSpPr>
        <p:spPr>
          <a:xfrm>
            <a:off x="822960" y="2253507"/>
            <a:ext cx="7543800" cy="1972139"/>
          </a:xfrm>
          <a:prstGeom prst="rect">
            <a:avLst/>
          </a:prstGeom>
          <a:noFill/>
          <a:ln>
            <a:noFill/>
          </a:ln>
        </p:spPr>
        <p:txBody>
          <a:bodyPr spcFirstLastPara="1" wrap="square" lIns="0" tIns="34275" rIns="0" bIns="34275" anchor="t" anchorCtr="0">
            <a:noAutofit/>
          </a:bodyPr>
          <a:lstStyle/>
          <a:p>
            <a:pPr marL="68580" lvl="0" indent="-133350" algn="l" rtl="0">
              <a:lnSpc>
                <a:spcPct val="90000"/>
              </a:lnSpc>
              <a:spcBef>
                <a:spcPts val="0"/>
              </a:spcBef>
              <a:spcAft>
                <a:spcPts val="0"/>
              </a:spcAft>
              <a:buSzPts val="2100"/>
              <a:buChar char=" "/>
            </a:pPr>
            <a:r>
              <a:rPr lang="en-US" sz="2100">
                <a:solidFill>
                  <a:srgbClr val="00B050"/>
                </a:solidFill>
              </a:rPr>
              <a:t>Inestimable worth/value VS Estimable Worth</a:t>
            </a:r>
            <a:endParaRPr sz="2100">
              <a:solidFill>
                <a:srgbClr val="00B050"/>
              </a:solidFill>
            </a:endParaRPr>
          </a:p>
          <a:p>
            <a:pPr marL="68580" lvl="0" indent="-133350" algn="l" rtl="0">
              <a:lnSpc>
                <a:spcPct val="90000"/>
              </a:lnSpc>
              <a:spcBef>
                <a:spcPts val="1050"/>
              </a:spcBef>
              <a:spcAft>
                <a:spcPts val="0"/>
              </a:spcAft>
              <a:buSzPts val="2100"/>
              <a:buChar char=" "/>
            </a:pPr>
            <a:r>
              <a:rPr lang="en-US" sz="2100">
                <a:solidFill>
                  <a:srgbClr val="00B050"/>
                </a:solidFill>
              </a:rPr>
              <a:t>Created in the image and likeness of God</a:t>
            </a:r>
            <a:endParaRPr sz="1800"/>
          </a:p>
          <a:p>
            <a:pPr marL="68580" lvl="0" indent="-133350" algn="l" rtl="0">
              <a:lnSpc>
                <a:spcPct val="90000"/>
              </a:lnSpc>
              <a:spcBef>
                <a:spcPts val="1050"/>
              </a:spcBef>
              <a:spcAft>
                <a:spcPts val="0"/>
              </a:spcAft>
              <a:buSzPts val="2100"/>
              <a:buChar char=" "/>
            </a:pPr>
            <a:r>
              <a:rPr lang="en-US" sz="2100">
                <a:solidFill>
                  <a:srgbClr val="00B050"/>
                </a:solidFill>
              </a:rPr>
              <a:t>If our dignity is inestimable then we protect against all possible abuses</a:t>
            </a:r>
            <a:endParaRPr sz="1800"/>
          </a:p>
          <a:p>
            <a:pPr marL="68580" lvl="0" indent="-133350" algn="l" rtl="0">
              <a:lnSpc>
                <a:spcPct val="90000"/>
              </a:lnSpc>
              <a:spcBef>
                <a:spcPts val="1050"/>
              </a:spcBef>
              <a:spcAft>
                <a:spcPts val="0"/>
              </a:spcAft>
              <a:buSzPts val="2100"/>
              <a:buChar char=" "/>
            </a:pPr>
            <a:r>
              <a:rPr lang="en-US" sz="2100">
                <a:solidFill>
                  <a:srgbClr val="00B050"/>
                </a:solidFill>
              </a:rPr>
              <a:t>If our dignity is estimable or measurable we create  or allow possible abuses</a:t>
            </a:r>
            <a:endParaRPr sz="1800"/>
          </a:p>
          <a:p>
            <a:pPr marL="0" lvl="0" indent="0" algn="l" rtl="0">
              <a:lnSpc>
                <a:spcPct val="90000"/>
              </a:lnSpc>
              <a:spcBef>
                <a:spcPts val="1050"/>
              </a:spcBef>
              <a:spcAft>
                <a:spcPts val="0"/>
              </a:spcAft>
              <a:buSzPts val="1500"/>
              <a:buNone/>
            </a:pPr>
            <a:endParaRPr/>
          </a:p>
        </p:txBody>
      </p:sp>
      <p:sp>
        <p:nvSpPr>
          <p:cNvPr id="242" name="Google Shape;242;p6"/>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7"/>
          <p:cNvPicPr preferRelativeResize="0"/>
          <p:nvPr/>
        </p:nvPicPr>
        <p:blipFill rotWithShape="1">
          <a:blip r:embed="rId3">
            <a:alphaModFix amt="13000"/>
          </a:blip>
          <a:srcRect l="3954" t="11671" r="3005" b="48411"/>
          <a:stretch/>
        </p:blipFill>
        <p:spPr>
          <a:xfrm>
            <a:off x="406663" y="-231775"/>
            <a:ext cx="8376375" cy="2941202"/>
          </a:xfrm>
          <a:prstGeom prst="rect">
            <a:avLst/>
          </a:prstGeom>
          <a:noFill/>
          <a:ln>
            <a:noFill/>
          </a:ln>
        </p:spPr>
      </p:pic>
      <p:sp>
        <p:nvSpPr>
          <p:cNvPr id="248" name="Google Shape;248;p7"/>
          <p:cNvSpPr txBox="1">
            <a:spLocks noGrp="1"/>
          </p:cNvSpPr>
          <p:nvPr>
            <p:ph type="title"/>
          </p:nvPr>
        </p:nvSpPr>
        <p:spPr>
          <a:xfrm>
            <a:off x="822960" y="286604"/>
            <a:ext cx="7543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God Created US</a:t>
            </a:r>
            <a:r>
              <a:rPr lang="en-US">
                <a:solidFill>
                  <a:srgbClr val="00B050"/>
                </a:solidFill>
              </a:rPr>
              <a:t> </a:t>
            </a:r>
            <a:endParaRPr>
              <a:solidFill>
                <a:srgbClr val="00B050"/>
              </a:solidFill>
            </a:endParaRPr>
          </a:p>
        </p:txBody>
      </p:sp>
      <p:sp>
        <p:nvSpPr>
          <p:cNvPr id="249" name="Google Shape;249;p7"/>
          <p:cNvSpPr txBox="1">
            <a:spLocks noGrp="1"/>
          </p:cNvSpPr>
          <p:nvPr>
            <p:ph type="body" idx="1"/>
          </p:nvPr>
        </p:nvSpPr>
        <p:spPr>
          <a:xfrm>
            <a:off x="304800" y="1845734"/>
            <a:ext cx="8610599" cy="4478866"/>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400"/>
              </a:spcBef>
              <a:spcAft>
                <a:spcPts val="0"/>
              </a:spcAft>
              <a:buNone/>
            </a:pPr>
            <a:r>
              <a:rPr lang="en-US" sz="2800"/>
              <a:t>He designed us, made us, knows our true good, knows what will lead to our Happiness. </a:t>
            </a:r>
            <a:endParaRPr/>
          </a:p>
          <a:p>
            <a:pPr marL="0" lvl="0" indent="0" algn="l" rtl="0">
              <a:lnSpc>
                <a:spcPct val="90000"/>
              </a:lnSpc>
              <a:spcBef>
                <a:spcPts val="1400"/>
              </a:spcBef>
              <a:spcAft>
                <a:spcPts val="0"/>
              </a:spcAft>
              <a:buNone/>
            </a:pPr>
            <a:r>
              <a:rPr lang="en-US" sz="2800"/>
              <a:t>Sin is rebellion of the creature from the creator: we were made to do things which unite us more closely to the source of our being. Yet we do things which indicate that we know what is best for ourselves. </a:t>
            </a:r>
            <a:endParaRPr sz="2800"/>
          </a:p>
          <a:p>
            <a:pPr marL="0" lvl="0" indent="0" algn="l" rtl="0">
              <a:lnSpc>
                <a:spcPct val="90000"/>
              </a:lnSpc>
              <a:spcBef>
                <a:spcPts val="1400"/>
              </a:spcBef>
              <a:spcAft>
                <a:spcPts val="0"/>
              </a:spcAft>
              <a:buNone/>
            </a:pPr>
            <a:r>
              <a:rPr lang="en-US" sz="2800">
                <a:solidFill>
                  <a:srgbClr val="00B050"/>
                </a:solidFill>
              </a:rPr>
              <a:t>Sin</a:t>
            </a:r>
            <a:r>
              <a:rPr lang="en-US" sz="2800"/>
              <a:t>: missing the mark—that is, </a:t>
            </a:r>
            <a:r>
              <a:rPr lang="en-US" sz="2800">
                <a:solidFill>
                  <a:srgbClr val="00B050"/>
                </a:solidFill>
              </a:rPr>
              <a:t>not aligning ourselves with an end proper to our nature. </a:t>
            </a:r>
            <a:endParaRPr/>
          </a:p>
        </p:txBody>
      </p:sp>
      <p:sp>
        <p:nvSpPr>
          <p:cNvPr id="250" name="Google Shape;250;p7"/>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8"/>
          <p:cNvPicPr preferRelativeResize="0"/>
          <p:nvPr/>
        </p:nvPicPr>
        <p:blipFill>
          <a:blip r:embed="rId3">
            <a:alphaModFix amt="9000"/>
          </a:blip>
          <a:stretch>
            <a:fillRect/>
          </a:stretch>
        </p:blipFill>
        <p:spPr>
          <a:xfrm>
            <a:off x="5132552" y="0"/>
            <a:ext cx="4011449" cy="6343649"/>
          </a:xfrm>
          <a:prstGeom prst="rect">
            <a:avLst/>
          </a:prstGeom>
          <a:noFill/>
          <a:ln>
            <a:noFill/>
          </a:ln>
        </p:spPr>
      </p:pic>
      <p:sp>
        <p:nvSpPr>
          <p:cNvPr id="256" name="Google Shape;256;p8"/>
          <p:cNvSpPr txBox="1">
            <a:spLocks noGrp="1"/>
          </p:cNvSpPr>
          <p:nvPr>
            <p:ph type="title"/>
          </p:nvPr>
        </p:nvSpPr>
        <p:spPr>
          <a:xfrm>
            <a:off x="489175" y="286600"/>
            <a:ext cx="76398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God Created man a religious being…</a:t>
            </a:r>
            <a:endParaRPr b="1">
              <a:solidFill>
                <a:srgbClr val="00B050"/>
              </a:solidFill>
            </a:endParaRPr>
          </a:p>
        </p:txBody>
      </p:sp>
      <p:sp>
        <p:nvSpPr>
          <p:cNvPr id="257" name="Google Shape;257;p8"/>
          <p:cNvSpPr txBox="1">
            <a:spLocks noGrp="1"/>
          </p:cNvSpPr>
          <p:nvPr>
            <p:ph type="body" idx="1"/>
          </p:nvPr>
        </p:nvSpPr>
        <p:spPr>
          <a:xfrm>
            <a:off x="152400" y="1845734"/>
            <a:ext cx="8762999" cy="4497916"/>
          </a:xfrm>
          <a:prstGeom prst="rect">
            <a:avLst/>
          </a:prstGeom>
          <a:noFill/>
          <a:ln>
            <a:noFill/>
          </a:ln>
        </p:spPr>
        <p:txBody>
          <a:bodyPr spcFirstLastPara="1" wrap="square" lIns="0" tIns="45700" rIns="0" bIns="45700" anchor="t" anchorCtr="0">
            <a:normAutofit/>
          </a:bodyPr>
          <a:lstStyle/>
          <a:p>
            <a:pPr marL="91440" lvl="0" indent="-152400" algn="l" rtl="0">
              <a:lnSpc>
                <a:spcPct val="90000"/>
              </a:lnSpc>
              <a:spcBef>
                <a:spcPts val="0"/>
              </a:spcBef>
              <a:spcAft>
                <a:spcPts val="0"/>
              </a:spcAft>
              <a:buSzPts val="2400"/>
              <a:buChar char=" "/>
            </a:pPr>
            <a:r>
              <a:rPr lang="en-US" sz="2400">
                <a:solidFill>
                  <a:srgbClr val="00B050"/>
                </a:solidFill>
              </a:rPr>
              <a:t>So that by nature he seeks out God and is meant to enter into communion with God. </a:t>
            </a:r>
            <a:endParaRPr sz="2400">
              <a:solidFill>
                <a:srgbClr val="00B050"/>
              </a:solidFill>
            </a:endParaRPr>
          </a:p>
          <a:p>
            <a:pPr marL="91440" lvl="0" indent="-152400" algn="l" rtl="0">
              <a:lnSpc>
                <a:spcPct val="90000"/>
              </a:lnSpc>
              <a:spcBef>
                <a:spcPts val="1400"/>
              </a:spcBef>
              <a:spcAft>
                <a:spcPts val="0"/>
              </a:spcAft>
              <a:buSzPts val="2400"/>
              <a:buChar char=" "/>
            </a:pPr>
            <a:r>
              <a:rPr lang="en-US" sz="2400" i="1"/>
              <a:t>Re </a:t>
            </a:r>
            <a:r>
              <a:rPr lang="en-US" sz="2400"/>
              <a:t>(again)</a:t>
            </a:r>
            <a:r>
              <a:rPr lang="en-US" sz="2400" i="1"/>
              <a:t> Ligare </a:t>
            </a:r>
            <a:r>
              <a:rPr lang="en-US" sz="2400"/>
              <a:t>(to bind, to tie)</a:t>
            </a:r>
            <a:endParaRPr/>
          </a:p>
          <a:p>
            <a:pPr marL="91440" lvl="0" indent="-152400" algn="l" rtl="0">
              <a:lnSpc>
                <a:spcPct val="90000"/>
              </a:lnSpc>
              <a:spcBef>
                <a:spcPts val="1400"/>
              </a:spcBef>
              <a:spcAft>
                <a:spcPts val="0"/>
              </a:spcAft>
              <a:buSzPts val="2400"/>
              <a:buChar char=" "/>
            </a:pPr>
            <a:r>
              <a:rPr lang="en-US" sz="2400"/>
              <a:t>God calls us to Him from our creation.</a:t>
            </a:r>
            <a:endParaRPr/>
          </a:p>
          <a:p>
            <a:pPr marL="91440" lvl="0" indent="-152400" algn="l" rtl="0">
              <a:lnSpc>
                <a:spcPct val="90000"/>
              </a:lnSpc>
              <a:spcBef>
                <a:spcPts val="1400"/>
              </a:spcBef>
              <a:spcAft>
                <a:spcPts val="0"/>
              </a:spcAft>
              <a:buSzPts val="2400"/>
              <a:buChar char=" "/>
            </a:pPr>
            <a:r>
              <a:rPr lang="en-US" sz="2400"/>
              <a:t>We are religious by nature– “and our hearts are restless until they rest in you!”</a:t>
            </a:r>
            <a:endParaRPr/>
          </a:p>
          <a:p>
            <a:pPr marL="91440" lvl="0" indent="-152400" algn="l" rtl="0">
              <a:lnSpc>
                <a:spcPct val="90000"/>
              </a:lnSpc>
              <a:spcBef>
                <a:spcPts val="1400"/>
              </a:spcBef>
              <a:spcAft>
                <a:spcPts val="0"/>
              </a:spcAft>
              <a:buSzPts val="2400"/>
              <a:buChar char=" "/>
            </a:pPr>
            <a:r>
              <a:rPr lang="en-US" sz="2400"/>
              <a:t>We were created by God FOR God.</a:t>
            </a:r>
            <a:endParaRPr/>
          </a:p>
          <a:p>
            <a:pPr marL="91440" lvl="0" indent="-152400" algn="l" rtl="0">
              <a:lnSpc>
                <a:spcPct val="90000"/>
              </a:lnSpc>
              <a:spcBef>
                <a:spcPts val="1400"/>
              </a:spcBef>
              <a:spcAft>
                <a:spcPts val="0"/>
              </a:spcAft>
              <a:buSzPts val="2400"/>
              <a:buChar char=" "/>
            </a:pPr>
            <a:r>
              <a:rPr lang="en-US" sz="2400"/>
              <a:t>This hole in our hearts is evident in all cultures. </a:t>
            </a:r>
            <a:endParaRPr/>
          </a:p>
        </p:txBody>
      </p:sp>
      <p:sp>
        <p:nvSpPr>
          <p:cNvPr id="258" name="Google Shape;258;p8"/>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9"/>
          <p:cNvPicPr preferRelativeResize="0"/>
          <p:nvPr/>
        </p:nvPicPr>
        <p:blipFill rotWithShape="1">
          <a:blip r:embed="rId3">
            <a:alphaModFix amt="22000"/>
          </a:blip>
          <a:srcRect r="14442"/>
          <a:stretch/>
        </p:blipFill>
        <p:spPr>
          <a:xfrm>
            <a:off x="6679375" y="199775"/>
            <a:ext cx="2358024" cy="3789451"/>
          </a:xfrm>
          <a:prstGeom prst="rect">
            <a:avLst/>
          </a:prstGeom>
          <a:noFill/>
          <a:ln>
            <a:noFill/>
          </a:ln>
        </p:spPr>
      </p:pic>
      <p:sp>
        <p:nvSpPr>
          <p:cNvPr id="264" name="Google Shape;264;p9"/>
          <p:cNvSpPr txBox="1">
            <a:spLocks noGrp="1"/>
          </p:cNvSpPr>
          <p:nvPr>
            <p:ph type="body" idx="1"/>
          </p:nvPr>
        </p:nvSpPr>
        <p:spPr>
          <a:xfrm>
            <a:off x="0" y="1845734"/>
            <a:ext cx="9143999" cy="4478866"/>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a:t>Composed of Body (material reality) and Soul (immaterial reality)</a:t>
            </a:r>
            <a:endParaRPr/>
          </a:p>
          <a:p>
            <a:pPr marL="91440" lvl="0" indent="-127000" algn="l" rtl="0">
              <a:lnSpc>
                <a:spcPct val="90000"/>
              </a:lnSpc>
              <a:spcBef>
                <a:spcPts val="1400"/>
              </a:spcBef>
              <a:spcAft>
                <a:spcPts val="0"/>
              </a:spcAft>
              <a:buSzPts val="2000"/>
              <a:buChar char=" "/>
            </a:pPr>
            <a:r>
              <a:rPr lang="en-US"/>
              <a:t>Genesis Dust and God Breath (Gen 2:7)</a:t>
            </a:r>
            <a:endParaRPr/>
          </a:p>
          <a:p>
            <a:pPr marL="91440" lvl="0" indent="-127000" algn="l" rtl="0">
              <a:lnSpc>
                <a:spcPct val="90000"/>
              </a:lnSpc>
              <a:spcBef>
                <a:spcPts val="1400"/>
              </a:spcBef>
              <a:spcAft>
                <a:spcPts val="0"/>
              </a:spcAft>
              <a:buSzPts val="2000"/>
              <a:buChar char=" "/>
            </a:pPr>
            <a:r>
              <a:rPr lang="en-US"/>
              <a:t>We are at once spiritual and corporeal</a:t>
            </a:r>
            <a:endParaRPr/>
          </a:p>
          <a:p>
            <a:pPr marL="91440" lvl="0" indent="-127000" algn="l" rtl="0">
              <a:lnSpc>
                <a:spcPct val="90000"/>
              </a:lnSpc>
              <a:spcBef>
                <a:spcPts val="1400"/>
              </a:spcBef>
              <a:spcAft>
                <a:spcPts val="0"/>
              </a:spcAft>
              <a:buSzPts val="2000"/>
              <a:buChar char=" "/>
            </a:pPr>
            <a:r>
              <a:rPr lang="en-US"/>
              <a:t>Hylomorphism (</a:t>
            </a:r>
            <a:r>
              <a:rPr lang="en-US" i="1"/>
              <a:t>Hule</a:t>
            </a:r>
            <a:r>
              <a:rPr lang="en-US"/>
              <a:t>: matter) &amp; (</a:t>
            </a:r>
            <a:r>
              <a:rPr lang="en-US" i="1"/>
              <a:t>Morphe</a:t>
            </a:r>
            <a:r>
              <a:rPr lang="en-US"/>
              <a:t>: form, figure, shape). </a:t>
            </a:r>
            <a:endParaRPr/>
          </a:p>
          <a:p>
            <a:pPr marL="91440" lvl="0" indent="-127000" algn="l" rtl="0">
              <a:lnSpc>
                <a:spcPct val="90000"/>
              </a:lnSpc>
              <a:spcBef>
                <a:spcPts val="1400"/>
              </a:spcBef>
              <a:spcAft>
                <a:spcPts val="0"/>
              </a:spcAft>
              <a:buSzPts val="2000"/>
              <a:buChar char=" "/>
            </a:pPr>
            <a:r>
              <a:rPr lang="en-US"/>
              <a:t>2 causes (form and matter) which form 1 nature</a:t>
            </a:r>
            <a:endParaRPr/>
          </a:p>
          <a:p>
            <a:pPr marL="91440" lvl="0" indent="-127000" algn="l" rtl="0">
              <a:lnSpc>
                <a:spcPct val="90000"/>
              </a:lnSpc>
              <a:spcBef>
                <a:spcPts val="1400"/>
              </a:spcBef>
              <a:spcAft>
                <a:spcPts val="0"/>
              </a:spcAft>
              <a:buSzPts val="2000"/>
              <a:buChar char=" "/>
            </a:pPr>
            <a:r>
              <a:rPr lang="en-US"/>
              <a:t>Our soul is the form which informs the matter– it is because of the soul that the body (matter) becomes a living human body.</a:t>
            </a:r>
            <a:endParaRPr/>
          </a:p>
          <a:p>
            <a:pPr marL="91440" lvl="0" indent="-127000" algn="l" rtl="0">
              <a:lnSpc>
                <a:spcPct val="90000"/>
              </a:lnSpc>
              <a:spcBef>
                <a:spcPts val="1400"/>
              </a:spcBef>
              <a:spcAft>
                <a:spcPts val="0"/>
              </a:spcAft>
              <a:buSzPts val="2000"/>
              <a:buChar char=" "/>
            </a:pPr>
            <a:r>
              <a:rPr lang="en-US"/>
              <a:t>Not two natures (body and soul) but two united causes of 1 nature. Our body and soul are the cause of our nature. </a:t>
            </a:r>
            <a:endParaRPr/>
          </a:p>
        </p:txBody>
      </p:sp>
      <p:pic>
        <p:nvPicPr>
          <p:cNvPr id="265" name="Google Shape;265;p9"/>
          <p:cNvPicPr preferRelativeResize="0"/>
          <p:nvPr/>
        </p:nvPicPr>
        <p:blipFill rotWithShape="1">
          <a:blip r:embed="rId4">
            <a:alphaModFix amt="12000"/>
          </a:blip>
          <a:srcRect l="71652" t="6961" r="2737" b="66736"/>
          <a:stretch/>
        </p:blipFill>
        <p:spPr>
          <a:xfrm>
            <a:off x="7040575" y="742250"/>
            <a:ext cx="2049100" cy="1610850"/>
          </a:xfrm>
          <a:prstGeom prst="rect">
            <a:avLst/>
          </a:prstGeom>
          <a:noFill/>
          <a:ln>
            <a:noFill/>
          </a:ln>
        </p:spPr>
      </p:pic>
      <p:sp>
        <p:nvSpPr>
          <p:cNvPr id="266" name="Google Shape;266;p9"/>
          <p:cNvSpPr txBox="1">
            <a:spLocks noGrp="1"/>
          </p:cNvSpPr>
          <p:nvPr>
            <p:ph type="title"/>
          </p:nvPr>
        </p:nvSpPr>
        <p:spPr>
          <a:xfrm>
            <a:off x="308925" y="286600"/>
            <a:ext cx="8057700" cy="118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solidFill>
                  <a:srgbClr val="00B050"/>
                </a:solidFill>
              </a:rPr>
              <a:t>Man is a hylomorphic being</a:t>
            </a:r>
            <a:endParaRPr b="1">
              <a:solidFill>
                <a:srgbClr val="00B050"/>
              </a:solidFill>
            </a:endParaRPr>
          </a:p>
        </p:txBody>
      </p:sp>
      <p:sp>
        <p:nvSpPr>
          <p:cNvPr id="267" name="Google Shape;267;p9"/>
          <p:cNvSpPr txBox="1"/>
          <p:nvPr/>
        </p:nvSpPr>
        <p:spPr>
          <a:xfrm>
            <a:off x="1912382" y="5791200"/>
            <a:ext cx="531923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rgbClr val="00B050"/>
                </a:solidFill>
                <a:latin typeface="Calibri"/>
                <a:ea typeface="Calibri"/>
                <a:cs typeface="Calibri"/>
                <a:sym typeface="Calibri"/>
              </a:rPr>
              <a:t>Body + Soul = Person</a:t>
            </a:r>
            <a:r>
              <a:rPr lang="en-US" sz="2400">
                <a:solidFill>
                  <a:schemeClr val="dk1"/>
                </a:solidFill>
                <a:latin typeface="Calibri"/>
                <a:ea typeface="Calibri"/>
                <a:cs typeface="Calibri"/>
                <a:sym typeface="Calibri"/>
              </a:rPr>
              <a:t> (that’s you!)</a:t>
            </a:r>
            <a:endParaRPr/>
          </a:p>
        </p:txBody>
      </p:sp>
      <p:sp>
        <p:nvSpPr>
          <p:cNvPr id="268" name="Google Shape;268;p9"/>
          <p:cNvSpPr txBox="1"/>
          <p:nvPr/>
        </p:nvSpPr>
        <p:spPr>
          <a:xfrm>
            <a:off x="8790913" y="31687"/>
            <a:ext cx="29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1784</Words>
  <Application>Microsoft Macintosh PowerPoint</Application>
  <PresentationFormat>On-screen Show (4:3)</PresentationFormat>
  <Paragraphs>160</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Algerian</vt:lpstr>
      <vt:lpstr>Arial</vt:lpstr>
      <vt:lpstr>Calibri</vt:lpstr>
      <vt:lpstr>Retrospect</vt:lpstr>
      <vt:lpstr>Retrospect</vt:lpstr>
      <vt:lpstr>CRISPR </vt:lpstr>
      <vt:lpstr>What makes you... you?</vt:lpstr>
      <vt:lpstr>Why a proper anthropology is important?</vt:lpstr>
      <vt:lpstr>What is Christian Anthropology?</vt:lpstr>
      <vt:lpstr>Homework Review</vt:lpstr>
      <vt:lpstr>Christian Anthropology Seeks to Highlight Human Dignity</vt:lpstr>
      <vt:lpstr>God Created US </vt:lpstr>
      <vt:lpstr>God Created man a religious being…</vt:lpstr>
      <vt:lpstr>Man is a hylomorphic being</vt:lpstr>
      <vt:lpstr>Man is the summit of Creation</vt:lpstr>
      <vt:lpstr>Man is the Imago Dei</vt:lpstr>
      <vt:lpstr>Imago Dei</vt:lpstr>
      <vt:lpstr>Man is in a Fallen Condition</vt:lpstr>
      <vt:lpstr>Jesus = Perfect Image </vt:lpstr>
      <vt:lpstr>Man’s Final End is God</vt:lpstr>
      <vt:lpstr>Man’s Happiness Depends upon attaining this final end.</vt:lpstr>
      <vt:lpstr>Human Nature as a measure</vt:lpstr>
      <vt:lpstr>Rights and Duties</vt:lpstr>
      <vt:lpstr>What if no natural law exists?</vt:lpstr>
      <vt:lpstr>But it seems natural rights do exist</vt:lpstr>
      <vt:lpstr>And so...</vt:lpstr>
      <vt:lpstr>What are those natural rights?</vt:lpstr>
      <vt:lpstr>Conclusions</vt:lpstr>
      <vt:lpstr>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CRISPR </dc:title>
  <dc:creator>Johnston</dc:creator>
  <cp:lastModifiedBy>Microsoft Office User</cp:lastModifiedBy>
  <cp:revision>1</cp:revision>
  <dcterms:created xsi:type="dcterms:W3CDTF">2006-08-16T00:00:00Z</dcterms:created>
  <dcterms:modified xsi:type="dcterms:W3CDTF">2022-06-16T19:09:03Z</dcterms:modified>
</cp:coreProperties>
</file>