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FYJy3JyNqlBk0YAvwje3tX+5M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4f307d2d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4f307d2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4f307d2d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4f307d2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Creation Accounts in Genesis and Human Evolution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Mythical Cosmogony</a:t>
            </a:r>
            <a:endParaRPr/>
          </a:p>
        </p:txBody>
      </p:sp>
      <p:sp>
        <p:nvSpPr>
          <p:cNvPr id="138" name="Google Shape;13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Give an account of Enuma Elis, the Babylonian story of the world’s creation and the central myth of the Babylonian religion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Write Your Own Cosmogony</a:t>
            </a:r>
            <a:endParaRPr/>
          </a:p>
        </p:txBody>
      </p:sp>
      <p:sp>
        <p:nvSpPr>
          <p:cNvPr id="144" name="Google Shape;14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Students should take 5-10 minutes to write their own accounts of the origin of the cosmos. They may write a symbolic, mythic, humorous, or even scientific cosmogony. Encourage them to be entertaining and creative. This is not intended to be a graded assignment, but rather a warm-up activity to begin thinking about the aspects of cosmogony.</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After writing, invite some students to share their cosmogonies with the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Makes Genesis Unique?</a:t>
            </a:r>
            <a:endParaRPr/>
          </a:p>
        </p:txBody>
      </p:sp>
      <p:sp>
        <p:nvSpPr>
          <p:cNvPr id="150" name="Google Shape;15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1. The universe is created ex nihilo (literally, from nothing).</a:t>
            </a:r>
            <a:endParaRPr/>
          </a:p>
          <a:p>
            <a:pPr marL="228600" lvl="0" indent="-228600" algn="l" rtl="0">
              <a:lnSpc>
                <a:spcPct val="90000"/>
              </a:lnSpc>
              <a:spcBef>
                <a:spcPts val="1000"/>
              </a:spcBef>
              <a:spcAft>
                <a:spcPts val="0"/>
              </a:spcAft>
              <a:buClr>
                <a:schemeClr val="dk1"/>
              </a:buClr>
              <a:buSzPts val="2800"/>
              <a:buChar char="•"/>
            </a:pPr>
            <a:r>
              <a:rPr lang="en-US"/>
              <a:t>2. God creates and sustains the universe with time (not in time as a distinct moment that is finished after the creation)</a:t>
            </a:r>
            <a:endParaRPr/>
          </a:p>
          <a:p>
            <a:pPr marL="228600" lvl="0" indent="-228600" algn="l" rtl="0">
              <a:lnSpc>
                <a:spcPct val="90000"/>
              </a:lnSpc>
              <a:spcBef>
                <a:spcPts val="1000"/>
              </a:spcBef>
              <a:spcAft>
                <a:spcPts val="0"/>
              </a:spcAft>
              <a:buClr>
                <a:schemeClr val="dk1"/>
              </a:buClr>
              <a:buSzPts val="2800"/>
              <a:buChar char="•"/>
            </a:pPr>
            <a:r>
              <a:rPr lang="en-US"/>
              <a:t>3. God creates freely (not accidentally or from compulsion)</a:t>
            </a:r>
            <a:endParaRPr/>
          </a:p>
          <a:p>
            <a:pPr marL="228600" lvl="0" indent="-228600" algn="l" rtl="0">
              <a:lnSpc>
                <a:spcPct val="90000"/>
              </a:lnSpc>
              <a:spcBef>
                <a:spcPts val="1000"/>
              </a:spcBef>
              <a:spcAft>
                <a:spcPts val="0"/>
              </a:spcAft>
              <a:buClr>
                <a:schemeClr val="dk1"/>
              </a:buClr>
              <a:buSzPts val="2800"/>
              <a:buChar char="•"/>
            </a:pPr>
            <a:r>
              <a:rPr lang="en-US"/>
              <a:t>4. God creates as Trinity (not one person creating, but a communion of three persons in one God)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Cosmogony Evaluation</a:t>
            </a:r>
            <a:endParaRPr/>
          </a:p>
        </p:txBody>
      </p:sp>
      <p:sp>
        <p:nvSpPr>
          <p:cNvPr id="156" name="Google Shape;15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Each student should review their own cosmogonies and see if they share any of the four key traits from Genesis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students should be able to see the importance and uniqueness of the Biblical creation stories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Tenets of Human Evolution</a:t>
            </a:r>
            <a:endParaRPr/>
          </a:p>
        </p:txBody>
      </p:sp>
      <p:sp>
        <p:nvSpPr>
          <p:cNvPr id="162" name="Google Shape;162;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Sean’s Topics</a:t>
            </a:r>
            <a:endParaRPr/>
          </a:p>
        </p:txBody>
      </p:sp>
      <p:sp>
        <p:nvSpPr>
          <p:cNvPr id="168" name="Google Shape;16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Kahoot Game</a:t>
            </a:r>
            <a:endParaRPr/>
          </a:p>
        </p:txBody>
      </p:sp>
      <p:sp>
        <p:nvSpPr>
          <p:cNvPr id="174" name="Google Shape;17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Use the Kahoot game to check for understanding before proceeding to the writing assignment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Creation and Human Evolution</a:t>
            </a:r>
            <a:endParaRPr/>
          </a:p>
        </p:txBody>
      </p:sp>
      <p:sp>
        <p:nvSpPr>
          <p:cNvPr id="180" name="Google Shape;18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Relationship of Faith and Science</a:t>
            </a:r>
            <a:endParaRPr/>
          </a:p>
        </p:txBody>
      </p:sp>
      <p:sp>
        <p:nvSpPr>
          <p:cNvPr id="186" name="Google Shape;18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theory of evolution does not invalidate faith, nor does it corroborate it.” –Joseph Ratzinger, </a:t>
            </a:r>
            <a:r>
              <a:rPr lang="en-US" i="1"/>
              <a:t>Dogma and Preaching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Writing Assignment</a:t>
            </a:r>
            <a:endParaRPr/>
          </a:p>
        </p:txBody>
      </p:sp>
      <p:sp>
        <p:nvSpPr>
          <p:cNvPr id="192" name="Google Shape;19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Write a dialogue about the apparent conflict between the Genesis creation account and the scientific theory of human evolution.</a:t>
            </a:r>
            <a:endParaRPr/>
          </a:p>
          <a:p>
            <a:pPr marL="228600" lvl="0" indent="-228600" algn="l" rtl="0">
              <a:lnSpc>
                <a:spcPct val="90000"/>
              </a:lnSpc>
              <a:spcBef>
                <a:spcPts val="1000"/>
              </a:spcBef>
              <a:spcAft>
                <a:spcPts val="0"/>
              </a:spcAft>
              <a:buClr>
                <a:schemeClr val="dk1"/>
              </a:buClr>
              <a:buSzPts val="2800"/>
              <a:buChar char="•"/>
            </a:pPr>
            <a:r>
              <a:rPr lang="en-US"/>
              <a:t>Use three characters:</a:t>
            </a:r>
            <a:endParaRPr/>
          </a:p>
          <a:p>
            <a:pPr marL="1143000" lvl="2" indent="-228600" algn="l" rtl="0">
              <a:lnSpc>
                <a:spcPct val="90000"/>
              </a:lnSpc>
              <a:spcBef>
                <a:spcPts val="500"/>
              </a:spcBef>
              <a:spcAft>
                <a:spcPts val="0"/>
              </a:spcAft>
              <a:buClr>
                <a:schemeClr val="dk1"/>
              </a:buClr>
              <a:buSzPts val="2000"/>
              <a:buChar char="•"/>
            </a:pPr>
            <a:r>
              <a:rPr lang="en-US"/>
              <a:t>Danny – A high school student who believes that Darwin’s theory of evolution by natural selection has made the Genesis account into nonsense</a:t>
            </a:r>
            <a:endParaRPr/>
          </a:p>
          <a:p>
            <a:pPr marL="1143000" lvl="2" indent="-228600" algn="l" rtl="0">
              <a:lnSpc>
                <a:spcPct val="90000"/>
              </a:lnSpc>
              <a:spcBef>
                <a:spcPts val="500"/>
              </a:spcBef>
              <a:spcAft>
                <a:spcPts val="0"/>
              </a:spcAft>
              <a:buClr>
                <a:schemeClr val="dk1"/>
              </a:buClr>
              <a:buSzPts val="2000"/>
              <a:buChar char="•"/>
            </a:pPr>
            <a:r>
              <a:rPr lang="en-US"/>
              <a:t>Steve – A high school student who believes that Scripture is must be read literally, and that the plain meaning of Scripture must be believed even if it means denying the clear consensus of science</a:t>
            </a:r>
            <a:endParaRPr/>
          </a:p>
          <a:p>
            <a:pPr marL="1143000" lvl="2" indent="-228600" algn="l" rtl="0">
              <a:lnSpc>
                <a:spcPct val="90000"/>
              </a:lnSpc>
              <a:spcBef>
                <a:spcPts val="500"/>
              </a:spcBef>
              <a:spcAft>
                <a:spcPts val="0"/>
              </a:spcAft>
              <a:buClr>
                <a:schemeClr val="dk1"/>
              </a:buClr>
              <a:buSzPts val="2000"/>
              <a:buChar char="•"/>
            </a:pPr>
            <a:r>
              <a:rPr lang="en-US"/>
              <a:t>Tim – A high school student who explains how reading Genesis as symbolic cosmogony and understanding evolution correctly can lead to a deeper understanding of science and appreciation of faith</a:t>
            </a:r>
            <a:endParaRPr/>
          </a:p>
          <a:p>
            <a:pPr marL="1143000" lvl="2" indent="-101600" algn="l" rtl="0">
              <a:lnSpc>
                <a:spcPct val="90000"/>
              </a:lnSpc>
              <a:spcBef>
                <a:spcPts val="500"/>
              </a:spcBef>
              <a:spcAft>
                <a:spcPts val="0"/>
              </a:spcAft>
              <a:buClr>
                <a:schemeClr val="dk1"/>
              </a:buClr>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Opening Prayer – We Thank You, Creator God</a:t>
            </a:r>
            <a:endParaRPr/>
          </a:p>
        </p:txBody>
      </p:sp>
      <p:sp>
        <p:nvSpPr>
          <p:cNvPr id="90" name="Google Shape;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222222"/>
              </a:buClr>
              <a:buSzPct val="100000"/>
              <a:buChar char="•"/>
            </a:pPr>
            <a:r>
              <a:rPr lang="en-US" b="0" i="0">
                <a:solidFill>
                  <a:srgbClr val="222222"/>
                </a:solidFill>
              </a:rPr>
              <a:t>We thank you, creator God,</a:t>
            </a:r>
            <a:br>
              <a:rPr lang="en-US" b="0" i="0">
                <a:solidFill>
                  <a:srgbClr val="222222"/>
                </a:solidFill>
              </a:rPr>
            </a:br>
            <a:r>
              <a:rPr lang="en-US" b="0" i="0">
                <a:solidFill>
                  <a:srgbClr val="222222"/>
                </a:solidFill>
              </a:rPr>
              <a:t>for the goodly heritage you offer us,</a:t>
            </a:r>
            <a:br>
              <a:rPr lang="en-US" b="0" i="0">
                <a:solidFill>
                  <a:srgbClr val="222222"/>
                </a:solidFill>
              </a:rPr>
            </a:br>
            <a:r>
              <a:rPr lang="en-US" b="0" i="0">
                <a:solidFill>
                  <a:srgbClr val="222222"/>
                </a:solidFill>
              </a:rPr>
              <a:t>from green downland</a:t>
            </a:r>
            <a:br>
              <a:rPr lang="en-US" b="0" i="0">
                <a:solidFill>
                  <a:srgbClr val="222222"/>
                </a:solidFill>
              </a:rPr>
            </a:br>
            <a:r>
              <a:rPr lang="en-US" b="0" i="0">
                <a:solidFill>
                  <a:srgbClr val="222222"/>
                </a:solidFill>
              </a:rPr>
              <a:t>to the deep salt seas,</a:t>
            </a:r>
            <a:br>
              <a:rPr lang="en-US" b="0" i="0">
                <a:solidFill>
                  <a:srgbClr val="222222"/>
                </a:solidFill>
              </a:rPr>
            </a:br>
            <a:r>
              <a:rPr lang="en-US" b="0" i="0">
                <a:solidFill>
                  <a:srgbClr val="222222"/>
                </a:solidFill>
              </a:rPr>
              <a:t>and for the abundant world</a:t>
            </a:r>
            <a:br>
              <a:rPr lang="en-US" b="0" i="0">
                <a:solidFill>
                  <a:srgbClr val="222222"/>
                </a:solidFill>
              </a:rPr>
            </a:br>
            <a:r>
              <a:rPr lang="en-US" b="0" i="0">
                <a:solidFill>
                  <a:srgbClr val="222222"/>
                </a:solidFill>
              </a:rPr>
              <a:t>we share with your creation.</a:t>
            </a:r>
            <a:br>
              <a:rPr lang="en-US" b="0" i="0">
                <a:solidFill>
                  <a:srgbClr val="222222"/>
                </a:solidFill>
              </a:rPr>
            </a:br>
            <a:r>
              <a:rPr lang="en-US" b="0" i="0">
                <a:solidFill>
                  <a:srgbClr val="222222"/>
                </a:solidFill>
              </a:rPr>
              <a:t>Keep us so mindful of its needs</a:t>
            </a:r>
            <a:br>
              <a:rPr lang="en-US" b="0" i="0">
                <a:solidFill>
                  <a:srgbClr val="222222"/>
                </a:solidFill>
              </a:rPr>
            </a:br>
            <a:r>
              <a:rPr lang="en-US" b="0" i="0">
                <a:solidFill>
                  <a:srgbClr val="222222"/>
                </a:solidFill>
              </a:rPr>
              <a:t>and those of all with whom we share,</a:t>
            </a:r>
            <a:br>
              <a:rPr lang="en-US" b="0" i="0">
                <a:solidFill>
                  <a:srgbClr val="222222"/>
                </a:solidFill>
              </a:rPr>
            </a:br>
            <a:r>
              <a:rPr lang="en-US" b="0" i="0">
                <a:solidFill>
                  <a:srgbClr val="222222"/>
                </a:solidFill>
              </a:rPr>
              <a:t>that open to your Spirit</a:t>
            </a:r>
            <a:br>
              <a:rPr lang="en-US" b="0" i="0">
                <a:solidFill>
                  <a:srgbClr val="222222"/>
                </a:solidFill>
              </a:rPr>
            </a:br>
            <a:r>
              <a:rPr lang="en-US" b="0" i="0">
                <a:solidFill>
                  <a:srgbClr val="222222"/>
                </a:solidFill>
              </a:rPr>
              <a:t>we may discern and practice</a:t>
            </a:r>
            <a:br>
              <a:rPr lang="en-US" b="0" i="0">
                <a:solidFill>
                  <a:srgbClr val="222222"/>
                </a:solidFill>
              </a:rPr>
            </a:br>
            <a:r>
              <a:rPr lang="en-US" b="0" i="0">
                <a:solidFill>
                  <a:srgbClr val="222222"/>
                </a:solidFill>
              </a:rPr>
              <a:t>all that makes for its wellbeing,</a:t>
            </a:r>
            <a:br>
              <a:rPr lang="en-US" b="0" i="0">
                <a:solidFill>
                  <a:srgbClr val="222222"/>
                </a:solidFill>
              </a:rPr>
            </a:br>
            <a:r>
              <a:rPr lang="en-US" b="0" i="0">
                <a:solidFill>
                  <a:srgbClr val="222222"/>
                </a:solidFill>
              </a:rPr>
              <a:t>through Jesus Christ our Lord,</a:t>
            </a:r>
            <a:endParaRPr/>
          </a:p>
          <a:p>
            <a:pPr marL="228600" lvl="0" indent="-228600" algn="l" rtl="0">
              <a:lnSpc>
                <a:spcPct val="90000"/>
              </a:lnSpc>
              <a:spcBef>
                <a:spcPts val="1000"/>
              </a:spcBef>
              <a:spcAft>
                <a:spcPts val="0"/>
              </a:spcAft>
              <a:buClr>
                <a:srgbClr val="222222"/>
              </a:buClr>
              <a:buSzPct val="100000"/>
              <a:buChar char="•"/>
            </a:pPr>
            <a:r>
              <a:rPr lang="en-US" b="0" i="1">
                <a:solidFill>
                  <a:srgbClr val="222222"/>
                </a:solidFill>
              </a:rPr>
              <a:t>- Rev. Peter Lippiett</a:t>
            </a:r>
            <a:endParaRPr b="0" i="0">
              <a:solidFill>
                <a:srgbClr val="222222"/>
              </a:solidFill>
            </a:endParaRPr>
          </a:p>
          <a:p>
            <a:pPr marL="228600" lvl="0" indent="-90804"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https://www.xavier.edu/jesuitresource/online-resources/prayer-index/sustainability-prayers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4f307d2de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Pre-Assessment</a:t>
            </a:r>
            <a:endParaRPr/>
          </a:p>
        </p:txBody>
      </p:sp>
      <p:sp>
        <p:nvSpPr>
          <p:cNvPr id="96" name="Google Shape;96;g134f307d2de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AutoNum type="arabicPeriod"/>
            </a:pPr>
            <a:r>
              <a:rPr lang="en-US"/>
              <a:t>Explain in your own words the theory of evolution by natural selection as proposed by Charles Darwin.</a:t>
            </a:r>
            <a:endParaRPr/>
          </a:p>
          <a:p>
            <a:pPr marL="457200" lvl="0" indent="-342900" algn="l" rtl="0">
              <a:spcBef>
                <a:spcPts val="0"/>
              </a:spcBef>
              <a:spcAft>
                <a:spcPts val="0"/>
              </a:spcAft>
              <a:buSzPts val="1800"/>
              <a:buAutoNum type="arabicPeriod"/>
            </a:pPr>
            <a:r>
              <a:rPr lang="en-US"/>
              <a:t>List at least three things you know about human evolution.</a:t>
            </a:r>
            <a:endParaRPr/>
          </a:p>
          <a:p>
            <a:pPr marL="457200" lvl="0" indent="-342900" algn="l" rtl="0">
              <a:spcBef>
                <a:spcPts val="0"/>
              </a:spcBef>
              <a:spcAft>
                <a:spcPts val="0"/>
              </a:spcAft>
              <a:buSzPts val="1800"/>
              <a:buAutoNum type="arabicPeriod"/>
            </a:pPr>
            <a:r>
              <a:rPr lang="en-US"/>
              <a:t>What do the creation accounts in Genesis state?</a:t>
            </a:r>
            <a:endParaRPr/>
          </a:p>
          <a:p>
            <a:pPr marL="457200" lvl="0" indent="-342900" algn="l" rtl="0">
              <a:spcBef>
                <a:spcPts val="0"/>
              </a:spcBef>
              <a:spcAft>
                <a:spcPts val="0"/>
              </a:spcAft>
              <a:buSzPts val="1800"/>
              <a:buAutoNum type="arabicPeriod"/>
            </a:pPr>
            <a:r>
              <a:rPr lang="en-US"/>
              <a:t>What does it mean to say that something is true?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34f307d2de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Discussion</a:t>
            </a:r>
            <a:endParaRPr/>
          </a:p>
        </p:txBody>
      </p:sp>
      <p:sp>
        <p:nvSpPr>
          <p:cNvPr id="102" name="Google Shape;102;g134f307d2de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Share your answers with a partner.</a:t>
            </a:r>
            <a:endParaRPr/>
          </a:p>
          <a:p>
            <a:pPr marL="0" lvl="0" indent="0" algn="l" rtl="0">
              <a:spcBef>
                <a:spcPts val="1000"/>
              </a:spcBef>
              <a:spcAft>
                <a:spcPts val="0"/>
              </a:spcAft>
              <a:buNone/>
            </a:pPr>
            <a:endParaRPr/>
          </a:p>
          <a:p>
            <a:pPr marL="0" lvl="0" indent="0" algn="l" rtl="0">
              <a:spcBef>
                <a:spcPts val="1000"/>
              </a:spcBef>
              <a:spcAft>
                <a:spcPts val="0"/>
              </a:spcAft>
              <a:buNone/>
            </a:pPr>
            <a:r>
              <a:rPr lang="en-US"/>
              <a:t>Discuss in a small group.</a:t>
            </a:r>
            <a:endParaRPr/>
          </a:p>
          <a:p>
            <a:pPr marL="0" lvl="0" indent="0" algn="l" rtl="0">
              <a:spcBef>
                <a:spcPts val="1000"/>
              </a:spcBef>
              <a:spcAft>
                <a:spcPts val="0"/>
              </a:spcAft>
              <a:buNone/>
            </a:pPr>
            <a:endParaRPr/>
          </a:p>
          <a:p>
            <a:pPr marL="0" lvl="0" indent="0" algn="l" rtl="0">
              <a:spcBef>
                <a:spcPts val="1000"/>
              </a:spcBef>
              <a:spcAft>
                <a:spcPts val="0"/>
              </a:spcAft>
              <a:buNone/>
            </a:pPr>
            <a:r>
              <a:rPr lang="en-US"/>
              <a:t>As a class, give answers on the board and come to a group consensus by uncovering common themes.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Game Plan</a:t>
            </a:r>
            <a:endParaRPr/>
          </a:p>
        </p:txBody>
      </p:sp>
      <p:sp>
        <p:nvSpPr>
          <p:cNvPr id="108" name="Google Shape;10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Creation Accounts in Genesis</a:t>
            </a:r>
            <a:endParaRPr/>
          </a:p>
          <a:p>
            <a:pPr marL="1143000" lvl="2" indent="-228600" algn="l" rtl="0">
              <a:lnSpc>
                <a:spcPct val="90000"/>
              </a:lnSpc>
              <a:spcBef>
                <a:spcPts val="500"/>
              </a:spcBef>
              <a:spcAft>
                <a:spcPts val="0"/>
              </a:spcAft>
              <a:buClr>
                <a:schemeClr val="dk1"/>
              </a:buClr>
              <a:buSzPts val="2000"/>
              <a:buChar char="•"/>
            </a:pPr>
            <a:r>
              <a:rPr lang="en-US"/>
              <a:t>What kind of text is Genesis?</a:t>
            </a:r>
            <a:endParaRPr/>
          </a:p>
          <a:p>
            <a:pPr marL="1143000" lvl="2" indent="-228600" algn="l" rtl="0">
              <a:lnSpc>
                <a:spcPct val="90000"/>
              </a:lnSpc>
              <a:spcBef>
                <a:spcPts val="500"/>
              </a:spcBef>
              <a:spcAft>
                <a:spcPts val="0"/>
              </a:spcAft>
              <a:buClr>
                <a:schemeClr val="dk1"/>
              </a:buClr>
              <a:buSzPts val="2000"/>
              <a:buChar char="•"/>
            </a:pPr>
            <a:r>
              <a:rPr lang="en-US"/>
              <a:t>What is the content and message?</a:t>
            </a:r>
            <a:endParaRPr/>
          </a:p>
          <a:p>
            <a:pPr marL="1143000" lvl="2" indent="-228600" algn="l" rtl="0">
              <a:spcBef>
                <a:spcPts val="500"/>
              </a:spcBef>
              <a:spcAft>
                <a:spcPts val="0"/>
              </a:spcAft>
              <a:buSzPts val="1800"/>
              <a:buChar char="•"/>
            </a:pPr>
            <a:r>
              <a:rPr lang="en-US"/>
              <a:t>Creation Accounts – Original Writing Activity</a:t>
            </a:r>
            <a:endParaRPr/>
          </a:p>
          <a:p>
            <a:pPr marL="228600" lvl="0" indent="-228600" algn="l" rtl="0">
              <a:lnSpc>
                <a:spcPct val="90000"/>
              </a:lnSpc>
              <a:spcBef>
                <a:spcPts val="1000"/>
              </a:spcBef>
              <a:spcAft>
                <a:spcPts val="0"/>
              </a:spcAft>
              <a:buClr>
                <a:schemeClr val="dk1"/>
              </a:buClr>
              <a:buSzPts val="2800"/>
              <a:buChar char="•"/>
            </a:pPr>
            <a:r>
              <a:rPr lang="en-US"/>
              <a:t>Tenets of Human Evolution</a:t>
            </a:r>
            <a:endParaRPr/>
          </a:p>
          <a:p>
            <a:pPr marL="1143000" lvl="2" indent="-228600" algn="l" rtl="0">
              <a:lnSpc>
                <a:spcPct val="90000"/>
              </a:lnSpc>
              <a:spcBef>
                <a:spcPts val="500"/>
              </a:spcBef>
              <a:spcAft>
                <a:spcPts val="0"/>
              </a:spcAft>
              <a:buClr>
                <a:schemeClr val="dk1"/>
              </a:buClr>
              <a:buSzPts val="2000"/>
              <a:buChar char="•"/>
            </a:pPr>
            <a:r>
              <a:rPr lang="en-US" i="1"/>
              <a:t>Survival of the Sickest</a:t>
            </a:r>
            <a:endParaRPr/>
          </a:p>
          <a:p>
            <a:pPr marL="1143000" lvl="2" indent="-228600" algn="l" rtl="0">
              <a:lnSpc>
                <a:spcPct val="90000"/>
              </a:lnSpc>
              <a:spcBef>
                <a:spcPts val="500"/>
              </a:spcBef>
              <a:spcAft>
                <a:spcPts val="0"/>
              </a:spcAft>
              <a:buClr>
                <a:schemeClr val="dk1"/>
              </a:buClr>
              <a:buSzPts val="2000"/>
              <a:buChar char="•"/>
            </a:pPr>
            <a:r>
              <a:rPr lang="en-US"/>
              <a:t>Do Humans Evolve?</a:t>
            </a:r>
            <a:endParaRPr/>
          </a:p>
          <a:p>
            <a:pPr marL="228600" lvl="0" indent="-228600" algn="l" rtl="0">
              <a:lnSpc>
                <a:spcPct val="90000"/>
              </a:lnSpc>
              <a:spcBef>
                <a:spcPts val="1000"/>
              </a:spcBef>
              <a:spcAft>
                <a:spcPts val="0"/>
              </a:spcAft>
              <a:buClr>
                <a:schemeClr val="dk1"/>
              </a:buClr>
              <a:buSzPts val="2800"/>
              <a:buChar char="•"/>
            </a:pPr>
            <a:r>
              <a:rPr lang="en-US"/>
              <a:t>Creation and Human Evolution</a:t>
            </a:r>
            <a:endParaRPr/>
          </a:p>
          <a:p>
            <a:pPr marL="1143000" lvl="2" indent="-228600" algn="l" rtl="0">
              <a:lnSpc>
                <a:spcPct val="90000"/>
              </a:lnSpc>
              <a:spcBef>
                <a:spcPts val="500"/>
              </a:spcBef>
              <a:spcAft>
                <a:spcPts val="0"/>
              </a:spcAft>
              <a:buClr>
                <a:schemeClr val="dk1"/>
              </a:buClr>
              <a:buSzPts val="2000"/>
              <a:buChar char="•"/>
            </a:pPr>
            <a:r>
              <a:rPr lang="en-US"/>
              <a:t>Making sense of human evolution and God as creator</a:t>
            </a:r>
            <a:endParaRPr/>
          </a:p>
          <a:p>
            <a:pPr marL="1143000" lvl="2" indent="-228600" algn="l" rtl="0">
              <a:lnSpc>
                <a:spcPct val="90000"/>
              </a:lnSpc>
              <a:spcBef>
                <a:spcPts val="500"/>
              </a:spcBef>
              <a:spcAft>
                <a:spcPts val="0"/>
              </a:spcAft>
              <a:buClr>
                <a:schemeClr val="dk1"/>
              </a:buClr>
              <a:buSzPts val="2000"/>
              <a:buChar char="•"/>
            </a:pPr>
            <a:r>
              <a:rPr lang="en-US"/>
              <a:t>Writing Exercise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Creation Accounts in Genesis</a:t>
            </a:r>
            <a:endParaRPr/>
          </a:p>
        </p:txBody>
      </p:sp>
      <p:sp>
        <p:nvSpPr>
          <p:cNvPr id="114" name="Google Shape;114;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Bible and Genres</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00000"/>
              </a:buClr>
              <a:buSzPct val="100000"/>
              <a:buChar char="•"/>
            </a:pPr>
            <a:r>
              <a:rPr lang="en-US" i="1">
                <a:solidFill>
                  <a:srgbClr val="000000"/>
                </a:solidFill>
                <a:latin typeface="Times New Roman"/>
                <a:ea typeface="Times New Roman"/>
                <a:cs typeface="Times New Roman"/>
                <a:sym typeface="Times New Roman"/>
              </a:rPr>
              <a:t>Genre - a category or type of literature </a:t>
            </a:r>
            <a:r>
              <a:rPr lang="en-US" i="0">
                <a:solidFill>
                  <a:srgbClr val="000000"/>
                </a:solidFill>
                <a:latin typeface="Times New Roman"/>
                <a:ea typeface="Times New Roman"/>
                <a:cs typeface="Times New Roman"/>
                <a:sym typeface="Times New Roman"/>
              </a:rPr>
              <a:t>(or of art, music, etc.) </a:t>
            </a:r>
            <a:r>
              <a:rPr lang="en-US" i="1">
                <a:solidFill>
                  <a:srgbClr val="000000"/>
                </a:solidFill>
                <a:latin typeface="Times New Roman"/>
                <a:ea typeface="Times New Roman"/>
                <a:cs typeface="Times New Roman"/>
                <a:sym typeface="Times New Roman"/>
              </a:rPr>
              <a:t>characterized by a particular form, style, or content.</a:t>
            </a:r>
            <a:endParaRPr/>
          </a:p>
          <a:p>
            <a:pPr marL="228600" lvl="0" indent="-77470" algn="l" rtl="0">
              <a:lnSpc>
                <a:spcPct val="90000"/>
              </a:lnSpc>
              <a:spcBef>
                <a:spcPts val="1000"/>
              </a:spcBef>
              <a:spcAft>
                <a:spcPts val="0"/>
              </a:spcAft>
              <a:buClr>
                <a:schemeClr val="dk1"/>
              </a:buClr>
              <a:buSzPct val="100000"/>
              <a:buNone/>
            </a:pPr>
            <a:endParaRPr i="1">
              <a:solidFill>
                <a:srgbClr val="0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000000"/>
              </a:buClr>
              <a:buSzPct val="100000"/>
              <a:buChar char="•"/>
            </a:pPr>
            <a:r>
              <a:rPr lang="en-US">
                <a:solidFill>
                  <a:srgbClr val="000000"/>
                </a:solidFill>
                <a:latin typeface="Times New Roman"/>
                <a:ea typeface="Times New Roman"/>
                <a:cs typeface="Times New Roman"/>
                <a:sym typeface="Times New Roman"/>
              </a:rPr>
              <a:t>The Bible is not one book. It is a library of books composed over many different centuries, in different locations, languages, and cultures.</a:t>
            </a:r>
            <a:endParaRPr/>
          </a:p>
          <a:p>
            <a:pPr marL="228600" lvl="0" indent="-77470" algn="l" rtl="0">
              <a:lnSpc>
                <a:spcPct val="90000"/>
              </a:lnSpc>
              <a:spcBef>
                <a:spcPts val="1000"/>
              </a:spcBef>
              <a:spcAft>
                <a:spcPts val="0"/>
              </a:spcAft>
              <a:buClr>
                <a:schemeClr val="dk1"/>
              </a:buClr>
              <a:buSzPct val="100000"/>
              <a:buNone/>
            </a:pPr>
            <a:endParaRPr>
              <a:solidFill>
                <a:srgbClr val="0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000000"/>
              </a:buClr>
              <a:buSzPct val="100000"/>
              <a:buChar char="•"/>
            </a:pPr>
            <a:r>
              <a:rPr lang="en-US">
                <a:solidFill>
                  <a:srgbClr val="000000"/>
                </a:solidFill>
                <a:latin typeface="Times New Roman"/>
                <a:ea typeface="Times New Roman"/>
                <a:cs typeface="Times New Roman"/>
                <a:sym typeface="Times New Roman"/>
              </a:rPr>
              <a:t>There are many different genres in the Bible. Examples include myths, legal codes, histories, poetry, proverbs, Gospels, letters, and many more.</a:t>
            </a:r>
            <a:endParaRPr/>
          </a:p>
          <a:p>
            <a:pPr marL="228600" lvl="0" indent="-77470" algn="l" rtl="0">
              <a:lnSpc>
                <a:spcPct val="90000"/>
              </a:lnSpc>
              <a:spcBef>
                <a:spcPts val="1000"/>
              </a:spcBef>
              <a:spcAft>
                <a:spcPts val="0"/>
              </a:spcAft>
              <a:buClr>
                <a:schemeClr val="dk1"/>
              </a:buClr>
              <a:buSzPct val="100000"/>
              <a:buNone/>
            </a:pPr>
            <a:endParaRPr i="1">
              <a:solidFill>
                <a:srgbClr val="000000"/>
              </a:solidFill>
              <a:latin typeface="Times New Roman"/>
              <a:ea typeface="Times New Roman"/>
              <a:cs typeface="Times New Roman"/>
              <a:sym typeface="Times New Roman"/>
            </a:endParaRPr>
          </a:p>
          <a:p>
            <a:pPr marL="228600" lvl="0" indent="-77470" algn="l" rtl="0">
              <a:lnSpc>
                <a:spcPct val="90000"/>
              </a:lnSpc>
              <a:spcBef>
                <a:spcPts val="1000"/>
              </a:spcBef>
              <a:spcAft>
                <a:spcPts val="0"/>
              </a:spcAft>
              <a:buClr>
                <a:schemeClr val="dk1"/>
              </a:buClr>
              <a:buSzPct val="100000"/>
              <a:buNone/>
            </a:pPr>
            <a:endParaRPr i="1">
              <a:solidFill>
                <a:srgbClr val="000000"/>
              </a:solidFill>
              <a:latin typeface="Times New Roman"/>
              <a:ea typeface="Times New Roman"/>
              <a:cs typeface="Times New Roman"/>
              <a:sym typeface="Times New Roman"/>
            </a:endParaRPr>
          </a:p>
          <a:p>
            <a:pPr marL="228600" lvl="0" indent="-77470" algn="l" rtl="0">
              <a:lnSpc>
                <a:spcPct val="90000"/>
              </a:lnSpc>
              <a:spcBef>
                <a:spcPts val="1000"/>
              </a:spcBef>
              <a:spcAft>
                <a:spcPts val="0"/>
              </a:spcAft>
              <a:buClr>
                <a:schemeClr val="dk1"/>
              </a:buClr>
              <a:buSzPct val="100000"/>
              <a:buNone/>
            </a:pPr>
            <a:endParaRPr i="1">
              <a:solidFill>
                <a:srgbClr val="0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t>https://catholic-resources.org/Bible/Biblical-Genres.htm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Genesis 1-2 and Genre</a:t>
            </a:r>
            <a:endParaRPr/>
          </a:p>
        </p:txBody>
      </p:sp>
      <p:sp>
        <p:nvSpPr>
          <p:cNvPr id="126" name="Google Shape;12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The genre of creation accounts in Genesis may be referred to as symbolic cosmogony.</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Symbolic – not all language is to be taken as literal description</a:t>
            </a:r>
            <a:endParaRPr/>
          </a:p>
          <a:p>
            <a:pPr marL="228600" lvl="0" indent="-228600" algn="l" rtl="0">
              <a:lnSpc>
                <a:spcPct val="90000"/>
              </a:lnSpc>
              <a:spcBef>
                <a:spcPts val="1000"/>
              </a:spcBef>
              <a:spcAft>
                <a:spcPts val="0"/>
              </a:spcAft>
              <a:buClr>
                <a:schemeClr val="dk1"/>
              </a:buClr>
              <a:buSzPct val="100000"/>
              <a:buChar char="•"/>
            </a:pPr>
            <a:r>
              <a:rPr lang="en-US"/>
              <a:t>Cosmogony – writing about the origin of the cosmos</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“The First Creation Account is </a:t>
            </a:r>
            <a:r>
              <a:rPr lang="en-US" i="1"/>
              <a:t>primarily </a:t>
            </a:r>
            <a:r>
              <a:rPr lang="en-US"/>
              <a:t>symbolic, a great work of poetic imagination that captures a truth deeper than other modes of human writing can convey.”  -Christopher T. Baglow</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i="1"/>
              <a:t>Creation: A Catholic’s Guide to God and the Universe</a:t>
            </a:r>
            <a:r>
              <a:rPr lang="en-US"/>
              <a:t> Citation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Humorous Cosmogony</a:t>
            </a:r>
            <a:endParaRPr/>
          </a:p>
        </p:txBody>
      </p:sp>
      <p:sp>
        <p:nvSpPr>
          <p:cNvPr id="132" name="Google Shape;13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Jatravartid theory of creation in Douglas Adams’s </a:t>
            </a:r>
            <a:r>
              <a:rPr lang="en-US" i="1"/>
              <a:t>The Hitchhiker’s Guide to the Galaxy</a:t>
            </a: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a:p>
            <a:pPr marL="0" lvl="0" indent="0" algn="l" rtl="0">
              <a:lnSpc>
                <a:spcPct val="90000"/>
              </a:lnSpc>
              <a:spcBef>
                <a:spcPts val="0"/>
              </a:spcBef>
              <a:spcAft>
                <a:spcPts val="0"/>
              </a:spcAft>
              <a:buNone/>
            </a:pPr>
            <a:endParaRPr i="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Widescreen</PresentationFormat>
  <Paragraphs>83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Creation Accounts in Genesis and Human Evolution</vt:lpstr>
      <vt:lpstr>Opening Prayer – We Thank You, Creator God</vt:lpstr>
      <vt:lpstr>Pre-Assessment</vt:lpstr>
      <vt:lpstr>Discussion</vt:lpstr>
      <vt:lpstr>Game Plan</vt:lpstr>
      <vt:lpstr>Creation Accounts in Genesis</vt:lpstr>
      <vt:lpstr>Bible and Genres</vt:lpstr>
      <vt:lpstr>Genesis 1-2 and Genre</vt:lpstr>
      <vt:lpstr>Humorous Cosmogony</vt:lpstr>
      <vt:lpstr>Mythical Cosmogony</vt:lpstr>
      <vt:lpstr>Write Your Own Cosmogony</vt:lpstr>
      <vt:lpstr>What Makes Genesis Unique?</vt:lpstr>
      <vt:lpstr>Cosmogony Evaluation</vt:lpstr>
      <vt:lpstr>Tenets of Human Evolution</vt:lpstr>
      <vt:lpstr>Sean’s Topics</vt:lpstr>
      <vt:lpstr>Kahoot Game</vt:lpstr>
      <vt:lpstr>Creation and Human Evolution</vt:lpstr>
      <vt:lpstr>Relationship of Faith and Science</vt:lpstr>
      <vt:lpstr>Writing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Accounts in Genesis and Human Evolution</dc:title>
  <dc:creator>Hough, John (Faculty)</dc:creator>
  <cp:lastModifiedBy>Leugers, Sean (Faculty)</cp:lastModifiedBy>
  <cp:revision>1</cp:revision>
  <dcterms:created xsi:type="dcterms:W3CDTF">2022-06-14T20:24:47Z</dcterms:created>
  <dcterms:modified xsi:type="dcterms:W3CDTF">2022-06-17T03:01:28Z</dcterms:modified>
</cp:coreProperties>
</file>