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12"/>
  </p:notesMasterIdLst>
  <p:sldIdLst>
    <p:sldId id="256" r:id="rId3"/>
    <p:sldId id="258" r:id="rId4"/>
    <p:sldId id="259" r:id="rId5"/>
    <p:sldId id="264" r:id="rId6"/>
    <p:sldId id="270" r:id="rId7"/>
    <p:sldId id="269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114" d="100"/>
          <a:sy n="114" d="100"/>
        </p:scale>
        <p:origin x="72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DE1CB-71CE-4A2B-B2FF-157DFFA75186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3C671-B54D-448B-BDE1-C6D3206EC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7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3C671-B54D-448B-BDE1-C6D3206EC1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9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emphasize to mentors/mentor coaches/LMCs</a:t>
            </a:r>
            <a:r>
              <a:rPr lang="en-US" baseline="0" dirty="0"/>
              <a:t> that mentor-youth pairs should stay in their classroom until the youth has taken the survey – we don’t want them going up to a computer lab, etc. without first doing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3C671-B54D-448B-BDE1-C6D3206EC1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1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76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6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66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9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0F3F-9126-4C15-99C1-8EDFB9FC5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FE7F4-9532-447E-A61E-C33040242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01DB-C6B5-47AB-86B1-C0E7E86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5923-452D-46B7-8998-C0ABA200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67E1-5C04-4876-B1F5-0075236D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DA19-8C2F-49E4-A678-5D933FBF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9A6A-CD94-4068-B88B-ED34B2B9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7E97-6441-4DA9-A051-FEAE6CE1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2482-1927-43F3-AA67-37AC92F9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DF68-86DE-4E70-94F0-3D7C94EE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0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6AD0-9BF1-4B13-95BD-EC72273E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2FCF3-BF12-49A0-8BC8-DD9E0AF1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7824-8D78-4CEB-B034-E6224425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1FFB-2A98-4381-9F95-9A8605CF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97B9-E89A-4774-8E89-BF88754C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3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2A6A-B8DD-4139-9796-6980AB7A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50D1-B924-4188-87AB-D9FD58C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0837C-AB20-46B5-BB61-B49E51F1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63A0-AB2E-4A08-A785-39D0F198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44733-E9D1-4B0F-B17B-87BA6A19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EB366-1657-4F5C-8CB0-8C22F159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6E17-C51B-46CB-B990-C6377E5A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5337-AC8A-4E08-8B43-817409AE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2D23D-8A67-4A7C-924F-F0F8BF9DD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D7AD7-BBD9-48AD-BA2B-951A006FA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2765B-C44F-4703-9308-34B10FC4C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FAC04-8B44-421F-B544-14AC8889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07230-31C9-4A0A-BE8D-14AF5B2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4998D-45CE-4C4D-93F4-FDD68880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9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4AD0-F9AC-4616-903A-15531C32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DB340-540F-4CFF-89E9-205E9262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1B4D0-DF6E-499D-A8A8-FC9DD318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3416-B7C2-4F9F-B873-415FA613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7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3FBC2-BCF3-4FD1-989B-4F9F1D5F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3113E-7296-4AA6-8F07-FC63AB4D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F6B2-E3EB-4A6D-9545-F2FFE5AE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24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DF52-D350-4DF6-BA76-FA0077DD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5C21-2659-43FB-84B3-63F36E28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D2689-F54C-4A6A-9BE0-B0EB2647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0892E-CC67-46FB-A1A6-E2298273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E5C8-23AF-43B5-9A91-36D7E3BF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335C0-B070-405E-A876-DA5476F2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29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6BB-1D57-42FB-8920-181BEDFA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C85B8-12B9-4594-96A4-CEAA75319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6EDC-CE11-4BE4-A01D-BE493F5F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2DC3-9A22-4749-B5C3-2FE001EE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30AAE-01FB-4D93-9455-1D081E2E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9C1E-9351-4582-BA3B-21E2CCB8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9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280-A888-4C31-9AC6-B33174EA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6307-6BBB-467C-A3E4-A5826872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DE24-9ADC-4313-8398-FC592068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82C-16F7-41A0-8F6B-2052B7B7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A1C7-C565-46E1-B8D1-661F477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1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D6EA-7254-4EE8-BB36-9AC60E98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C7D98-E43E-4015-936E-C5DE9BCA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4183C-A32C-4CEF-9DF0-DB3342E5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FE83-9DC5-4B96-9452-39708D40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C234-5CD2-44E2-B867-4ECE2AFB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4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5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B82C-AA39-4AB2-9276-F02DF018A6E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921238-DC8A-4725-9A01-6B2196FF8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B9DA9-3239-47C1-A546-483F573C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EB38-84B5-4417-93E6-35381A67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D1D7-A264-4CAF-B95B-1BAA943D0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A1EF-C8DC-47B8-827C-FF4C88C09EF1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9AD8A-099A-47AD-A110-1CF300AA8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F2677-CC51-4FF1-8935-39CE74141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E584-0A05-493B-B98F-B465A128B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tinyurl.com/MintakeS20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eil.Yetz@colostat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4534"/>
            <a:ext cx="6705599" cy="1646302"/>
          </a:xfrm>
        </p:spPr>
        <p:txBody>
          <a:bodyPr/>
          <a:lstStyle/>
          <a:p>
            <a:r>
              <a:rPr lang="en-US" dirty="0"/>
              <a:t>Research with Campus Connections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to expect</a:t>
            </a:r>
          </a:p>
          <a:p>
            <a:r>
              <a:rPr lang="en-US" dirty="0"/>
              <a:t>Neil Yetz, M.P.H.</a:t>
            </a:r>
          </a:p>
          <a:p>
            <a:r>
              <a:rPr lang="en-US" dirty="0"/>
              <a:t>Campus Connections Graduate Research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F7870-D29F-4E87-92A9-0F1938E19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6871"/>
            <a:ext cx="3505200" cy="19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248401" cy="1320800"/>
          </a:xfrm>
        </p:spPr>
        <p:txBody>
          <a:bodyPr/>
          <a:lstStyle/>
          <a:p>
            <a:r>
              <a:rPr lang="en-US" dirty="0"/>
              <a:t>Why do we research Campus Connections?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CSU’s research legacy</a:t>
            </a:r>
          </a:p>
          <a:p>
            <a:r>
              <a:rPr lang="en-US" dirty="0"/>
              <a:t>Mentoring research in general</a:t>
            </a:r>
          </a:p>
          <a:p>
            <a:r>
              <a:rPr lang="en-US" dirty="0"/>
              <a:t>Prior research on Campus Connections</a:t>
            </a:r>
          </a:p>
          <a:p>
            <a:pPr lvl="1"/>
            <a:r>
              <a:rPr lang="en-US" dirty="0"/>
              <a:t>Improves the Campus Connections program in future years</a:t>
            </a:r>
          </a:p>
          <a:p>
            <a:r>
              <a:rPr lang="en-US" dirty="0"/>
              <a:t>Mentoring works, but how?</a:t>
            </a:r>
          </a:p>
          <a:p>
            <a:r>
              <a:rPr lang="en-US" dirty="0"/>
              <a:t>Impacting youth &amp; mentors around the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Impact/How will you be benefitted?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160590"/>
            <a:ext cx="7010401" cy="44688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Impact on field of mentoring</a:t>
            </a:r>
          </a:p>
          <a:p>
            <a:r>
              <a:rPr lang="en-US" dirty="0"/>
              <a:t>Interest in CC around country &amp; world</a:t>
            </a:r>
          </a:p>
          <a:p>
            <a:pPr lvl="1"/>
            <a:r>
              <a:rPr lang="en-US" dirty="0"/>
              <a:t>Other researchers</a:t>
            </a:r>
          </a:p>
          <a:p>
            <a:pPr lvl="1"/>
            <a:r>
              <a:rPr lang="en-US" dirty="0"/>
              <a:t>Foundations</a:t>
            </a:r>
          </a:p>
          <a:p>
            <a:pPr lvl="1"/>
            <a:r>
              <a:rPr lang="en-US" dirty="0"/>
              <a:t>Government </a:t>
            </a:r>
          </a:p>
          <a:p>
            <a:r>
              <a:rPr lang="en-US" dirty="0"/>
              <a:t>Changing life of youth in front of you vs. changing lives of youth &amp; mentors around world</a:t>
            </a:r>
          </a:p>
          <a:p>
            <a:r>
              <a:rPr lang="en-US" dirty="0"/>
              <a:t>Keep big picture in mind</a:t>
            </a:r>
          </a:p>
          <a:p>
            <a:pPr lvl="1"/>
            <a:r>
              <a:rPr lang="en-US" dirty="0"/>
              <a:t>Broader goal of research projects: have Campus Connections all over the country/world</a:t>
            </a:r>
          </a:p>
          <a:p>
            <a:pPr lvl="1"/>
            <a:endParaRPr lang="en-US" dirty="0"/>
          </a:p>
          <a:p>
            <a:r>
              <a:rPr lang="en-US" sz="2700" b="1" dirty="0">
                <a:solidFill>
                  <a:srgbClr val="FF0000"/>
                </a:solidFill>
              </a:rPr>
              <a:t>Plus you’ll be entered for a drawing to win a $250 Visa gift card!</a:t>
            </a:r>
          </a:p>
        </p:txBody>
      </p:sp>
    </p:spTree>
    <p:extLst>
      <p:ext uri="{BB962C8B-B14F-4D97-AF65-F5344CB8AC3E}">
        <p14:creationId xmlns:p14="http://schemas.microsoft.com/office/powerpoint/2010/main" val="117732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will see my survey?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7010401" cy="5181600"/>
          </a:xfrm>
        </p:spPr>
        <p:txBody>
          <a:bodyPr>
            <a:normAutofit/>
          </a:bodyPr>
          <a:lstStyle/>
          <a:p>
            <a:r>
              <a:rPr lang="en-US" sz="2500" i="1" dirty="0"/>
              <a:t>COMPLETELY CONFIDENTIAL</a:t>
            </a:r>
          </a:p>
          <a:p>
            <a:pPr lvl="1"/>
            <a:r>
              <a:rPr lang="en-US" sz="2500" dirty="0"/>
              <a:t>Your name will not be associated with your survey responses</a:t>
            </a:r>
          </a:p>
          <a:p>
            <a:r>
              <a:rPr lang="en-US" sz="2500" dirty="0"/>
              <a:t>NO staff, or instructors will see your responses to the survey</a:t>
            </a:r>
          </a:p>
          <a:p>
            <a:r>
              <a:rPr lang="en-US" sz="2500" dirty="0"/>
              <a:t>We are NOT concerned with your individual responses</a:t>
            </a:r>
          </a:p>
          <a:p>
            <a:pPr lvl="1"/>
            <a:r>
              <a:rPr lang="en-US" sz="2500" dirty="0"/>
              <a:t>We are evaluating the mentorship program as a whole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63997-2800-47A2-878E-A49F2FB8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61" y="4876801"/>
            <a:ext cx="1981199" cy="19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44" y="1194917"/>
            <a:ext cx="3136890" cy="270237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A5615-3839-4D00-ADB0-1702C6FB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428750"/>
            <a:ext cx="2696980" cy="22638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Survey Instructions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8128" y="1194916"/>
            <a:ext cx="3674942" cy="4461644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>
                  <a:lumMod val="8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16D8-1935-49E5-B01F-6921D3ECC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316" y="1360589"/>
            <a:ext cx="3868994" cy="4287737"/>
          </a:xfrm>
        </p:spPr>
        <p:txBody>
          <a:bodyPr anchor="ctr"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000" dirty="0"/>
              <a:t>Take out your laptop/tablet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Open an internet browser and go to: </a:t>
            </a:r>
            <a:r>
              <a:rPr lang="en-US" sz="2500" b="1" u="sng" dirty="0">
                <a:solidFill>
                  <a:srgbClr val="0070C0"/>
                </a:solidFill>
                <a:hlinkClick r:id="rId2" action="ppaction://hlinkfile"/>
              </a:rPr>
              <a:t>tinyurl.com/MintakeS20 </a:t>
            </a:r>
            <a:endParaRPr lang="en-US" sz="2500" b="1" u="sng" dirty="0">
              <a:solidFill>
                <a:srgbClr val="0070C0"/>
              </a:solidFill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Click through the survey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Answer questions </a:t>
            </a:r>
            <a:r>
              <a:rPr lang="en-US" sz="2000" i="1" dirty="0"/>
              <a:t>honestly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Raise your hand if you have questions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Wait patiently until everyone has completed the survey</a:t>
            </a:r>
          </a:p>
          <a:p>
            <a:pPr marL="385763" indent="-385763">
              <a:buFont typeface="+mj-lt"/>
              <a:buAutoNum type="arabicPeriod"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THANK YOU!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900" y="1194916"/>
            <a:ext cx="1401025" cy="2702374"/>
          </a:xfrm>
          <a:prstGeom prst="rect">
            <a:avLst/>
          </a:prstGeom>
          <a:solidFill>
            <a:srgbClr val="6B923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2C40C-FE21-475C-B4A3-A8DF3DB2BE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8" y="4017940"/>
            <a:ext cx="2983608" cy="16303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310" y="4017940"/>
            <a:ext cx="1401025" cy="1630386"/>
          </a:xfrm>
          <a:prstGeom prst="rect">
            <a:avLst/>
          </a:prstGeom>
          <a:solidFill>
            <a:srgbClr val="FFA5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713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participation! What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 will be back at week 11 of the program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have questions about research, please email me at  </a:t>
            </a:r>
            <a:r>
              <a:rPr lang="en-US" sz="2800" dirty="0">
                <a:hlinkClick r:id="rId3"/>
              </a:rPr>
              <a:t>Neil.Yetz@colostate.edu</a:t>
            </a:r>
            <a:endParaRPr lang="en-US" sz="28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6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 about Research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Week 11 of Campus Connections you will be assisting your mentee in taking a survey (More on this process later)</a:t>
            </a:r>
          </a:p>
          <a:p>
            <a:r>
              <a:rPr lang="en-US" dirty="0"/>
              <a:t>Youth will follow mentors’ lead in their attitude toward research</a:t>
            </a:r>
          </a:p>
          <a:p>
            <a:r>
              <a:rPr lang="en-US" dirty="0"/>
              <a:t>Please model enthusiasm and professionalism!</a:t>
            </a:r>
          </a:p>
          <a:p>
            <a:r>
              <a:rPr lang="en-US" dirty="0"/>
              <a:t>Remind yourself &amp; your youth that participating in research will help youth across the country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6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should I do if my mentee complains about research?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7467600" cy="4572000"/>
          </a:xfrm>
        </p:spPr>
        <p:txBody>
          <a:bodyPr>
            <a:normAutofit/>
          </a:bodyPr>
          <a:lstStyle/>
          <a:p>
            <a:r>
              <a:rPr lang="en-US" dirty="0"/>
              <a:t>What might he/she say?</a:t>
            </a:r>
          </a:p>
          <a:p>
            <a:pPr lvl="1"/>
            <a:r>
              <a:rPr lang="en-US" dirty="0"/>
              <a:t>“This is stupid”//“This takes too long”//“I don’t want to”</a:t>
            </a:r>
          </a:p>
          <a:p>
            <a:r>
              <a:rPr lang="en-US" dirty="0"/>
              <a:t>1. Express appreciation for youth’s participation:</a:t>
            </a:r>
          </a:p>
          <a:p>
            <a:pPr lvl="1"/>
            <a:r>
              <a:rPr lang="en-US" dirty="0"/>
              <a:t>“Your thoughts are really important to us”</a:t>
            </a:r>
          </a:p>
          <a:p>
            <a:pPr lvl="1"/>
            <a:r>
              <a:rPr lang="en-US" dirty="0"/>
              <a:t>“Thank you so much for helping us with the research, I know it’s not always fun.”</a:t>
            </a:r>
          </a:p>
          <a:p>
            <a:r>
              <a:rPr lang="en-US" dirty="0"/>
              <a:t>2. Remind youth about bigger picture:</a:t>
            </a:r>
          </a:p>
          <a:p>
            <a:pPr lvl="1"/>
            <a:r>
              <a:rPr lang="en-US" dirty="0"/>
              <a:t>“I know this survey isn’t super fun, but remember that by participating in this research, you’re helping us improve the lives of kids your age all over the world.”</a:t>
            </a:r>
          </a:p>
        </p:txBody>
      </p:sp>
    </p:spTree>
    <p:extLst>
      <p:ext uri="{BB962C8B-B14F-4D97-AF65-F5344CB8AC3E}">
        <p14:creationId xmlns:p14="http://schemas.microsoft.com/office/powerpoint/2010/main" val="11291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 Youth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54" y="1447800"/>
            <a:ext cx="662940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week 11 Youth’s </a:t>
            </a:r>
            <a:r>
              <a:rPr lang="en-US" i="1" dirty="0"/>
              <a:t>REGULAR</a:t>
            </a:r>
            <a:r>
              <a:rPr lang="en-US" dirty="0"/>
              <a:t> mentor will be provided a link to his/her mentees survey.</a:t>
            </a:r>
          </a:p>
          <a:p>
            <a:pPr lvl="1"/>
            <a:r>
              <a:rPr lang="en-US" dirty="0"/>
              <a:t>If you are with a youth &amp; are not his/her regular mentor:</a:t>
            </a:r>
          </a:p>
          <a:p>
            <a:pPr lvl="2"/>
            <a:r>
              <a:rPr lang="en-US" dirty="0"/>
              <a:t>1. Try to find youth’s regular mentor so he/she can open survey</a:t>
            </a:r>
          </a:p>
          <a:p>
            <a:pPr lvl="2"/>
            <a:r>
              <a:rPr lang="en-US" dirty="0"/>
              <a:t>2. If mentee is absent, youth will take survey next week</a:t>
            </a:r>
          </a:p>
          <a:p>
            <a:pPr lvl="2"/>
            <a:r>
              <a:rPr lang="en-US" dirty="0"/>
              <a:t>3. You will be provided the youths ID #. Please enter it for them.</a:t>
            </a:r>
          </a:p>
          <a:p>
            <a:r>
              <a:rPr lang="en-US" dirty="0"/>
              <a:t>During Supporting School Success, RA will come around with tablets</a:t>
            </a:r>
          </a:p>
          <a:p>
            <a:pPr lvl="1"/>
            <a:r>
              <a:rPr lang="en-US" i="1" dirty="0"/>
              <a:t>PLEASE STAY IN YOUR REGULAR ROOM UNTIL YOUTH TAKES SURVEY (don’t leave to computer lab, other classroom, etc.)</a:t>
            </a:r>
          </a:p>
          <a:p>
            <a:pPr lvl="1"/>
            <a:r>
              <a:rPr lang="en-US" dirty="0"/>
              <a:t>An notecard will be on your mentor family table with an ID#</a:t>
            </a:r>
          </a:p>
          <a:p>
            <a:pPr lvl="1"/>
            <a:r>
              <a:rPr lang="en-US" dirty="0"/>
              <a:t>Hand tablet to youth &amp; step back so that it is clear you aren’t watching their responses</a:t>
            </a:r>
          </a:p>
          <a:p>
            <a:pPr lvl="1"/>
            <a:r>
              <a:rPr lang="en-US" dirty="0"/>
              <a:t>Stay nearby in case of behavioral issues</a:t>
            </a:r>
          </a:p>
          <a:p>
            <a:pPr lvl="2"/>
            <a:r>
              <a:rPr lang="en-US" dirty="0"/>
              <a:t>Please inform a MC/LMC/Instructor if behavioral issues occur in response to the survey.</a:t>
            </a:r>
          </a:p>
        </p:txBody>
      </p:sp>
      <p:pic>
        <p:nvPicPr>
          <p:cNvPr id="1026" name="Picture 2" descr="https://colostatepsych.co1.qualtrics.com/CP/Graphic.php?IM=IM_6lIzZ4GC4s2R0u9">
            <a:extLst>
              <a:ext uri="{FF2B5EF4-FFF2-40B4-BE49-F238E27FC236}">
                <a16:creationId xmlns:a16="http://schemas.microsoft.com/office/drawing/2014/main" id="{CDEB7964-FD78-463A-9570-96596AB9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49" y="5715000"/>
            <a:ext cx="229382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12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654</Words>
  <Application>Microsoft Office PowerPoint</Application>
  <PresentationFormat>On-screen Show (4:3)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Research with Campus Connections</vt:lpstr>
      <vt:lpstr>Why do we research Campus Connections?</vt:lpstr>
      <vt:lpstr> Impact/How will you be benefitted? </vt:lpstr>
      <vt:lpstr>Who will see my survey?</vt:lpstr>
      <vt:lpstr>Survey Instructions</vt:lpstr>
      <vt:lpstr>Thank you for your participation! What now?</vt:lpstr>
      <vt:lpstr>Attitudes about Research</vt:lpstr>
      <vt:lpstr>What should I do if my mentee complains about research?</vt:lpstr>
      <vt:lpstr>Week 11 Youth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with Campus Connections</dc:title>
  <dc:creator>Neil Yetz</dc:creator>
  <cp:lastModifiedBy>Neil Yetz</cp:lastModifiedBy>
  <cp:revision>7</cp:revision>
  <dcterms:created xsi:type="dcterms:W3CDTF">2020-01-27T18:51:41Z</dcterms:created>
  <dcterms:modified xsi:type="dcterms:W3CDTF">2020-01-29T17:27:41Z</dcterms:modified>
</cp:coreProperties>
</file>