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4" r:id="rId4"/>
    <p:sldId id="258" r:id="rId5"/>
    <p:sldId id="259" r:id="rId6"/>
    <p:sldId id="266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5030-62CF-4DFB-8A46-D1466A41D95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8EDB-953A-483D-987B-2A564A30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6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5030-62CF-4DFB-8A46-D1466A41D95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8EDB-953A-483D-987B-2A564A30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4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5030-62CF-4DFB-8A46-D1466A41D95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8EDB-953A-483D-987B-2A564A30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5030-62CF-4DFB-8A46-D1466A41D95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8EDB-953A-483D-987B-2A564A30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3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5030-62CF-4DFB-8A46-D1466A41D95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8EDB-953A-483D-987B-2A564A30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2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5030-62CF-4DFB-8A46-D1466A41D95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8EDB-953A-483D-987B-2A564A30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1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5030-62CF-4DFB-8A46-D1466A41D95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8EDB-953A-483D-987B-2A564A30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4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5030-62CF-4DFB-8A46-D1466A41D95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8EDB-953A-483D-987B-2A564A30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1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5030-62CF-4DFB-8A46-D1466A41D95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8EDB-953A-483D-987B-2A564A30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1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5030-62CF-4DFB-8A46-D1466A41D95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8EDB-953A-483D-987B-2A564A30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7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5030-62CF-4DFB-8A46-D1466A41D95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8EDB-953A-483D-987B-2A564A30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8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C5030-62CF-4DFB-8A46-D1466A41D95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98EDB-953A-483D-987B-2A564A30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3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Fall ‘15 Spring ‘16 Control group SN’s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Draft 1 </a:t>
            </a:r>
            <a:r>
              <a:rPr lang="en-US" dirty="0" smtClean="0"/>
              <a:t>02/16/2017</a:t>
            </a:r>
          </a:p>
          <a:p>
            <a:r>
              <a:rPr lang="en-US" dirty="0" smtClean="0"/>
              <a:t>Created by Neil </a:t>
            </a:r>
            <a:r>
              <a:rPr lang="en-US" dirty="0" err="1" smtClean="0"/>
              <a:t>Yetz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6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document contains: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Networks for the Control Nights of CC for Fall ’15 and Spring </a:t>
            </a:r>
            <a:r>
              <a:rPr lang="en-US" dirty="0" smtClean="0"/>
              <a:t>‘16</a:t>
            </a:r>
            <a:endParaRPr lang="en-US" dirty="0" smtClean="0"/>
          </a:p>
          <a:p>
            <a:pPr lvl="1"/>
            <a:r>
              <a:rPr lang="en-US" dirty="0" smtClean="0"/>
              <a:t>F15 control = Mon/Wed</a:t>
            </a:r>
          </a:p>
          <a:p>
            <a:pPr lvl="1"/>
            <a:r>
              <a:rPr lang="en-US" dirty="0" smtClean="0"/>
              <a:t>S16 control = Tue/Wed</a:t>
            </a:r>
          </a:p>
          <a:p>
            <a:r>
              <a:rPr lang="en-US" dirty="0" smtClean="0"/>
              <a:t>There are 5 SN’s in each slide showing the change in the program SN at 5 survey points (Week: 1,3,6,9,11)</a:t>
            </a:r>
          </a:p>
          <a:p>
            <a:r>
              <a:rPr lang="en-US" dirty="0" smtClean="0"/>
              <a:t>Also noted are each Networks: </a:t>
            </a:r>
            <a:r>
              <a:rPr lang="en-US" dirty="0" smtClean="0"/>
              <a:t>Centrality (Cen), Density (Den), </a:t>
            </a:r>
            <a:r>
              <a:rPr lang="en-US" dirty="0" smtClean="0"/>
              <a:t>&amp; </a:t>
            </a:r>
            <a:r>
              <a:rPr lang="en-US" dirty="0" smtClean="0"/>
              <a:t>Reciprocity(Rec), and Network Size (N)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RED TEXT</a:t>
            </a:r>
            <a:r>
              <a:rPr lang="en-US" dirty="0" smtClean="0"/>
              <a:t> indicates unexpected trends in the SN</a:t>
            </a:r>
          </a:p>
          <a:p>
            <a:pPr lvl="1"/>
            <a:r>
              <a:rPr lang="en-US" dirty="0" smtClean="0"/>
              <a:t>Need to think of ways to clean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3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608" y="3028812"/>
            <a:ext cx="2421835" cy="1325563"/>
          </a:xfrm>
        </p:spPr>
        <p:txBody>
          <a:bodyPr/>
          <a:lstStyle/>
          <a:p>
            <a:r>
              <a:rPr lang="en-US" dirty="0" smtClean="0"/>
              <a:t>FALL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8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1886" y="0"/>
            <a:ext cx="5701749" cy="623503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Fall ’15 MONDAY control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93914" y="418476"/>
            <a:ext cx="1033669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09951" y="3958240"/>
            <a:ext cx="110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 11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59618" y="477074"/>
            <a:ext cx="1033669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 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36905" y="440630"/>
            <a:ext cx="1033669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 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97357" y="404186"/>
            <a:ext cx="1033669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 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88115" y="3189120"/>
            <a:ext cx="129208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Den: 0.02</a:t>
            </a:r>
          </a:p>
          <a:p>
            <a:r>
              <a:rPr lang="en-US" dirty="0" smtClean="0"/>
              <a:t>Cen: 0.05</a:t>
            </a:r>
          </a:p>
          <a:p>
            <a:r>
              <a:rPr lang="en-US" dirty="0" smtClean="0"/>
              <a:t>Rec: 0.43</a:t>
            </a:r>
          </a:p>
          <a:p>
            <a:r>
              <a:rPr lang="en-US" dirty="0" smtClean="0"/>
              <a:t>N= 68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86200" y="3204532"/>
            <a:ext cx="129208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Den: 0.11</a:t>
            </a:r>
          </a:p>
          <a:p>
            <a:r>
              <a:rPr lang="en-US" dirty="0" smtClean="0"/>
              <a:t>Cen: 0.16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Rec: 0.44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 = 64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1435" y="3181025"/>
            <a:ext cx="129208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Den: 0.18</a:t>
            </a:r>
          </a:p>
          <a:p>
            <a:r>
              <a:rPr lang="en-US" dirty="0" smtClean="0"/>
              <a:t>Cen: 0.17</a:t>
            </a:r>
          </a:p>
          <a:p>
            <a:r>
              <a:rPr lang="en-US" dirty="0" smtClean="0"/>
              <a:t>Rec: 0.50</a:t>
            </a:r>
          </a:p>
          <a:p>
            <a:r>
              <a:rPr lang="en-US" dirty="0" smtClean="0"/>
              <a:t>N=61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740349" y="3204532"/>
            <a:ext cx="129208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Den: 0.23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Cen: 0.17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Rec: 0.47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 = 58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1371" y="4965542"/>
            <a:ext cx="129208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Den: 0.25</a:t>
            </a:r>
          </a:p>
          <a:p>
            <a:r>
              <a:rPr lang="en-US" dirty="0" smtClean="0"/>
              <a:t>Cen: 0.20</a:t>
            </a:r>
          </a:p>
          <a:p>
            <a:r>
              <a:rPr lang="en-US" dirty="0" smtClean="0"/>
              <a:t>Rec: 0.49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N=59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51" y="740401"/>
            <a:ext cx="2375613" cy="24018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649" y="758465"/>
            <a:ext cx="2334730" cy="2370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028" y="740401"/>
            <a:ext cx="2342430" cy="2361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4952" y="796163"/>
            <a:ext cx="2374196" cy="24006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1697" y="4327572"/>
            <a:ext cx="2316633" cy="23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7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1886" y="0"/>
            <a:ext cx="5701749" cy="623503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Fall ’15 WEDNESDAY control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93914" y="418476"/>
            <a:ext cx="1033669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09951" y="3958240"/>
            <a:ext cx="110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 11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59618" y="477074"/>
            <a:ext cx="1033669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 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36905" y="440630"/>
            <a:ext cx="1033669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 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97357" y="404186"/>
            <a:ext cx="1033669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 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30136" y="3181025"/>
            <a:ext cx="129208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Den: 0.03</a:t>
            </a:r>
          </a:p>
          <a:p>
            <a:r>
              <a:rPr lang="en-US" dirty="0" smtClean="0"/>
              <a:t>Cen: 0.11</a:t>
            </a:r>
          </a:p>
          <a:p>
            <a:r>
              <a:rPr lang="en-US" dirty="0" smtClean="0"/>
              <a:t>Rec: </a:t>
            </a:r>
            <a:r>
              <a:rPr lang="en-US" dirty="0" smtClean="0"/>
              <a:t>0.54</a:t>
            </a:r>
          </a:p>
          <a:p>
            <a:r>
              <a:rPr lang="en-US" dirty="0" smtClean="0"/>
              <a:t>N=66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86200" y="3204532"/>
            <a:ext cx="129208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Den: 0.11</a:t>
            </a:r>
          </a:p>
          <a:p>
            <a:r>
              <a:rPr lang="en-US" dirty="0" smtClean="0"/>
              <a:t>Cen:  0.22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Rec:  </a:t>
            </a:r>
            <a:r>
              <a:rPr lang="en-US" dirty="0" smtClean="0">
                <a:solidFill>
                  <a:srgbClr val="FF0000"/>
                </a:solidFill>
              </a:rPr>
              <a:t>0.51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N=64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1435" y="3181025"/>
            <a:ext cx="129208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Den: 0.18</a:t>
            </a:r>
          </a:p>
          <a:p>
            <a:r>
              <a:rPr lang="en-US" dirty="0" smtClean="0"/>
              <a:t>Cen: 0.25 </a:t>
            </a:r>
          </a:p>
          <a:p>
            <a:r>
              <a:rPr lang="en-US" dirty="0" smtClean="0"/>
              <a:t>Rec:  </a:t>
            </a:r>
            <a:r>
              <a:rPr lang="en-US" dirty="0" smtClean="0"/>
              <a:t>0.52</a:t>
            </a:r>
          </a:p>
          <a:p>
            <a:r>
              <a:rPr lang="en-US" dirty="0" smtClean="0"/>
              <a:t>N=64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740349" y="3204532"/>
            <a:ext cx="129208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Den: 0.21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Cen: 0.27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Rec:  </a:t>
            </a:r>
            <a:r>
              <a:rPr lang="en-US" dirty="0" smtClean="0">
                <a:solidFill>
                  <a:schemeClr val="tx1"/>
                </a:solidFill>
              </a:rPr>
              <a:t>0.53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N=63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1371" y="4965542"/>
            <a:ext cx="129208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Den: 0.25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Cen: 0.20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Rec: </a:t>
            </a:r>
            <a:r>
              <a:rPr lang="en-US" dirty="0" smtClean="0">
                <a:solidFill>
                  <a:srgbClr val="C00000"/>
                </a:solidFill>
              </a:rPr>
              <a:t>0.47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N=63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77" y="731250"/>
            <a:ext cx="2298794" cy="23343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929" y="749028"/>
            <a:ext cx="2748538" cy="248834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420" y="731250"/>
            <a:ext cx="2385306" cy="2449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1485" y="737176"/>
            <a:ext cx="2418515" cy="247355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0390" y="4327572"/>
            <a:ext cx="2299804" cy="236551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278972" y="3385295"/>
            <a:ext cx="14054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Checked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5234608" y="2981325"/>
            <a:ext cx="490020" cy="51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18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608" y="3028812"/>
            <a:ext cx="2421835" cy="1325563"/>
          </a:xfrm>
        </p:spPr>
        <p:txBody>
          <a:bodyPr/>
          <a:lstStyle/>
          <a:p>
            <a:r>
              <a:rPr lang="en-US" dirty="0" smtClean="0"/>
              <a:t>Spring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6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1886" y="0"/>
            <a:ext cx="6238463" cy="623503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Spring ’16  TUESDAY control 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93914" y="418476"/>
            <a:ext cx="1033669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09951" y="3958240"/>
            <a:ext cx="110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 11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59618" y="477074"/>
            <a:ext cx="1033669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 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36905" y="440630"/>
            <a:ext cx="1033669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 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85507" y="404186"/>
            <a:ext cx="1033669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 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88115" y="3189120"/>
            <a:ext cx="129208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Den: 0.02</a:t>
            </a:r>
          </a:p>
          <a:p>
            <a:r>
              <a:rPr lang="en-US" dirty="0" smtClean="0"/>
              <a:t>Cen: 0.07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Rec: 0.65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N=70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6200" y="3204532"/>
            <a:ext cx="129208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Den: 0.08</a:t>
            </a:r>
          </a:p>
          <a:p>
            <a:r>
              <a:rPr lang="en-US" dirty="0" smtClean="0"/>
              <a:t>Cen:  0.23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Rec:  0.52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N=69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1435" y="3181025"/>
            <a:ext cx="129208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Den: 0.15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Cen: 0. 24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Rec:  0.50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N=65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40349" y="3204532"/>
            <a:ext cx="129208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Den: 0.21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Cen: 0.26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Rec:  0. 50</a:t>
            </a:r>
          </a:p>
          <a:p>
            <a:r>
              <a:rPr lang="en-US" dirty="0">
                <a:solidFill>
                  <a:schemeClr val="tx1"/>
                </a:solidFill>
              </a:rPr>
              <a:t>N=66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71371" y="4965542"/>
            <a:ext cx="129208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Den: 0.24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Cen: 0.31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Rec: 0.50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N=64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03" y="723162"/>
            <a:ext cx="2537687" cy="2500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864" y="723161"/>
            <a:ext cx="2645203" cy="25358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970" y="792525"/>
            <a:ext cx="2080174" cy="2388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047" y="775963"/>
            <a:ext cx="2475637" cy="23947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6715" y="4327572"/>
            <a:ext cx="2385776" cy="232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1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1886" y="0"/>
            <a:ext cx="6238463" cy="623503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Spring ’16  WEDNESDAY control 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93914" y="418476"/>
            <a:ext cx="1033669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09951" y="3958240"/>
            <a:ext cx="110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 11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59618" y="477074"/>
            <a:ext cx="1033669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 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36905" y="440630"/>
            <a:ext cx="1033669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 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85507" y="404186"/>
            <a:ext cx="1033669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 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88115" y="3189120"/>
            <a:ext cx="129208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Den: 0.02</a:t>
            </a:r>
          </a:p>
          <a:p>
            <a:r>
              <a:rPr lang="en-US" dirty="0" smtClean="0"/>
              <a:t>Cen: 0.06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Rec: 0.46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N=75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6200" y="3204532"/>
            <a:ext cx="129208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Den: 0.09</a:t>
            </a:r>
          </a:p>
          <a:p>
            <a:r>
              <a:rPr lang="en-US" dirty="0" smtClean="0"/>
              <a:t>Cen:  0.15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Rec:  0.44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N=73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1435" y="3022001"/>
            <a:ext cx="129208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Den: 0.15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Cen: 0.22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Rec:  0.48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N=66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40349" y="3204532"/>
            <a:ext cx="129208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Den: 0.18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Cen: 0.21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Rec:  0.48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N=67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1371" y="4965542"/>
            <a:ext cx="129208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Den: 0.20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Cen: 0.20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Rec: 0.51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N=67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85" y="724961"/>
            <a:ext cx="2632523" cy="23894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2" y="659644"/>
            <a:ext cx="2814986" cy="25524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442" y="724961"/>
            <a:ext cx="2651911" cy="238824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8727" y="724961"/>
            <a:ext cx="2678716" cy="23981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3485" y="4225803"/>
            <a:ext cx="2797885" cy="248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11219</TotalTime>
  <Words>377</Words>
  <Application>Microsoft Office PowerPoint</Application>
  <PresentationFormat>Widescreen</PresentationFormat>
  <Paragraphs>118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Fall ‘15 Spring ‘16 Control group SN’s</vt:lpstr>
      <vt:lpstr>This document contains:  </vt:lpstr>
      <vt:lpstr>FALL 15</vt:lpstr>
      <vt:lpstr>Fall ’15 MONDAY control</vt:lpstr>
      <vt:lpstr>Fall ’15 WEDNESDAY control</vt:lpstr>
      <vt:lpstr>Spring 16</vt:lpstr>
      <vt:lpstr>Spring ’16  TUESDAY control </vt:lpstr>
      <vt:lpstr>Spring ’16  WEDNESDAY control </vt:lpstr>
    </vt:vector>
  </TitlesOfParts>
  <Company>Colorado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RA,Henry</dc:creator>
  <cp:lastModifiedBy>RA,Henry</cp:lastModifiedBy>
  <cp:revision>34</cp:revision>
  <dcterms:created xsi:type="dcterms:W3CDTF">2017-02-16T19:29:23Z</dcterms:created>
  <dcterms:modified xsi:type="dcterms:W3CDTF">2017-03-01T04:13:29Z</dcterms:modified>
</cp:coreProperties>
</file>