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375" r:id="rId2"/>
    <p:sldId id="355" r:id="rId3"/>
    <p:sldId id="377" r:id="rId4"/>
    <p:sldId id="379" r:id="rId5"/>
    <p:sldId id="380" r:id="rId6"/>
    <p:sldId id="385" r:id="rId7"/>
    <p:sldId id="393" r:id="rId8"/>
    <p:sldId id="314" r:id="rId9"/>
    <p:sldId id="321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D0B"/>
    <a:srgbClr val="0033CC"/>
    <a:srgbClr val="F96E05"/>
    <a:srgbClr val="669900"/>
    <a:srgbClr val="EEECE1"/>
    <a:srgbClr val="B5F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6" autoAdjust="0"/>
    <p:restoredTop sz="94533" autoAdjust="0"/>
  </p:normalViewPr>
  <p:slideViewPr>
    <p:cSldViewPr>
      <p:cViewPr varScale="1">
        <p:scale>
          <a:sx n="65" d="100"/>
          <a:sy n="65" d="100"/>
        </p:scale>
        <p:origin x="84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7ED3ADA-7CB8-4F3F-857D-0DCD2BF8C27F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A429925-CFC9-4E7E-AB00-AEC9CEA9E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B4B0C32-0A38-4A57-8FBB-D7A719E44597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848DFE-3482-404E-9CF8-4EA7B7BC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coefficients and odds ratios for all of the model’s covariates are provided in Appendix B. Odds ratios can be difficult to interpret in a practical sense; therefore, figures 1 and 2 graph the model’s predicted probability of graduating for a CC new freshman and transfer student compared to a non-CC peer assuming all other things are equal over six years of enrollment.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4E937-F314-4463-8765-D6732339098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6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CB7AB-9D13-452E-A79D-8320761879E9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8777F1-3001-42DD-AE49-7A7653D56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F1C4A-29C1-4936-ACC3-3727CBDA4A94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B6C6-CBEE-48A5-8C7A-2E4B089D1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1A5A-A951-4118-A6F2-581FAA0AE413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F5F0-8851-4D8C-B5BE-79C4A7530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3E6CE-E1A9-418C-9DFF-86F3C188F51F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83BB-3E1E-4733-AAF4-46FAE9A46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AE5C2-41F4-4893-959F-594D03459B64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97492-7103-4902-9F50-360DDDE50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CFDF3-CA20-4183-80DB-45D07676D158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726-4367-41F9-9762-9BD28ACC8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B204D3-8209-42AF-966E-66D373120AA9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D76475-8768-45AC-B3A6-06D694AFB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0DC58-EE98-4F7B-B500-5AE07A769158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F222-69E0-4FB7-9616-C05E91CE0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02B64-7203-4BB6-9311-3DCEDD57E180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AA6F9-6B2B-482C-AEF2-5A2614209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8E3FE-0E5F-4531-97DE-FB716EC71C6F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F3168-CDC0-431A-B7BB-4E838DCE1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3153-570F-4959-BE82-95340CB2759E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DC847-62BA-41B2-8E42-64AE38B3C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D3239CF6-DB04-4C95-AA74-728ABE8A8AF1}" type="datetimeFigureOut">
              <a:rPr lang="en-US"/>
              <a:pPr>
                <a:defRPr/>
              </a:pPr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5C7D0CF-7572-4BCE-B75A-8D2A01745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52" r:id="rId2"/>
    <p:sldLayoutId id="2147483851" r:id="rId3"/>
    <p:sldLayoutId id="2147483850" r:id="rId4"/>
    <p:sldLayoutId id="2147483873" r:id="rId5"/>
    <p:sldLayoutId id="2147483874" r:id="rId6"/>
    <p:sldLayoutId id="2147483849" r:id="rId7"/>
    <p:sldLayoutId id="2147483848" r:id="rId8"/>
    <p:sldLayoutId id="2147483847" r:id="rId9"/>
    <p:sldLayoutId id="2147483846" r:id="rId10"/>
    <p:sldLayoutId id="214748384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E7BC29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E7BC29"/>
        </a:buClr>
        <a:buFont typeface="Georgia" pitchFamily="18" charset="0"/>
        <a:buChar char="▫"/>
        <a:defRPr sz="2000" kern="1200">
          <a:solidFill>
            <a:srgbClr val="E7BC29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4267199"/>
            <a:ext cx="8839200" cy="2524155"/>
          </a:xfrm>
        </p:spPr>
        <p:txBody>
          <a:bodyPr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Neil </a:t>
            </a:r>
            <a:r>
              <a:rPr lang="en-US" sz="2000" b="1" dirty="0" err="1" smtClean="0">
                <a:solidFill>
                  <a:schemeClr val="tx1"/>
                </a:solidFill>
              </a:rPr>
              <a:t>Yetz</a:t>
            </a: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3990945"/>
            <a:ext cx="401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…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285750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9154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What is Campus Connections?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443" y="2057400"/>
            <a:ext cx="8900160" cy="4419600"/>
          </a:xfrm>
        </p:spPr>
        <p:txBody>
          <a:bodyPr/>
          <a:lstStyle/>
          <a:p>
            <a:r>
              <a:rPr lang="en-US" dirty="0" smtClean="0"/>
              <a:t>Service-learning </a:t>
            </a:r>
            <a:r>
              <a:rPr lang="en-US" dirty="0" smtClean="0"/>
              <a:t>course (HDFS 470)</a:t>
            </a:r>
          </a:p>
          <a:p>
            <a:r>
              <a:rPr lang="en-US" dirty="0" smtClean="0"/>
              <a:t>Open to all majors/years at CSU</a:t>
            </a:r>
          </a:p>
          <a:p>
            <a:r>
              <a:rPr lang="en-US" dirty="0" smtClean="0"/>
              <a:t>Offered every fall and spring</a:t>
            </a:r>
          </a:p>
          <a:p>
            <a:r>
              <a:rPr lang="en-US" dirty="0"/>
              <a:t>F</a:t>
            </a:r>
            <a:r>
              <a:rPr lang="en-US" dirty="0" smtClean="0"/>
              <a:t>our sections (Mon, Tues, Wed, Thurs from 3-9 pm)</a:t>
            </a:r>
          </a:p>
          <a:p>
            <a:r>
              <a:rPr lang="en-US" dirty="0"/>
              <a:t>S</a:t>
            </a:r>
            <a:r>
              <a:rPr lang="en-US" dirty="0" smtClean="0"/>
              <a:t>tudents mentor at-risk youth</a:t>
            </a:r>
            <a:r>
              <a:rPr lang="en-US" altLang="en-US" dirty="0" smtClean="0"/>
              <a:t> </a:t>
            </a:r>
            <a:r>
              <a:rPr lang="en-US" dirty="0"/>
              <a:t>(11-18 </a:t>
            </a:r>
            <a:r>
              <a:rPr lang="en-US" dirty="0" err="1"/>
              <a:t>yrs</a:t>
            </a:r>
            <a:r>
              <a:rPr lang="en-US" dirty="0"/>
              <a:t>) </a:t>
            </a:r>
            <a:r>
              <a:rPr lang="en-US" altLang="en-US" dirty="0" smtClean="0"/>
              <a:t>referred </a:t>
            </a:r>
            <a:r>
              <a:rPr lang="en-US" altLang="en-US" dirty="0"/>
              <a:t>from the juvenile justice system, schools, human </a:t>
            </a:r>
            <a:r>
              <a:rPr lang="en-US" altLang="en-US" dirty="0" smtClean="0"/>
              <a:t>services, etc.</a:t>
            </a:r>
            <a:endParaRPr lang="en-US" dirty="0" smtClean="0"/>
          </a:p>
          <a:p>
            <a:r>
              <a:rPr lang="en-US" dirty="0" smtClean="0"/>
              <a:t>Mentors are paired 1:1 with youth and work both individually and in multidisciplinary teams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99" y="68580"/>
            <a:ext cx="2025445" cy="11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534400" cy="6858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Background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105400"/>
          </a:xfrm>
        </p:spPr>
        <p:txBody>
          <a:bodyPr/>
          <a:lstStyle/>
          <a:p>
            <a:pPr marL="109537" indent="0">
              <a:buNone/>
            </a:pPr>
            <a:r>
              <a:rPr lang="en-US" altLang="en-US" sz="2400" dirty="0" smtClean="0"/>
              <a:t>2009: 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Rates </a:t>
            </a:r>
            <a:r>
              <a:rPr lang="en-US" sz="2400" dirty="0">
                <a:solidFill>
                  <a:schemeClr val="tx1"/>
                </a:solidFill>
              </a:rPr>
              <a:t>of youth involved in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juvenile justice system increased dramatically during the economic </a:t>
            </a:r>
            <a:r>
              <a:rPr lang="en-US" sz="2400" dirty="0" smtClean="0">
                <a:solidFill>
                  <a:schemeClr val="tx1"/>
                </a:solidFill>
              </a:rPr>
              <a:t>recession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District Attorney &amp; Juvenile Magistrate </a:t>
            </a:r>
            <a:r>
              <a:rPr lang="en-US" altLang="en-US" sz="2400" dirty="0" smtClean="0">
                <a:solidFill>
                  <a:schemeClr val="tx1"/>
                </a:solidFill>
              </a:rPr>
              <a:t>asked </a:t>
            </a:r>
            <a:r>
              <a:rPr lang="en-US" altLang="en-US" sz="2400" dirty="0">
                <a:solidFill>
                  <a:schemeClr val="tx1"/>
                </a:solidFill>
              </a:rPr>
              <a:t>for </a:t>
            </a:r>
            <a:r>
              <a:rPr lang="en-US" altLang="en-US" sz="2400" dirty="0" smtClean="0">
                <a:solidFill>
                  <a:schemeClr val="tx1"/>
                </a:solidFill>
              </a:rPr>
              <a:t>creative solutions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Research based design – best practices in mentoring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Federal funding to launch program ($500,000 - CNCS grant)</a:t>
            </a:r>
          </a:p>
          <a:p>
            <a:endParaRPr lang="en-US" altLang="en-US" sz="1050" dirty="0" smtClean="0"/>
          </a:p>
          <a:p>
            <a:pPr marL="109537" indent="0">
              <a:buNone/>
            </a:pPr>
            <a:r>
              <a:rPr lang="en-US" altLang="en-US" sz="2400" dirty="0" smtClean="0"/>
              <a:t>2010: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Launched two sections – Spring 2010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Mentors from only four majors (HDFS, HES, Psych, Spanish)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Expanded to include students from all major and all years at CSU due to student demand</a:t>
            </a:r>
          </a:p>
        </p:txBody>
      </p:sp>
    </p:spTree>
    <p:extLst>
      <p:ext uri="{BB962C8B-B14F-4D97-AF65-F5344CB8AC3E}">
        <p14:creationId xmlns:p14="http://schemas.microsoft.com/office/powerpoint/2010/main" val="24113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Current Achievements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81600"/>
          </a:xfrm>
        </p:spPr>
        <p:txBody>
          <a:bodyPr numCol="1"/>
          <a:lstStyle/>
          <a:p>
            <a:pPr marL="109537" indent="0">
              <a:buNone/>
            </a:pPr>
            <a:r>
              <a:rPr lang="en-US" altLang="en-US" sz="2400" dirty="0" smtClean="0"/>
              <a:t>2010-2015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Four </a:t>
            </a:r>
            <a:r>
              <a:rPr lang="en-US" altLang="en-US" sz="2800" dirty="0">
                <a:solidFill>
                  <a:schemeClr val="tx1"/>
                </a:solidFill>
              </a:rPr>
              <a:t>sections every fall/spring + two </a:t>
            </a:r>
            <a:r>
              <a:rPr lang="en-US" altLang="en-US" sz="2800" dirty="0" smtClean="0">
                <a:solidFill>
                  <a:schemeClr val="tx1"/>
                </a:solidFill>
              </a:rPr>
              <a:t>summers </a:t>
            </a:r>
          </a:p>
          <a:p>
            <a:pPr lvl="2"/>
            <a:r>
              <a:rPr lang="en-US" altLang="en-US" sz="2800" dirty="0" smtClean="0">
                <a:solidFill>
                  <a:schemeClr val="tx1"/>
                </a:solidFill>
              </a:rPr>
              <a:t>Approximately 32 mentoring pairs per section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Over </a:t>
            </a:r>
            <a:r>
              <a:rPr lang="en-US" altLang="en-US" sz="2800" dirty="0">
                <a:solidFill>
                  <a:schemeClr val="tx1"/>
                </a:solidFill>
              </a:rPr>
              <a:t>2,000 </a:t>
            </a:r>
            <a:r>
              <a:rPr lang="en-US" altLang="en-US" sz="2800" dirty="0" smtClean="0">
                <a:solidFill>
                  <a:schemeClr val="tx1"/>
                </a:solidFill>
              </a:rPr>
              <a:t>CSU students </a:t>
            </a:r>
            <a:r>
              <a:rPr lang="en-US" altLang="en-US" sz="2800" dirty="0">
                <a:solidFill>
                  <a:schemeClr val="tx1"/>
                </a:solidFill>
              </a:rPr>
              <a:t>have </a:t>
            </a:r>
            <a:r>
              <a:rPr lang="en-US" altLang="en-US" sz="2800" dirty="0" smtClean="0">
                <a:solidFill>
                  <a:schemeClr val="tx1"/>
                </a:solidFill>
              </a:rPr>
              <a:t>participated 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Over 1,700 </a:t>
            </a:r>
            <a:r>
              <a:rPr lang="en-US" altLang="en-US" sz="2800" dirty="0">
                <a:solidFill>
                  <a:schemeClr val="tx1"/>
                </a:solidFill>
              </a:rPr>
              <a:t>at-risk youth have participated 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CSU students </a:t>
            </a:r>
            <a:r>
              <a:rPr lang="en-US" altLang="en-US" sz="2800" dirty="0">
                <a:solidFill>
                  <a:schemeClr val="tx1"/>
                </a:solidFill>
              </a:rPr>
              <a:t>from over 90 different </a:t>
            </a:r>
            <a:r>
              <a:rPr lang="en-US" altLang="en-US" sz="2800" dirty="0" smtClean="0">
                <a:solidFill>
                  <a:schemeClr val="tx1"/>
                </a:solidFill>
              </a:rPr>
              <a:t>majors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CC launched at UNC this semester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William T. Grant Foundation 3 year funding ($580,000</a:t>
            </a:r>
            <a:r>
              <a:rPr lang="en-US" altLang="en-US" sz="28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Other grants and contracts include: </a:t>
            </a:r>
          </a:p>
          <a:p>
            <a:pPr lvl="1"/>
            <a:endParaRPr lang="en-US" altLang="en-US" sz="2800" dirty="0" smtClean="0">
              <a:solidFill>
                <a:schemeClr val="tx1"/>
              </a:solidFill>
            </a:endParaRPr>
          </a:p>
          <a:p>
            <a:endParaRPr lang="en-US" altLang="en-US" sz="2400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16719"/>
              </p:ext>
            </p:extLst>
          </p:nvPr>
        </p:nvGraphicFramePr>
        <p:xfrm>
          <a:off x="1371600" y="5638800"/>
          <a:ext cx="685800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</a:rPr>
                        <a:t>Bohemian Foundation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</a:rPr>
                        <a:t>United Way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</a:rPr>
                        <a:t>El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Pomar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Times New Roman"/>
                        </a:rPr>
                        <a:t>Justice Assistance Grant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</a:rPr>
                        <a:t>Poudre School District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</a:rPr>
                        <a:t>Thompson School District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</a:rPr>
                        <a:t>Department of Human Services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</a:rPr>
                        <a:t>Senate Bill 94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b="1" dirty="0" smtClean="0"/>
              <a:t>Schedule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5" y="2902839"/>
            <a:ext cx="8452325" cy="357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97" y="762000"/>
            <a:ext cx="309345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" y="1995047"/>
            <a:ext cx="563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Weeks 1-3:  Mentor Training</a:t>
            </a:r>
          </a:p>
          <a:p>
            <a:r>
              <a:rPr lang="en-US" sz="2600" dirty="0" smtClean="0"/>
              <a:t>Weeks 4-15: Mentoring &amp; Training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556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2">
                    <a:lumMod val="50000"/>
                  </a:schemeClr>
                </a:solidFill>
              </a:rPr>
              <a:t>Institutional Research Outcomes 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28800"/>
            <a:ext cx="8229600" cy="429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CSU</a:t>
            </a:r>
            <a:r>
              <a:rPr lang="en-US" sz="2800" dirty="0">
                <a:solidFill>
                  <a:schemeClr val="tx1"/>
                </a:solidFill>
              </a:rPr>
              <a:t> student participation in CC is associated with </a:t>
            </a:r>
            <a:r>
              <a:rPr lang="en-US" sz="2800" b="1" dirty="0">
                <a:solidFill>
                  <a:schemeClr val="tx1"/>
                </a:solidFill>
              </a:rPr>
              <a:t>63% lower odds of dropping out of CSU in any given </a:t>
            </a:r>
            <a:r>
              <a:rPr lang="en-US" sz="2800" b="1" dirty="0" smtClean="0">
                <a:solidFill>
                  <a:schemeClr val="tx1"/>
                </a:solidFill>
              </a:rPr>
              <a:t>year </a:t>
            </a:r>
            <a:r>
              <a:rPr lang="en-US" sz="2800" dirty="0" smtClean="0">
                <a:solidFill>
                  <a:schemeClr val="tx1"/>
                </a:solidFill>
              </a:rPr>
              <a:t>(2012)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CSU</a:t>
            </a:r>
            <a:r>
              <a:rPr lang="en-US" sz="2800" dirty="0">
                <a:solidFill>
                  <a:schemeClr val="tx1"/>
                </a:solidFill>
              </a:rPr>
              <a:t> student participation in CC is associated </a:t>
            </a:r>
            <a:r>
              <a:rPr lang="en-US" sz="2800" dirty="0" smtClean="0">
                <a:solidFill>
                  <a:schemeClr val="tx1"/>
                </a:solidFill>
              </a:rPr>
              <a:t>with </a:t>
            </a:r>
            <a:r>
              <a:rPr lang="en-US" sz="2800" b="1" dirty="0" smtClean="0">
                <a:solidFill>
                  <a:schemeClr val="tx1"/>
                </a:solidFill>
              </a:rPr>
              <a:t>127</a:t>
            </a:r>
            <a:r>
              <a:rPr lang="en-US" sz="2800" b="1" dirty="0">
                <a:solidFill>
                  <a:schemeClr val="tx1"/>
                </a:solidFill>
              </a:rPr>
              <a:t>% higher odds of </a:t>
            </a:r>
            <a:r>
              <a:rPr lang="en-US" sz="2800" b="1" dirty="0" smtClean="0">
                <a:solidFill>
                  <a:schemeClr val="tx1"/>
                </a:solidFill>
              </a:rPr>
              <a:t>graduating</a:t>
            </a:r>
            <a:r>
              <a:rPr lang="en-US" sz="2800" dirty="0" smtClean="0">
                <a:solidFill>
                  <a:schemeClr val="tx1"/>
                </a:solidFill>
              </a:rPr>
              <a:t> (2015)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Both </a:t>
            </a:r>
            <a:r>
              <a:rPr lang="en-US" sz="2800" dirty="0">
                <a:solidFill>
                  <a:schemeClr val="tx1"/>
                </a:solidFill>
              </a:rPr>
              <a:t>of these are after controlling for a number of factors that have been shown to predict persistence and graduation. </a:t>
            </a:r>
          </a:p>
        </p:txBody>
      </p:sp>
    </p:spTree>
    <p:extLst>
      <p:ext uri="{BB962C8B-B14F-4D97-AF65-F5344CB8AC3E}">
        <p14:creationId xmlns:p14="http://schemas.microsoft.com/office/powerpoint/2010/main" val="791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2">
                    <a:lumMod val="50000"/>
                  </a:schemeClr>
                </a:solidFill>
              </a:rPr>
              <a:t>Program Evaluation Findings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28800"/>
            <a:ext cx="8458200" cy="429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altLang="en-US" dirty="0"/>
              <a:t>Participation in Campus Corps accounted </a:t>
            </a:r>
            <a:r>
              <a:rPr lang="en-US" altLang="en-US" dirty="0" smtClean="0"/>
              <a:t>for significant changes: </a:t>
            </a:r>
            <a:endParaRPr lang="en-US" altLang="en-US" dirty="0"/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Community Service Self-Efficacy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Service Learning Benefit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Self-Esteem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Civic Attitudes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Political Awareness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Civic Action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Interpersonal Social Skills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83411"/>
            <a:ext cx="2895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9" y="609600"/>
            <a:ext cx="8772525" cy="11033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Student experiences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6021" name="TextBox 7"/>
          <p:cNvSpPr txBox="1">
            <a:spLocks noChangeArrowheads="1"/>
          </p:cNvSpPr>
          <p:nvPr/>
        </p:nvSpPr>
        <p:spPr bwMode="auto">
          <a:xfrm>
            <a:off x="3810000" y="5126038"/>
            <a:ext cx="495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1260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i="1" dirty="0" smtClean="0"/>
              <a:t>“[In Campus Corps] I </a:t>
            </a:r>
            <a:r>
              <a:rPr lang="en-US" sz="2400" i="1" dirty="0"/>
              <a:t>gained a whole family and a place to belong at </a:t>
            </a:r>
            <a:r>
              <a:rPr lang="en-US" sz="2400" i="1" dirty="0" smtClean="0"/>
              <a:t>CSU.”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388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“I was ready to drop out of college before joining Campus Corps and now, because of my time spent with the youth, I am excited about the possibility of pursuing an education degree</a:t>
            </a:r>
            <a:r>
              <a:rPr lang="en-US" sz="2400" i="1" dirty="0" smtClean="0"/>
              <a:t>.”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0" y="714375"/>
            <a:ext cx="40386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86739" y="3812106"/>
            <a:ext cx="388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“I </a:t>
            </a:r>
            <a:r>
              <a:rPr lang="en-US" sz="2400" i="1" dirty="0" smtClean="0"/>
              <a:t>graduated over a year ago and Campus Corps was the most meaningful and rewarding part of my college career.”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839200" cy="16764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For more information, please contact:  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pPr marL="109537" indent="0">
              <a:buNone/>
            </a:pPr>
            <a:r>
              <a:rPr lang="en-US" sz="2400" b="1" dirty="0" smtClean="0"/>
              <a:t>Jen Krafchick, PhD, CFLE</a:t>
            </a:r>
          </a:p>
          <a:p>
            <a:pPr marL="109537" indent="0">
              <a:buNone/>
            </a:pPr>
            <a:r>
              <a:rPr lang="en-US" sz="2400" dirty="0" smtClean="0"/>
              <a:t>Assistant Professor</a:t>
            </a:r>
          </a:p>
          <a:p>
            <a:pPr marL="109537" indent="0">
              <a:buNone/>
            </a:pPr>
            <a:r>
              <a:rPr lang="en-US" sz="2400" dirty="0" smtClean="0"/>
              <a:t>Human Development and Family Studies</a:t>
            </a:r>
          </a:p>
          <a:p>
            <a:pPr marL="109537" indent="0">
              <a:buNone/>
            </a:pPr>
            <a:r>
              <a:rPr lang="en-US" sz="2400" u="sng" dirty="0" smtClean="0">
                <a:solidFill>
                  <a:srgbClr val="0033CC"/>
                </a:solidFill>
              </a:rPr>
              <a:t>jen.krafchick@colostate.edu</a:t>
            </a:r>
          </a:p>
          <a:p>
            <a:pPr marL="109537" indent="0">
              <a:buNone/>
            </a:pPr>
            <a:r>
              <a:rPr lang="en-US" sz="2400" dirty="0" smtClean="0"/>
              <a:t>970-491-2171</a:t>
            </a:r>
          </a:p>
          <a:p>
            <a:pPr marL="109537" indent="0" algn="ctr">
              <a:buNone/>
            </a:pPr>
            <a:endParaRPr lang="en-US" sz="2400" b="1" dirty="0" smtClean="0"/>
          </a:p>
          <a:p>
            <a:pPr marL="109537" indent="0">
              <a:buNone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Visit us online: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09537" indent="0">
              <a:buNone/>
            </a:pPr>
            <a:r>
              <a:rPr lang="en-US" sz="2000" u="sng" dirty="0">
                <a:solidFill>
                  <a:srgbClr val="0033CC"/>
                </a:solidFill>
              </a:rPr>
              <a:t>http://www.hdfs.chhs.colostate.edu/students/undergraduate/campuscorps/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E7549"/>
      </a:dk2>
      <a:lt2>
        <a:srgbClr val="FEFAC9"/>
      </a:lt2>
      <a:accent1>
        <a:srgbClr val="A5B592"/>
      </a:accent1>
      <a:accent2>
        <a:srgbClr val="D9C31D"/>
      </a:accent2>
      <a:accent3>
        <a:srgbClr val="E7BC29"/>
      </a:accent3>
      <a:accent4>
        <a:srgbClr val="FBEF59"/>
      </a:accent4>
      <a:accent5>
        <a:srgbClr val="BECA95"/>
      </a:accent5>
      <a:accent6>
        <a:srgbClr val="D1BCE1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23608</TotalTime>
  <Words>467</Words>
  <Application>Microsoft Office PowerPoint</Application>
  <PresentationFormat>On-screen Show (4:3)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Georgia</vt:lpstr>
      <vt:lpstr>Times New Roman</vt:lpstr>
      <vt:lpstr>Wingdings</vt:lpstr>
      <vt:lpstr>Wingdings 2</vt:lpstr>
      <vt:lpstr>Urban</vt:lpstr>
      <vt:lpstr>Neil Yetz </vt:lpstr>
      <vt:lpstr>What is Campus Connections? </vt:lpstr>
      <vt:lpstr>Background</vt:lpstr>
      <vt:lpstr>Current Achievements</vt:lpstr>
      <vt:lpstr>Schedule</vt:lpstr>
      <vt:lpstr>Institutional Research Outcomes  </vt:lpstr>
      <vt:lpstr>Program Evaluation Findings</vt:lpstr>
      <vt:lpstr>Student experiences</vt:lpstr>
      <vt:lpstr>For more information, please contact:  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jenkraf</dc:creator>
  <cp:lastModifiedBy>RA,Henry</cp:lastModifiedBy>
  <cp:revision>240</cp:revision>
  <cp:lastPrinted>2010-08-30T18:21:39Z</cp:lastPrinted>
  <dcterms:created xsi:type="dcterms:W3CDTF">2010-08-12T21:23:18Z</dcterms:created>
  <dcterms:modified xsi:type="dcterms:W3CDTF">2017-04-05T16:05:36Z</dcterms:modified>
</cp:coreProperties>
</file>