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3"/>
  </p:notesMasterIdLst>
  <p:handoutMasterIdLst>
    <p:handoutMasterId r:id="rId34"/>
  </p:handoutMasterIdLst>
  <p:sldIdLst>
    <p:sldId id="375" r:id="rId2"/>
    <p:sldId id="395" r:id="rId3"/>
    <p:sldId id="355" r:id="rId4"/>
    <p:sldId id="411" r:id="rId5"/>
    <p:sldId id="380" r:id="rId6"/>
    <p:sldId id="396" r:id="rId7"/>
    <p:sldId id="397" r:id="rId8"/>
    <p:sldId id="404" r:id="rId9"/>
    <p:sldId id="398" r:id="rId10"/>
    <p:sldId id="419" r:id="rId11"/>
    <p:sldId id="399" r:id="rId12"/>
    <p:sldId id="422" r:id="rId13"/>
    <p:sldId id="400" r:id="rId14"/>
    <p:sldId id="414" r:id="rId15"/>
    <p:sldId id="412" r:id="rId16"/>
    <p:sldId id="413" r:id="rId17"/>
    <p:sldId id="415" r:id="rId18"/>
    <p:sldId id="401" r:id="rId19"/>
    <p:sldId id="410" r:id="rId20"/>
    <p:sldId id="416" r:id="rId21"/>
    <p:sldId id="403" r:id="rId22"/>
    <p:sldId id="418" r:id="rId23"/>
    <p:sldId id="417" r:id="rId24"/>
    <p:sldId id="420" r:id="rId25"/>
    <p:sldId id="421" r:id="rId26"/>
    <p:sldId id="402" r:id="rId27"/>
    <p:sldId id="393" r:id="rId28"/>
    <p:sldId id="314" r:id="rId29"/>
    <p:sldId id="377" r:id="rId30"/>
    <p:sldId id="321" r:id="rId31"/>
    <p:sldId id="379" r:id="rId32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D8E6"/>
    <a:srgbClr val="FFC0CB"/>
    <a:srgbClr val="465D0B"/>
    <a:srgbClr val="669900"/>
    <a:srgbClr val="0033CC"/>
    <a:srgbClr val="F96E05"/>
    <a:srgbClr val="EEECE1"/>
    <a:srgbClr val="B5F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46" autoAdjust="0"/>
    <p:restoredTop sz="94533" autoAdjust="0"/>
  </p:normalViewPr>
  <p:slideViewPr>
    <p:cSldViewPr>
      <p:cViewPr varScale="1">
        <p:scale>
          <a:sx n="107" d="100"/>
          <a:sy n="107" d="100"/>
        </p:scale>
        <p:origin x="98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7ED3ADA-7CB8-4F3F-857D-0DCD2BF8C27F}" type="datetimeFigureOut">
              <a:rPr lang="en-US"/>
              <a:pPr>
                <a:defRPr/>
              </a:pPr>
              <a:t>4/14/2017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2A429925-CFC9-4E7E-AB00-AEC9CEA9EC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18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BB4B0C32-0A38-4A57-8FBB-D7A719E44597}" type="datetimeFigureOut">
              <a:rPr lang="en-US"/>
              <a:pPr>
                <a:defRPr/>
              </a:pPr>
              <a:t>4/14/2017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28848DFE-3482-404E-9CF8-4EA7B7BC1A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799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848DFE-3482-404E-9CF8-4EA7B7BC1A6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78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848DFE-3482-404E-9CF8-4EA7B7BC1A6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55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848DFE-3482-404E-9CF8-4EA7B7BC1A6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75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870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8D4E937-F314-4463-8765-D6732339098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66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848DFE-3482-404E-9CF8-4EA7B7BC1A6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46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848DFE-3482-404E-9CF8-4EA7B7BC1A6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46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coefficients and odds ratios for all of the model’s covariates are provided in Appendix B. Odds ratios can be difficult to interpret in a practical sense; therefore, figures 1 and 2 graph the model’s predicted probability of graduating for a CC new freshman and transfer student compared to a non-CC peer assuming all other things are equal over six years of enrollment.</a:t>
            </a:r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848DFE-3482-404E-9CF8-4EA7B7BC1A6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15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2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23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24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5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26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11" name="Rounded Rectangle 29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12" name="Rounded Rectangle 30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6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9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0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8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9CB7AB-9D13-452E-A79D-8320761879E9}" type="datetimeFigureOut">
              <a:rPr lang="en-US"/>
              <a:pPr>
                <a:defRPr/>
              </a:pPr>
              <a:t>4/14/2017</a:t>
            </a:fld>
            <a:endParaRPr lang="en-US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 algn="r">
              <a:defRPr sz="18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78777F1-3001-42DD-AE49-7A7653D561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BF1C4A-29C1-4936-ACC3-3727CBDA4A94}" type="datetimeFigureOut">
              <a:rPr lang="en-US"/>
              <a:pPr>
                <a:defRPr/>
              </a:pPr>
              <a:t>4/14/2017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CB6C6-CBEE-48A5-8C7A-2E4B089D11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151A5A-A951-4118-A6F2-581FAA0AE413}" type="datetimeFigureOut">
              <a:rPr lang="en-US"/>
              <a:pPr>
                <a:defRPr/>
              </a:pPr>
              <a:t>4/14/2017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7F5F0-8851-4D8C-B5BE-79C4A7530B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F3E6CE-E1A9-418C-9DFF-86F3C188F51F}" type="datetimeFigureOut">
              <a:rPr lang="en-US"/>
              <a:pPr>
                <a:defRPr/>
              </a:pPr>
              <a:t>4/14/2017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E183BB-3E1E-4733-AAF4-46FAE9A46B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6AE5C2-41F4-4893-959F-594D03459B64}" type="datetimeFigureOut">
              <a:rPr lang="en-US"/>
              <a:pPr>
                <a:defRPr/>
              </a:pPr>
              <a:t>4/14/2017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F97492-7103-4902-9F50-360DDDE50F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DCFDF3-CA20-4183-80DB-45D07676D158}" type="datetimeFigureOut">
              <a:rPr lang="en-US"/>
              <a:pPr>
                <a:defRPr/>
              </a:pPr>
              <a:t>4/14/2017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44726-4367-41F9-9762-9BD28ACC80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7B204D3-8209-42AF-966E-66D373120AA9}" type="datetimeFigureOut">
              <a:rPr lang="en-US"/>
              <a:pPr>
                <a:defRPr/>
              </a:pPr>
              <a:t>4/14/2017</a:t>
            </a:fld>
            <a:endParaRPr lang="en-US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0D76475-8768-45AC-B3A6-06D694AFB2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70DC58-EE98-4F7B-B500-5AE07A769158}" type="datetimeFigureOut">
              <a:rPr lang="en-US"/>
              <a:pPr>
                <a:defRPr/>
              </a:pPr>
              <a:t>4/14/2017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3AF222-69E0-4FB7-9616-C05E91CE0B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02B64-7203-4BB6-9311-3DCEDD57E180}" type="datetimeFigureOut">
              <a:rPr lang="en-US"/>
              <a:pPr>
                <a:defRPr/>
              </a:pPr>
              <a:t>4/14/2017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AA6F9-6B2B-482C-AEF2-5A2614209D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8E3FE-0E5F-4531-97DE-FB716EC71C6F}" type="datetimeFigureOut">
              <a:rPr lang="en-US"/>
              <a:pPr>
                <a:defRPr/>
              </a:pPr>
              <a:t>4/14/2017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F3168-CDC0-431A-B7BB-4E838DCE15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23153-570F-4959-BE82-95340CB2759E}" type="datetimeFigureOut">
              <a:rPr lang="en-US"/>
              <a:pPr>
                <a:defRPr/>
              </a:pPr>
              <a:t>4/14/2017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DC847-62BA-41B2-8E42-64AE38B3CC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39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4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 smtClean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fld id="{D3239CF6-DB04-4C95-AA74-728ABE8A8AF1}" type="datetimeFigureOut">
              <a:rPr lang="en-US"/>
              <a:pPr>
                <a:defRPr/>
              </a:pPr>
              <a:t>4/14/2017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800" smtClean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15C7D0CF-7572-4BCE-B75A-8D2A01745B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52" r:id="rId2"/>
    <p:sldLayoutId id="2147483851" r:id="rId3"/>
    <p:sldLayoutId id="2147483850" r:id="rId4"/>
    <p:sldLayoutId id="2147483873" r:id="rId5"/>
    <p:sldLayoutId id="2147483874" r:id="rId6"/>
    <p:sldLayoutId id="2147483849" r:id="rId7"/>
    <p:sldLayoutId id="2147483848" r:id="rId8"/>
    <p:sldLayoutId id="2147483847" r:id="rId9"/>
    <p:sldLayoutId id="2147483846" r:id="rId10"/>
    <p:sldLayoutId id="2147483845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9pPr>
    </p:titleStyle>
    <p:bodyStyle>
      <a:lvl1pPr marL="365125" indent="-255588" algn="l" rtl="0" fontAlgn="base">
        <a:spcBef>
          <a:spcPts val="300"/>
        </a:spcBef>
        <a:spcAft>
          <a:spcPct val="0"/>
        </a:spcAft>
        <a:buClr>
          <a:srgbClr val="E7BC29"/>
        </a:buClr>
        <a:buFont typeface="Georgia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fontAlgn="base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fontAlgn="base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fontAlgn="base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fontAlgn="base">
        <a:spcBef>
          <a:spcPts val="300"/>
        </a:spcBef>
        <a:spcAft>
          <a:spcPct val="0"/>
        </a:spcAft>
        <a:buClr>
          <a:srgbClr val="E7BC29"/>
        </a:buClr>
        <a:buFont typeface="Georgia" pitchFamily="18" charset="0"/>
        <a:buChar char="▫"/>
        <a:defRPr sz="2000" kern="1200">
          <a:solidFill>
            <a:srgbClr val="E7BC29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5486400"/>
            <a:ext cx="8839200" cy="940753"/>
          </a:xfrm>
        </p:spPr>
        <p:txBody>
          <a:bodyPr anchor="t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Neil </a:t>
            </a:r>
            <a:r>
              <a:rPr lang="en-US" sz="2000" b="1" dirty="0" err="1" smtClean="0">
                <a:solidFill>
                  <a:schemeClr val="tx1"/>
                </a:solidFill>
              </a:rPr>
              <a:t>Yetz</a:t>
            </a:r>
            <a:r>
              <a:rPr lang="en-US" sz="2000" b="1" dirty="0" smtClean="0">
                <a:solidFill>
                  <a:schemeClr val="tx1"/>
                </a:solidFill>
              </a:rPr>
              <a:t>, MPH Candidate</a:t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Colorado School Of Public Health</a:t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/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/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/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/>
            </a:r>
            <a:br>
              <a:rPr lang="en-US" sz="2000" b="1" dirty="0" smtClean="0">
                <a:solidFill>
                  <a:schemeClr val="tx1"/>
                </a:solidFill>
              </a:rPr>
            </a:b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246" y="6503353"/>
            <a:ext cx="5810754" cy="35464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00" y="4191000"/>
            <a:ext cx="8915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An Analysis of the Social Network of Campus Connections and its Relationship to Youth Outcomes 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880" y="851158"/>
            <a:ext cx="3898240" cy="212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92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Assessing network ties and bonds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3887" indent="-514350">
              <a:buFont typeface="+mj-lt"/>
              <a:buAutoNum type="arabicPeriod"/>
            </a:pPr>
            <a:r>
              <a:rPr lang="en-US" dirty="0" smtClean="0"/>
              <a:t>Participants shown pictures of all other individuals in the program of their night</a:t>
            </a:r>
          </a:p>
          <a:p>
            <a:pPr marL="623887" indent="-514350">
              <a:buFont typeface="+mj-lt"/>
              <a:buAutoNum type="arabicPeriod"/>
            </a:pPr>
            <a:r>
              <a:rPr lang="en-US" dirty="0" smtClean="0"/>
              <a:t>Participants choose individuals they know in the program</a:t>
            </a:r>
          </a:p>
          <a:p>
            <a:pPr marL="623887" indent="-514350">
              <a:buFont typeface="+mj-lt"/>
              <a:buAutoNum type="arabicPeriod"/>
            </a:pPr>
            <a:r>
              <a:rPr lang="en-US" dirty="0" smtClean="0"/>
              <a:t>Then asked to rate their closeness with individual at all survey time periods</a:t>
            </a:r>
          </a:p>
          <a:p>
            <a:endParaRPr lang="en-US" dirty="0"/>
          </a:p>
        </p:txBody>
      </p:sp>
      <p:pic>
        <p:nvPicPr>
          <p:cNvPr id="4" name="Picture 3" descr="R:\William T Grant\Fall 2015\photos_F15\Example Photos\resize\DSCF0551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5831729"/>
            <a:ext cx="1190625" cy="950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376" y="5207748"/>
            <a:ext cx="4800600" cy="1498412"/>
          </a:xfrm>
          <a:prstGeom prst="rect">
            <a:avLst/>
          </a:prstGeom>
        </p:spPr>
      </p:pic>
      <p:pic>
        <p:nvPicPr>
          <p:cNvPr id="9" name="Picture 8" descr="R:\William T Grant\Fall 2015\photos_F15\Example Photos\resize\DSCF0551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5903447"/>
            <a:ext cx="1066800" cy="802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75" y="5274403"/>
            <a:ext cx="3043238" cy="4250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18" y="5889274"/>
            <a:ext cx="548482" cy="62773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46" y="0"/>
            <a:ext cx="2413854" cy="131313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200400" y="6304803"/>
            <a:ext cx="721658" cy="197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6588" y="5257800"/>
            <a:ext cx="3113812" cy="16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922058" y="5239312"/>
            <a:ext cx="4764741" cy="15424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4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r>
              <a:rPr lang="en-US" dirty="0" smtClean="0"/>
              <a:t>Analysis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24350"/>
          </a:xfrm>
        </p:spPr>
        <p:txBody>
          <a:bodyPr/>
          <a:lstStyle/>
          <a:p>
            <a:r>
              <a:rPr lang="en-US" sz="2200" dirty="0" smtClean="0"/>
              <a:t>Linear Regression </a:t>
            </a:r>
            <a:r>
              <a:rPr lang="en-US" sz="2200" dirty="0" smtClean="0"/>
              <a:t>was used </a:t>
            </a:r>
            <a:r>
              <a:rPr lang="en-US" sz="2200" dirty="0" smtClean="0"/>
              <a:t>to assess the association between network connections and youth outcomes </a:t>
            </a:r>
          </a:p>
          <a:p>
            <a:endParaRPr lang="en-US" sz="2200" dirty="0"/>
          </a:p>
          <a:p>
            <a:r>
              <a:rPr lang="en-US" sz="2200" dirty="0" smtClean="0"/>
              <a:t>All network measures were standardized to be compared across different time periods</a:t>
            </a:r>
            <a:r>
              <a:rPr lang="en-US" sz="2200" dirty="0" smtClean="0"/>
              <a:t>.</a:t>
            </a:r>
          </a:p>
          <a:p>
            <a:pPr marL="109537" indent="0">
              <a:buNone/>
            </a:pPr>
            <a:endParaRPr lang="en-US" sz="2200" dirty="0" smtClean="0"/>
          </a:p>
          <a:p>
            <a:r>
              <a:rPr lang="en-US" sz="2200" dirty="0" smtClean="0"/>
              <a:t>Hierarchical modeling used to assess social network measures as more significant predictive models.</a:t>
            </a:r>
          </a:p>
          <a:p>
            <a:pPr marL="109537" indent="0">
              <a:buNone/>
            </a:pPr>
            <a:endParaRPr lang="en-US" sz="2200" dirty="0" smtClean="0"/>
          </a:p>
          <a:p>
            <a:r>
              <a:rPr lang="en-US" sz="2200" dirty="0" smtClean="0"/>
              <a:t>Partial F-tests compared reduced and full model to assess social network measures as significant predictors.</a:t>
            </a:r>
          </a:p>
          <a:p>
            <a:endParaRPr lang="en-US" sz="2200" dirty="0" smtClean="0"/>
          </a:p>
          <a:p>
            <a:r>
              <a:rPr lang="en-US" sz="2200" dirty="0" smtClean="0"/>
              <a:t>Analysis performed using R-Studio, SAS, &amp; </a:t>
            </a:r>
            <a:r>
              <a:rPr lang="en-US" sz="2200" dirty="0" err="1" smtClean="0"/>
              <a:t>UCINet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46" y="0"/>
            <a:ext cx="2413854" cy="13131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246" y="6503353"/>
            <a:ext cx="5810754" cy="35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5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Campus Connections Social Network</a:t>
            </a:r>
            <a:endParaRPr lang="en-US" dirty="0"/>
          </a:p>
        </p:txBody>
      </p:sp>
      <p:pic>
        <p:nvPicPr>
          <p:cNvPr id="4" name="Picture 2" descr="https://upload.wikimedia.org/wikipedia/commons/thumb/6/60/Graph_betweenness.svg/800px-Graph_betweenness.svg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514600"/>
            <a:ext cx="41148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30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377" y="538210"/>
            <a:ext cx="8229600" cy="1066800"/>
          </a:xfrm>
        </p:spPr>
        <p:txBody>
          <a:bodyPr/>
          <a:lstStyle/>
          <a:p>
            <a:r>
              <a:rPr lang="en-US" dirty="0" smtClean="0"/>
              <a:t>The Growing Social Network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4164" y="1821849"/>
            <a:ext cx="7426026" cy="39419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46" y="0"/>
            <a:ext cx="2413854" cy="13131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46077" y="148722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Week 1 (Baseline)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82413" y="5771172"/>
            <a:ext cx="266027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465D0B"/>
                </a:solidFill>
              </a:rPr>
              <a:t>Density: 0.02</a:t>
            </a:r>
          </a:p>
          <a:p>
            <a:r>
              <a:rPr lang="en-US" b="1" dirty="0" smtClean="0">
                <a:solidFill>
                  <a:srgbClr val="465D0B"/>
                </a:solidFill>
              </a:rPr>
              <a:t>Centrality: 0.05</a:t>
            </a:r>
          </a:p>
          <a:p>
            <a:r>
              <a:rPr lang="en-US" b="1" dirty="0" smtClean="0">
                <a:solidFill>
                  <a:srgbClr val="465D0B"/>
                </a:solidFill>
              </a:rPr>
              <a:t>Reciprocity: 0.43</a:t>
            </a:r>
          </a:p>
        </p:txBody>
      </p:sp>
      <p:sp>
        <p:nvSpPr>
          <p:cNvPr id="20" name="Freeform 19"/>
          <p:cNvSpPr/>
          <p:nvPr/>
        </p:nvSpPr>
        <p:spPr>
          <a:xfrm>
            <a:off x="228600" y="5943600"/>
            <a:ext cx="1004468" cy="381000"/>
          </a:xfrm>
          <a:custGeom>
            <a:avLst/>
            <a:gdLst/>
            <a:ahLst/>
            <a:cxnLst/>
            <a:rect l="l" t="t" r="r" b="b"/>
            <a:pathLst>
              <a:path w="1004468" h="381000">
                <a:moveTo>
                  <a:pt x="477654" y="211165"/>
                </a:moveTo>
                <a:lnTo>
                  <a:pt x="585703" y="211165"/>
                </a:lnTo>
                <a:lnTo>
                  <a:pt x="585703" y="229917"/>
                </a:lnTo>
                <a:lnTo>
                  <a:pt x="477654" y="229917"/>
                </a:lnTo>
                <a:close/>
                <a:moveTo>
                  <a:pt x="477654" y="161494"/>
                </a:moveTo>
                <a:lnTo>
                  <a:pt x="585703" y="161494"/>
                </a:lnTo>
                <a:lnTo>
                  <a:pt x="585703" y="180246"/>
                </a:lnTo>
                <a:lnTo>
                  <a:pt x="477654" y="180246"/>
                </a:lnTo>
                <a:close/>
                <a:moveTo>
                  <a:pt x="861110" y="157922"/>
                </a:moveTo>
                <a:lnTo>
                  <a:pt x="881201" y="157922"/>
                </a:lnTo>
                <a:lnTo>
                  <a:pt x="881201" y="276463"/>
                </a:lnTo>
                <a:lnTo>
                  <a:pt x="861110" y="276463"/>
                </a:lnTo>
                <a:close/>
                <a:moveTo>
                  <a:pt x="952155" y="155243"/>
                </a:moveTo>
                <a:cubicBezTo>
                  <a:pt x="958927" y="155243"/>
                  <a:pt x="965810" y="157401"/>
                  <a:pt x="972805" y="161717"/>
                </a:cubicBezTo>
                <a:lnTo>
                  <a:pt x="965885" y="180357"/>
                </a:lnTo>
                <a:cubicBezTo>
                  <a:pt x="960973" y="177455"/>
                  <a:pt x="956062" y="176004"/>
                  <a:pt x="951151" y="176004"/>
                </a:cubicBezTo>
                <a:cubicBezTo>
                  <a:pt x="946760" y="176004"/>
                  <a:pt x="942816" y="177325"/>
                  <a:pt x="939319" y="179967"/>
                </a:cubicBezTo>
                <a:cubicBezTo>
                  <a:pt x="935821" y="182608"/>
                  <a:pt x="933328" y="186273"/>
                  <a:pt x="931840" y="190961"/>
                </a:cubicBezTo>
                <a:cubicBezTo>
                  <a:pt x="929608" y="198105"/>
                  <a:pt x="928491" y="205919"/>
                  <a:pt x="928491" y="214402"/>
                </a:cubicBezTo>
                <a:lnTo>
                  <a:pt x="928491" y="276463"/>
                </a:lnTo>
                <a:lnTo>
                  <a:pt x="908400" y="276463"/>
                </a:lnTo>
                <a:lnTo>
                  <a:pt x="908400" y="157922"/>
                </a:lnTo>
                <a:lnTo>
                  <a:pt x="926482" y="157922"/>
                </a:lnTo>
                <a:lnTo>
                  <a:pt x="926482" y="175893"/>
                </a:lnTo>
                <a:cubicBezTo>
                  <a:pt x="931096" y="167484"/>
                  <a:pt x="935356" y="161940"/>
                  <a:pt x="939263" y="159261"/>
                </a:cubicBezTo>
                <a:cubicBezTo>
                  <a:pt x="943170" y="156582"/>
                  <a:pt x="947467" y="155243"/>
                  <a:pt x="952155" y="155243"/>
                </a:cubicBezTo>
                <a:close/>
                <a:moveTo>
                  <a:pt x="984376" y="112827"/>
                </a:moveTo>
                <a:lnTo>
                  <a:pt x="1004468" y="112827"/>
                </a:lnTo>
                <a:lnTo>
                  <a:pt x="1004468" y="276463"/>
                </a:lnTo>
                <a:lnTo>
                  <a:pt x="984376" y="276463"/>
                </a:lnTo>
                <a:close/>
                <a:moveTo>
                  <a:pt x="861110" y="112827"/>
                </a:moveTo>
                <a:lnTo>
                  <a:pt x="881201" y="112827"/>
                </a:lnTo>
                <a:lnTo>
                  <a:pt x="881201" y="135932"/>
                </a:lnTo>
                <a:lnTo>
                  <a:pt x="861110" y="135932"/>
                </a:lnTo>
                <a:close/>
                <a:moveTo>
                  <a:pt x="759051" y="110036"/>
                </a:moveTo>
                <a:cubicBezTo>
                  <a:pt x="770882" y="110036"/>
                  <a:pt x="781579" y="111952"/>
                  <a:pt x="791142" y="115785"/>
                </a:cubicBezTo>
                <a:cubicBezTo>
                  <a:pt x="800704" y="119617"/>
                  <a:pt x="808201" y="124956"/>
                  <a:pt x="813633" y="131802"/>
                </a:cubicBezTo>
                <a:cubicBezTo>
                  <a:pt x="819066" y="138648"/>
                  <a:pt x="823196" y="147578"/>
                  <a:pt x="826023" y="158591"/>
                </a:cubicBezTo>
                <a:lnTo>
                  <a:pt x="806490" y="163949"/>
                </a:lnTo>
                <a:cubicBezTo>
                  <a:pt x="804034" y="155615"/>
                  <a:pt x="800983" y="149066"/>
                  <a:pt x="797337" y="144304"/>
                </a:cubicBezTo>
                <a:cubicBezTo>
                  <a:pt x="793690" y="139541"/>
                  <a:pt x="788481" y="135728"/>
                  <a:pt x="781710" y="132863"/>
                </a:cubicBezTo>
                <a:cubicBezTo>
                  <a:pt x="774938" y="129998"/>
                  <a:pt x="767422" y="128565"/>
                  <a:pt x="759162" y="128565"/>
                </a:cubicBezTo>
                <a:cubicBezTo>
                  <a:pt x="749265" y="128565"/>
                  <a:pt x="740708" y="130072"/>
                  <a:pt x="733489" y="133086"/>
                </a:cubicBezTo>
                <a:cubicBezTo>
                  <a:pt x="726271" y="136100"/>
                  <a:pt x="720448" y="140062"/>
                  <a:pt x="716021" y="144974"/>
                </a:cubicBezTo>
                <a:cubicBezTo>
                  <a:pt x="711593" y="149885"/>
                  <a:pt x="708151" y="155280"/>
                  <a:pt x="705696" y="161159"/>
                </a:cubicBezTo>
                <a:cubicBezTo>
                  <a:pt x="701529" y="171279"/>
                  <a:pt x="699445" y="182255"/>
                  <a:pt x="699445" y="194087"/>
                </a:cubicBezTo>
                <a:cubicBezTo>
                  <a:pt x="699445" y="208672"/>
                  <a:pt x="701956" y="220876"/>
                  <a:pt x="706979" y="230699"/>
                </a:cubicBezTo>
                <a:cubicBezTo>
                  <a:pt x="712002" y="240521"/>
                  <a:pt x="719314" y="247814"/>
                  <a:pt x="728913" y="252576"/>
                </a:cubicBezTo>
                <a:cubicBezTo>
                  <a:pt x="738512" y="257339"/>
                  <a:pt x="748707" y="259720"/>
                  <a:pt x="759497" y="259720"/>
                </a:cubicBezTo>
                <a:cubicBezTo>
                  <a:pt x="768873" y="259720"/>
                  <a:pt x="778026" y="257916"/>
                  <a:pt x="786956" y="254306"/>
                </a:cubicBezTo>
                <a:cubicBezTo>
                  <a:pt x="795886" y="250697"/>
                  <a:pt x="802657" y="246846"/>
                  <a:pt x="807271" y="242754"/>
                </a:cubicBezTo>
                <a:lnTo>
                  <a:pt x="807271" y="212281"/>
                </a:lnTo>
                <a:lnTo>
                  <a:pt x="759162" y="212281"/>
                </a:lnTo>
                <a:lnTo>
                  <a:pt x="759162" y="193082"/>
                </a:lnTo>
                <a:lnTo>
                  <a:pt x="828479" y="192971"/>
                </a:lnTo>
                <a:lnTo>
                  <a:pt x="828479" y="253693"/>
                </a:lnTo>
                <a:cubicBezTo>
                  <a:pt x="817838" y="262176"/>
                  <a:pt x="806862" y="268557"/>
                  <a:pt x="795551" y="272836"/>
                </a:cubicBezTo>
                <a:cubicBezTo>
                  <a:pt x="784240" y="277114"/>
                  <a:pt x="772631" y="279254"/>
                  <a:pt x="760725" y="279254"/>
                </a:cubicBezTo>
                <a:cubicBezTo>
                  <a:pt x="744651" y="279254"/>
                  <a:pt x="730048" y="275812"/>
                  <a:pt x="716914" y="268929"/>
                </a:cubicBezTo>
                <a:cubicBezTo>
                  <a:pt x="703780" y="262046"/>
                  <a:pt x="693864" y="252093"/>
                  <a:pt x="687167" y="239070"/>
                </a:cubicBezTo>
                <a:cubicBezTo>
                  <a:pt x="680469" y="226048"/>
                  <a:pt x="677121" y="211500"/>
                  <a:pt x="677121" y="195426"/>
                </a:cubicBezTo>
                <a:cubicBezTo>
                  <a:pt x="677121" y="179502"/>
                  <a:pt x="680451" y="164638"/>
                  <a:pt x="687111" y="150834"/>
                </a:cubicBezTo>
                <a:cubicBezTo>
                  <a:pt x="693771" y="137030"/>
                  <a:pt x="703352" y="126779"/>
                  <a:pt x="715853" y="120082"/>
                </a:cubicBezTo>
                <a:cubicBezTo>
                  <a:pt x="728355" y="113385"/>
                  <a:pt x="742754" y="110036"/>
                  <a:pt x="759051" y="110036"/>
                </a:cubicBezTo>
                <a:close/>
                <a:moveTo>
                  <a:pt x="190500" y="0"/>
                </a:moveTo>
                <a:cubicBezTo>
                  <a:pt x="295710" y="0"/>
                  <a:pt x="381000" y="85290"/>
                  <a:pt x="381000" y="190500"/>
                </a:cubicBezTo>
                <a:cubicBezTo>
                  <a:pt x="381000" y="295710"/>
                  <a:pt x="295710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lose/>
              </a:path>
            </a:pathLst>
          </a:custGeom>
          <a:solidFill>
            <a:srgbClr val="FFC0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228600" y="6375948"/>
            <a:ext cx="1060981" cy="392098"/>
          </a:xfrm>
          <a:custGeom>
            <a:avLst/>
            <a:gdLst/>
            <a:ahLst/>
            <a:cxnLst/>
            <a:rect l="l" t="t" r="r" b="b"/>
            <a:pathLst>
              <a:path w="1060981" h="392098">
                <a:moveTo>
                  <a:pt x="485165" y="191754"/>
                </a:moveTo>
                <a:lnTo>
                  <a:pt x="593214" y="191754"/>
                </a:lnTo>
                <a:lnTo>
                  <a:pt x="593214" y="210506"/>
                </a:lnTo>
                <a:lnTo>
                  <a:pt x="485165" y="210506"/>
                </a:lnTo>
                <a:close/>
                <a:moveTo>
                  <a:pt x="710863" y="181485"/>
                </a:moveTo>
                <a:lnTo>
                  <a:pt x="710863" y="237742"/>
                </a:lnTo>
                <a:lnTo>
                  <a:pt x="751604" y="237742"/>
                </a:lnTo>
                <a:cubicBezTo>
                  <a:pt x="758599" y="237742"/>
                  <a:pt x="763511" y="237481"/>
                  <a:pt x="766338" y="236960"/>
                </a:cubicBezTo>
                <a:cubicBezTo>
                  <a:pt x="771324" y="236067"/>
                  <a:pt x="775491" y="234579"/>
                  <a:pt x="778840" y="232496"/>
                </a:cubicBezTo>
                <a:cubicBezTo>
                  <a:pt x="782189" y="230412"/>
                  <a:pt x="784942" y="227380"/>
                  <a:pt x="787100" y="223398"/>
                </a:cubicBezTo>
                <a:cubicBezTo>
                  <a:pt x="789258" y="219417"/>
                  <a:pt x="790337" y="214822"/>
                  <a:pt x="790337" y="209613"/>
                </a:cubicBezTo>
                <a:cubicBezTo>
                  <a:pt x="790337" y="203511"/>
                  <a:pt x="788774" y="198209"/>
                  <a:pt x="785649" y="193707"/>
                </a:cubicBezTo>
                <a:cubicBezTo>
                  <a:pt x="782523" y="189205"/>
                  <a:pt x="778189" y="186043"/>
                  <a:pt x="772645" y="184219"/>
                </a:cubicBezTo>
                <a:cubicBezTo>
                  <a:pt x="767101" y="182396"/>
                  <a:pt x="759120" y="181485"/>
                  <a:pt x="748702" y="181485"/>
                </a:cubicBezTo>
                <a:close/>
                <a:moveTo>
                  <a:pt x="888043" y="152463"/>
                </a:moveTo>
                <a:cubicBezTo>
                  <a:pt x="877997" y="152463"/>
                  <a:pt x="869662" y="156221"/>
                  <a:pt x="863039" y="163737"/>
                </a:cubicBezTo>
                <a:cubicBezTo>
                  <a:pt x="856417" y="171253"/>
                  <a:pt x="853105" y="182601"/>
                  <a:pt x="853105" y="197781"/>
                </a:cubicBezTo>
                <a:cubicBezTo>
                  <a:pt x="853105" y="212962"/>
                  <a:pt x="856417" y="224329"/>
                  <a:pt x="863039" y="231882"/>
                </a:cubicBezTo>
                <a:cubicBezTo>
                  <a:pt x="869662" y="239435"/>
                  <a:pt x="877997" y="243211"/>
                  <a:pt x="888043" y="243211"/>
                </a:cubicBezTo>
                <a:cubicBezTo>
                  <a:pt x="898014" y="243211"/>
                  <a:pt x="906311" y="239416"/>
                  <a:pt x="912934" y="231826"/>
                </a:cubicBezTo>
                <a:cubicBezTo>
                  <a:pt x="919557" y="224236"/>
                  <a:pt x="922868" y="212664"/>
                  <a:pt x="922868" y="197112"/>
                </a:cubicBezTo>
                <a:cubicBezTo>
                  <a:pt x="922868" y="182452"/>
                  <a:pt x="919538" y="171346"/>
                  <a:pt x="912878" y="163793"/>
                </a:cubicBezTo>
                <a:cubicBezTo>
                  <a:pt x="906218" y="156240"/>
                  <a:pt x="897940" y="152463"/>
                  <a:pt x="888043" y="152463"/>
                </a:cubicBezTo>
                <a:close/>
                <a:moveTo>
                  <a:pt x="485165" y="142083"/>
                </a:moveTo>
                <a:lnTo>
                  <a:pt x="593214" y="142083"/>
                </a:lnTo>
                <a:lnTo>
                  <a:pt x="593214" y="160835"/>
                </a:lnTo>
                <a:lnTo>
                  <a:pt x="485165" y="160835"/>
                </a:lnTo>
                <a:close/>
                <a:moveTo>
                  <a:pt x="952374" y="138511"/>
                </a:moveTo>
                <a:lnTo>
                  <a:pt x="974028" y="138511"/>
                </a:lnTo>
                <a:lnTo>
                  <a:pt x="998696" y="207158"/>
                </a:lnTo>
                <a:cubicBezTo>
                  <a:pt x="1001896" y="215864"/>
                  <a:pt x="1004761" y="225017"/>
                  <a:pt x="1007291" y="234616"/>
                </a:cubicBezTo>
                <a:cubicBezTo>
                  <a:pt x="1009598" y="225389"/>
                  <a:pt x="1012351" y="216385"/>
                  <a:pt x="1015551" y="207604"/>
                </a:cubicBezTo>
                <a:lnTo>
                  <a:pt x="1040889" y="138511"/>
                </a:lnTo>
                <a:lnTo>
                  <a:pt x="1060981" y="138511"/>
                </a:lnTo>
                <a:lnTo>
                  <a:pt x="1015886" y="259061"/>
                </a:lnTo>
                <a:cubicBezTo>
                  <a:pt x="1011049" y="272084"/>
                  <a:pt x="1007291" y="281051"/>
                  <a:pt x="1004612" y="285962"/>
                </a:cubicBezTo>
                <a:cubicBezTo>
                  <a:pt x="1001040" y="292585"/>
                  <a:pt x="996948" y="297440"/>
                  <a:pt x="992334" y="300529"/>
                </a:cubicBezTo>
                <a:cubicBezTo>
                  <a:pt x="987720" y="303617"/>
                  <a:pt x="982214" y="305161"/>
                  <a:pt x="975814" y="305161"/>
                </a:cubicBezTo>
                <a:cubicBezTo>
                  <a:pt x="971944" y="305161"/>
                  <a:pt x="967628" y="304342"/>
                  <a:pt x="962866" y="302705"/>
                </a:cubicBezTo>
                <a:lnTo>
                  <a:pt x="960634" y="283841"/>
                </a:lnTo>
                <a:cubicBezTo>
                  <a:pt x="965024" y="285032"/>
                  <a:pt x="968856" y="285627"/>
                  <a:pt x="972131" y="285627"/>
                </a:cubicBezTo>
                <a:cubicBezTo>
                  <a:pt x="976595" y="285627"/>
                  <a:pt x="980167" y="284883"/>
                  <a:pt x="982846" y="283395"/>
                </a:cubicBezTo>
                <a:cubicBezTo>
                  <a:pt x="985525" y="281907"/>
                  <a:pt x="987720" y="279823"/>
                  <a:pt x="989432" y="277144"/>
                </a:cubicBezTo>
                <a:cubicBezTo>
                  <a:pt x="990697" y="275135"/>
                  <a:pt x="992743" y="270149"/>
                  <a:pt x="995571" y="262187"/>
                </a:cubicBezTo>
                <a:cubicBezTo>
                  <a:pt x="995943" y="261071"/>
                  <a:pt x="996538" y="259433"/>
                  <a:pt x="997357" y="257275"/>
                </a:cubicBezTo>
                <a:close/>
                <a:moveTo>
                  <a:pt x="888043" y="135832"/>
                </a:moveTo>
                <a:cubicBezTo>
                  <a:pt x="904339" y="135832"/>
                  <a:pt x="917659" y="141171"/>
                  <a:pt x="928003" y="151849"/>
                </a:cubicBezTo>
                <a:cubicBezTo>
                  <a:pt x="938347" y="162528"/>
                  <a:pt x="943518" y="177280"/>
                  <a:pt x="943518" y="196107"/>
                </a:cubicBezTo>
                <a:cubicBezTo>
                  <a:pt x="943518" y="211362"/>
                  <a:pt x="941230" y="223361"/>
                  <a:pt x="936654" y="232105"/>
                </a:cubicBezTo>
                <a:cubicBezTo>
                  <a:pt x="932077" y="240849"/>
                  <a:pt x="925417" y="247639"/>
                  <a:pt x="916673" y="252476"/>
                </a:cubicBezTo>
                <a:cubicBezTo>
                  <a:pt x="907930" y="257313"/>
                  <a:pt x="898386" y="259731"/>
                  <a:pt x="888043" y="259731"/>
                </a:cubicBezTo>
                <a:cubicBezTo>
                  <a:pt x="871448" y="259731"/>
                  <a:pt x="858035" y="254411"/>
                  <a:pt x="847803" y="243769"/>
                </a:cubicBezTo>
                <a:cubicBezTo>
                  <a:pt x="837571" y="233128"/>
                  <a:pt x="832455" y="217799"/>
                  <a:pt x="832455" y="197781"/>
                </a:cubicBezTo>
                <a:cubicBezTo>
                  <a:pt x="832455" y="175829"/>
                  <a:pt x="838557" y="159570"/>
                  <a:pt x="850761" y="149003"/>
                </a:cubicBezTo>
                <a:cubicBezTo>
                  <a:pt x="860956" y="140222"/>
                  <a:pt x="873383" y="135832"/>
                  <a:pt x="888043" y="135832"/>
                </a:cubicBezTo>
                <a:close/>
                <a:moveTo>
                  <a:pt x="710863" y="112726"/>
                </a:moveTo>
                <a:lnTo>
                  <a:pt x="710863" y="162174"/>
                </a:lnTo>
                <a:lnTo>
                  <a:pt x="746247" y="162174"/>
                </a:lnTo>
                <a:cubicBezTo>
                  <a:pt x="755846" y="162174"/>
                  <a:pt x="762729" y="161542"/>
                  <a:pt x="766896" y="160277"/>
                </a:cubicBezTo>
                <a:cubicBezTo>
                  <a:pt x="772403" y="158640"/>
                  <a:pt x="776552" y="155924"/>
                  <a:pt x="779342" y="152128"/>
                </a:cubicBezTo>
                <a:cubicBezTo>
                  <a:pt x="782133" y="148333"/>
                  <a:pt x="783528" y="143571"/>
                  <a:pt x="783528" y="137841"/>
                </a:cubicBezTo>
                <a:cubicBezTo>
                  <a:pt x="783528" y="132409"/>
                  <a:pt x="782226" y="127628"/>
                  <a:pt x="779621" y="123498"/>
                </a:cubicBezTo>
                <a:cubicBezTo>
                  <a:pt x="777017" y="119368"/>
                  <a:pt x="773296" y="116540"/>
                  <a:pt x="768459" y="115014"/>
                </a:cubicBezTo>
                <a:cubicBezTo>
                  <a:pt x="763622" y="113489"/>
                  <a:pt x="755325" y="112726"/>
                  <a:pt x="743568" y="112726"/>
                </a:cubicBezTo>
                <a:close/>
                <a:moveTo>
                  <a:pt x="689208" y="93416"/>
                </a:moveTo>
                <a:lnTo>
                  <a:pt x="750600" y="93416"/>
                </a:lnTo>
                <a:cubicBezTo>
                  <a:pt x="763101" y="93416"/>
                  <a:pt x="773129" y="95071"/>
                  <a:pt x="780682" y="98383"/>
                </a:cubicBezTo>
                <a:cubicBezTo>
                  <a:pt x="788235" y="101694"/>
                  <a:pt x="794151" y="106792"/>
                  <a:pt x="798429" y="113675"/>
                </a:cubicBezTo>
                <a:cubicBezTo>
                  <a:pt x="802708" y="120558"/>
                  <a:pt x="804848" y="127758"/>
                  <a:pt x="804848" y="135274"/>
                </a:cubicBezTo>
                <a:cubicBezTo>
                  <a:pt x="804848" y="142269"/>
                  <a:pt x="802950" y="148854"/>
                  <a:pt x="799155" y="155031"/>
                </a:cubicBezTo>
                <a:cubicBezTo>
                  <a:pt x="795360" y="161207"/>
                  <a:pt x="789630" y="166193"/>
                  <a:pt x="781965" y="169988"/>
                </a:cubicBezTo>
                <a:cubicBezTo>
                  <a:pt x="791862" y="172890"/>
                  <a:pt x="799471" y="177838"/>
                  <a:pt x="804792" y="184833"/>
                </a:cubicBezTo>
                <a:cubicBezTo>
                  <a:pt x="810112" y="191828"/>
                  <a:pt x="812773" y="200088"/>
                  <a:pt x="812773" y="209613"/>
                </a:cubicBezTo>
                <a:cubicBezTo>
                  <a:pt x="812773" y="217278"/>
                  <a:pt x="811154" y="224403"/>
                  <a:pt x="807917" y="230989"/>
                </a:cubicBezTo>
                <a:cubicBezTo>
                  <a:pt x="804680" y="237574"/>
                  <a:pt x="800680" y="242653"/>
                  <a:pt x="795918" y="246225"/>
                </a:cubicBezTo>
                <a:cubicBezTo>
                  <a:pt x="791155" y="249797"/>
                  <a:pt x="785184" y="252494"/>
                  <a:pt x="778003" y="254318"/>
                </a:cubicBezTo>
                <a:cubicBezTo>
                  <a:pt x="770822" y="256141"/>
                  <a:pt x="762022" y="257052"/>
                  <a:pt x="751604" y="257052"/>
                </a:cubicBezTo>
                <a:lnTo>
                  <a:pt x="689208" y="257052"/>
                </a:lnTo>
                <a:close/>
                <a:moveTo>
                  <a:pt x="190500" y="0"/>
                </a:moveTo>
                <a:cubicBezTo>
                  <a:pt x="295710" y="0"/>
                  <a:pt x="381000" y="87774"/>
                  <a:pt x="381000" y="196049"/>
                </a:cubicBezTo>
                <a:cubicBezTo>
                  <a:pt x="381000" y="304324"/>
                  <a:pt x="295710" y="392098"/>
                  <a:pt x="190500" y="392098"/>
                </a:cubicBezTo>
                <a:cubicBezTo>
                  <a:pt x="85290" y="392098"/>
                  <a:pt x="0" y="304324"/>
                  <a:pt x="0" y="196049"/>
                </a:cubicBezTo>
                <a:cubicBezTo>
                  <a:pt x="0" y="87774"/>
                  <a:pt x="85290" y="0"/>
                  <a:pt x="190500" y="0"/>
                </a:cubicBezTo>
                <a:close/>
              </a:path>
            </a:pathLst>
          </a:custGeom>
          <a:solidFill>
            <a:srgbClr val="ADD8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248399" y="5943600"/>
            <a:ext cx="341711" cy="2892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539649" y="5903552"/>
            <a:ext cx="210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Staff(when </a:t>
            </a:r>
            <a:r>
              <a:rPr lang="en-US" dirty="0" err="1" smtClean="0"/>
              <a:t>pres</a:t>
            </a:r>
            <a:r>
              <a:rPr lang="en-US" dirty="0"/>
              <a:t> </a:t>
            </a:r>
            <a:r>
              <a:rPr lang="en-US" dirty="0" smtClean="0"/>
              <a:t>complete)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50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88774" y="1246454"/>
            <a:ext cx="2362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Week 3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8065265" cy="38465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28696" y="5650508"/>
            <a:ext cx="218540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465D0B"/>
                </a:solidFill>
              </a:rPr>
              <a:t>Density: 0.11</a:t>
            </a:r>
          </a:p>
          <a:p>
            <a:r>
              <a:rPr lang="en-US" b="1" dirty="0" smtClean="0">
                <a:solidFill>
                  <a:srgbClr val="465D0B"/>
                </a:solidFill>
              </a:rPr>
              <a:t>Centrality: 0.16</a:t>
            </a:r>
          </a:p>
          <a:p>
            <a:r>
              <a:rPr lang="en-US" b="1" dirty="0" smtClean="0">
                <a:solidFill>
                  <a:srgbClr val="465D0B"/>
                </a:solidFill>
              </a:rPr>
              <a:t>Reciprocity: 0.44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412377" y="53821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r>
              <a:rPr lang="en-US" smtClean="0"/>
              <a:t>The Growing Social Network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228600" y="5943600"/>
            <a:ext cx="1004468" cy="381000"/>
          </a:xfrm>
          <a:custGeom>
            <a:avLst/>
            <a:gdLst/>
            <a:ahLst/>
            <a:cxnLst/>
            <a:rect l="l" t="t" r="r" b="b"/>
            <a:pathLst>
              <a:path w="1004468" h="381000">
                <a:moveTo>
                  <a:pt x="477654" y="211165"/>
                </a:moveTo>
                <a:lnTo>
                  <a:pt x="585703" y="211165"/>
                </a:lnTo>
                <a:lnTo>
                  <a:pt x="585703" y="229917"/>
                </a:lnTo>
                <a:lnTo>
                  <a:pt x="477654" y="229917"/>
                </a:lnTo>
                <a:close/>
                <a:moveTo>
                  <a:pt x="477654" y="161494"/>
                </a:moveTo>
                <a:lnTo>
                  <a:pt x="585703" y="161494"/>
                </a:lnTo>
                <a:lnTo>
                  <a:pt x="585703" y="180246"/>
                </a:lnTo>
                <a:lnTo>
                  <a:pt x="477654" y="180246"/>
                </a:lnTo>
                <a:close/>
                <a:moveTo>
                  <a:pt x="861110" y="157922"/>
                </a:moveTo>
                <a:lnTo>
                  <a:pt x="881201" y="157922"/>
                </a:lnTo>
                <a:lnTo>
                  <a:pt x="881201" y="276463"/>
                </a:lnTo>
                <a:lnTo>
                  <a:pt x="861110" y="276463"/>
                </a:lnTo>
                <a:close/>
                <a:moveTo>
                  <a:pt x="952155" y="155243"/>
                </a:moveTo>
                <a:cubicBezTo>
                  <a:pt x="958927" y="155243"/>
                  <a:pt x="965810" y="157401"/>
                  <a:pt x="972805" y="161717"/>
                </a:cubicBezTo>
                <a:lnTo>
                  <a:pt x="965885" y="180357"/>
                </a:lnTo>
                <a:cubicBezTo>
                  <a:pt x="960973" y="177455"/>
                  <a:pt x="956062" y="176004"/>
                  <a:pt x="951151" y="176004"/>
                </a:cubicBezTo>
                <a:cubicBezTo>
                  <a:pt x="946760" y="176004"/>
                  <a:pt x="942816" y="177325"/>
                  <a:pt x="939319" y="179967"/>
                </a:cubicBezTo>
                <a:cubicBezTo>
                  <a:pt x="935821" y="182608"/>
                  <a:pt x="933328" y="186273"/>
                  <a:pt x="931840" y="190961"/>
                </a:cubicBezTo>
                <a:cubicBezTo>
                  <a:pt x="929608" y="198105"/>
                  <a:pt x="928491" y="205919"/>
                  <a:pt x="928491" y="214402"/>
                </a:cubicBezTo>
                <a:lnTo>
                  <a:pt x="928491" y="276463"/>
                </a:lnTo>
                <a:lnTo>
                  <a:pt x="908400" y="276463"/>
                </a:lnTo>
                <a:lnTo>
                  <a:pt x="908400" y="157922"/>
                </a:lnTo>
                <a:lnTo>
                  <a:pt x="926482" y="157922"/>
                </a:lnTo>
                <a:lnTo>
                  <a:pt x="926482" y="175893"/>
                </a:lnTo>
                <a:cubicBezTo>
                  <a:pt x="931096" y="167484"/>
                  <a:pt x="935356" y="161940"/>
                  <a:pt x="939263" y="159261"/>
                </a:cubicBezTo>
                <a:cubicBezTo>
                  <a:pt x="943170" y="156582"/>
                  <a:pt x="947467" y="155243"/>
                  <a:pt x="952155" y="155243"/>
                </a:cubicBezTo>
                <a:close/>
                <a:moveTo>
                  <a:pt x="984376" y="112827"/>
                </a:moveTo>
                <a:lnTo>
                  <a:pt x="1004468" y="112827"/>
                </a:lnTo>
                <a:lnTo>
                  <a:pt x="1004468" y="276463"/>
                </a:lnTo>
                <a:lnTo>
                  <a:pt x="984376" y="276463"/>
                </a:lnTo>
                <a:close/>
                <a:moveTo>
                  <a:pt x="861110" y="112827"/>
                </a:moveTo>
                <a:lnTo>
                  <a:pt x="881201" y="112827"/>
                </a:lnTo>
                <a:lnTo>
                  <a:pt x="881201" y="135932"/>
                </a:lnTo>
                <a:lnTo>
                  <a:pt x="861110" y="135932"/>
                </a:lnTo>
                <a:close/>
                <a:moveTo>
                  <a:pt x="759051" y="110036"/>
                </a:moveTo>
                <a:cubicBezTo>
                  <a:pt x="770882" y="110036"/>
                  <a:pt x="781579" y="111952"/>
                  <a:pt x="791142" y="115785"/>
                </a:cubicBezTo>
                <a:cubicBezTo>
                  <a:pt x="800704" y="119617"/>
                  <a:pt x="808201" y="124956"/>
                  <a:pt x="813633" y="131802"/>
                </a:cubicBezTo>
                <a:cubicBezTo>
                  <a:pt x="819066" y="138648"/>
                  <a:pt x="823196" y="147578"/>
                  <a:pt x="826023" y="158591"/>
                </a:cubicBezTo>
                <a:lnTo>
                  <a:pt x="806490" y="163949"/>
                </a:lnTo>
                <a:cubicBezTo>
                  <a:pt x="804034" y="155615"/>
                  <a:pt x="800983" y="149066"/>
                  <a:pt x="797337" y="144304"/>
                </a:cubicBezTo>
                <a:cubicBezTo>
                  <a:pt x="793690" y="139541"/>
                  <a:pt x="788481" y="135728"/>
                  <a:pt x="781710" y="132863"/>
                </a:cubicBezTo>
                <a:cubicBezTo>
                  <a:pt x="774938" y="129998"/>
                  <a:pt x="767422" y="128565"/>
                  <a:pt x="759162" y="128565"/>
                </a:cubicBezTo>
                <a:cubicBezTo>
                  <a:pt x="749265" y="128565"/>
                  <a:pt x="740708" y="130072"/>
                  <a:pt x="733489" y="133086"/>
                </a:cubicBezTo>
                <a:cubicBezTo>
                  <a:pt x="726271" y="136100"/>
                  <a:pt x="720448" y="140062"/>
                  <a:pt x="716021" y="144974"/>
                </a:cubicBezTo>
                <a:cubicBezTo>
                  <a:pt x="711593" y="149885"/>
                  <a:pt x="708151" y="155280"/>
                  <a:pt x="705696" y="161159"/>
                </a:cubicBezTo>
                <a:cubicBezTo>
                  <a:pt x="701529" y="171279"/>
                  <a:pt x="699445" y="182255"/>
                  <a:pt x="699445" y="194087"/>
                </a:cubicBezTo>
                <a:cubicBezTo>
                  <a:pt x="699445" y="208672"/>
                  <a:pt x="701956" y="220876"/>
                  <a:pt x="706979" y="230699"/>
                </a:cubicBezTo>
                <a:cubicBezTo>
                  <a:pt x="712002" y="240521"/>
                  <a:pt x="719314" y="247814"/>
                  <a:pt x="728913" y="252576"/>
                </a:cubicBezTo>
                <a:cubicBezTo>
                  <a:pt x="738512" y="257339"/>
                  <a:pt x="748707" y="259720"/>
                  <a:pt x="759497" y="259720"/>
                </a:cubicBezTo>
                <a:cubicBezTo>
                  <a:pt x="768873" y="259720"/>
                  <a:pt x="778026" y="257916"/>
                  <a:pt x="786956" y="254306"/>
                </a:cubicBezTo>
                <a:cubicBezTo>
                  <a:pt x="795886" y="250697"/>
                  <a:pt x="802657" y="246846"/>
                  <a:pt x="807271" y="242754"/>
                </a:cubicBezTo>
                <a:lnTo>
                  <a:pt x="807271" y="212281"/>
                </a:lnTo>
                <a:lnTo>
                  <a:pt x="759162" y="212281"/>
                </a:lnTo>
                <a:lnTo>
                  <a:pt x="759162" y="193082"/>
                </a:lnTo>
                <a:lnTo>
                  <a:pt x="828479" y="192971"/>
                </a:lnTo>
                <a:lnTo>
                  <a:pt x="828479" y="253693"/>
                </a:lnTo>
                <a:cubicBezTo>
                  <a:pt x="817838" y="262176"/>
                  <a:pt x="806862" y="268557"/>
                  <a:pt x="795551" y="272836"/>
                </a:cubicBezTo>
                <a:cubicBezTo>
                  <a:pt x="784240" y="277114"/>
                  <a:pt x="772631" y="279254"/>
                  <a:pt x="760725" y="279254"/>
                </a:cubicBezTo>
                <a:cubicBezTo>
                  <a:pt x="744651" y="279254"/>
                  <a:pt x="730048" y="275812"/>
                  <a:pt x="716914" y="268929"/>
                </a:cubicBezTo>
                <a:cubicBezTo>
                  <a:pt x="703780" y="262046"/>
                  <a:pt x="693864" y="252093"/>
                  <a:pt x="687167" y="239070"/>
                </a:cubicBezTo>
                <a:cubicBezTo>
                  <a:pt x="680469" y="226048"/>
                  <a:pt x="677121" y="211500"/>
                  <a:pt x="677121" y="195426"/>
                </a:cubicBezTo>
                <a:cubicBezTo>
                  <a:pt x="677121" y="179502"/>
                  <a:pt x="680451" y="164638"/>
                  <a:pt x="687111" y="150834"/>
                </a:cubicBezTo>
                <a:cubicBezTo>
                  <a:pt x="693771" y="137030"/>
                  <a:pt x="703352" y="126779"/>
                  <a:pt x="715853" y="120082"/>
                </a:cubicBezTo>
                <a:cubicBezTo>
                  <a:pt x="728355" y="113385"/>
                  <a:pt x="742754" y="110036"/>
                  <a:pt x="759051" y="110036"/>
                </a:cubicBezTo>
                <a:close/>
                <a:moveTo>
                  <a:pt x="190500" y="0"/>
                </a:moveTo>
                <a:cubicBezTo>
                  <a:pt x="295710" y="0"/>
                  <a:pt x="381000" y="85290"/>
                  <a:pt x="381000" y="190500"/>
                </a:cubicBezTo>
                <a:cubicBezTo>
                  <a:pt x="381000" y="295710"/>
                  <a:pt x="295710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lose/>
              </a:path>
            </a:pathLst>
          </a:custGeom>
          <a:solidFill>
            <a:srgbClr val="FFC0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228600" y="6375948"/>
            <a:ext cx="1060981" cy="392098"/>
          </a:xfrm>
          <a:custGeom>
            <a:avLst/>
            <a:gdLst/>
            <a:ahLst/>
            <a:cxnLst/>
            <a:rect l="l" t="t" r="r" b="b"/>
            <a:pathLst>
              <a:path w="1060981" h="392098">
                <a:moveTo>
                  <a:pt x="485165" y="191754"/>
                </a:moveTo>
                <a:lnTo>
                  <a:pt x="593214" y="191754"/>
                </a:lnTo>
                <a:lnTo>
                  <a:pt x="593214" y="210506"/>
                </a:lnTo>
                <a:lnTo>
                  <a:pt x="485165" y="210506"/>
                </a:lnTo>
                <a:close/>
                <a:moveTo>
                  <a:pt x="710863" y="181485"/>
                </a:moveTo>
                <a:lnTo>
                  <a:pt x="710863" y="237742"/>
                </a:lnTo>
                <a:lnTo>
                  <a:pt x="751604" y="237742"/>
                </a:lnTo>
                <a:cubicBezTo>
                  <a:pt x="758599" y="237742"/>
                  <a:pt x="763511" y="237481"/>
                  <a:pt x="766338" y="236960"/>
                </a:cubicBezTo>
                <a:cubicBezTo>
                  <a:pt x="771324" y="236067"/>
                  <a:pt x="775491" y="234579"/>
                  <a:pt x="778840" y="232496"/>
                </a:cubicBezTo>
                <a:cubicBezTo>
                  <a:pt x="782189" y="230412"/>
                  <a:pt x="784942" y="227380"/>
                  <a:pt x="787100" y="223398"/>
                </a:cubicBezTo>
                <a:cubicBezTo>
                  <a:pt x="789258" y="219417"/>
                  <a:pt x="790337" y="214822"/>
                  <a:pt x="790337" y="209613"/>
                </a:cubicBezTo>
                <a:cubicBezTo>
                  <a:pt x="790337" y="203511"/>
                  <a:pt x="788774" y="198209"/>
                  <a:pt x="785649" y="193707"/>
                </a:cubicBezTo>
                <a:cubicBezTo>
                  <a:pt x="782523" y="189205"/>
                  <a:pt x="778189" y="186043"/>
                  <a:pt x="772645" y="184219"/>
                </a:cubicBezTo>
                <a:cubicBezTo>
                  <a:pt x="767101" y="182396"/>
                  <a:pt x="759120" y="181485"/>
                  <a:pt x="748702" y="181485"/>
                </a:cubicBezTo>
                <a:close/>
                <a:moveTo>
                  <a:pt x="888043" y="152463"/>
                </a:moveTo>
                <a:cubicBezTo>
                  <a:pt x="877997" y="152463"/>
                  <a:pt x="869662" y="156221"/>
                  <a:pt x="863039" y="163737"/>
                </a:cubicBezTo>
                <a:cubicBezTo>
                  <a:pt x="856417" y="171253"/>
                  <a:pt x="853105" y="182601"/>
                  <a:pt x="853105" y="197781"/>
                </a:cubicBezTo>
                <a:cubicBezTo>
                  <a:pt x="853105" y="212962"/>
                  <a:pt x="856417" y="224329"/>
                  <a:pt x="863039" y="231882"/>
                </a:cubicBezTo>
                <a:cubicBezTo>
                  <a:pt x="869662" y="239435"/>
                  <a:pt x="877997" y="243211"/>
                  <a:pt x="888043" y="243211"/>
                </a:cubicBezTo>
                <a:cubicBezTo>
                  <a:pt x="898014" y="243211"/>
                  <a:pt x="906311" y="239416"/>
                  <a:pt x="912934" y="231826"/>
                </a:cubicBezTo>
                <a:cubicBezTo>
                  <a:pt x="919557" y="224236"/>
                  <a:pt x="922868" y="212664"/>
                  <a:pt x="922868" y="197112"/>
                </a:cubicBezTo>
                <a:cubicBezTo>
                  <a:pt x="922868" y="182452"/>
                  <a:pt x="919538" y="171346"/>
                  <a:pt x="912878" y="163793"/>
                </a:cubicBezTo>
                <a:cubicBezTo>
                  <a:pt x="906218" y="156240"/>
                  <a:pt x="897940" y="152463"/>
                  <a:pt x="888043" y="152463"/>
                </a:cubicBezTo>
                <a:close/>
                <a:moveTo>
                  <a:pt x="485165" y="142083"/>
                </a:moveTo>
                <a:lnTo>
                  <a:pt x="593214" y="142083"/>
                </a:lnTo>
                <a:lnTo>
                  <a:pt x="593214" y="160835"/>
                </a:lnTo>
                <a:lnTo>
                  <a:pt x="485165" y="160835"/>
                </a:lnTo>
                <a:close/>
                <a:moveTo>
                  <a:pt x="952374" y="138511"/>
                </a:moveTo>
                <a:lnTo>
                  <a:pt x="974028" y="138511"/>
                </a:lnTo>
                <a:lnTo>
                  <a:pt x="998696" y="207158"/>
                </a:lnTo>
                <a:cubicBezTo>
                  <a:pt x="1001896" y="215864"/>
                  <a:pt x="1004761" y="225017"/>
                  <a:pt x="1007291" y="234616"/>
                </a:cubicBezTo>
                <a:cubicBezTo>
                  <a:pt x="1009598" y="225389"/>
                  <a:pt x="1012351" y="216385"/>
                  <a:pt x="1015551" y="207604"/>
                </a:cubicBezTo>
                <a:lnTo>
                  <a:pt x="1040889" y="138511"/>
                </a:lnTo>
                <a:lnTo>
                  <a:pt x="1060981" y="138511"/>
                </a:lnTo>
                <a:lnTo>
                  <a:pt x="1015886" y="259061"/>
                </a:lnTo>
                <a:cubicBezTo>
                  <a:pt x="1011049" y="272084"/>
                  <a:pt x="1007291" y="281051"/>
                  <a:pt x="1004612" y="285962"/>
                </a:cubicBezTo>
                <a:cubicBezTo>
                  <a:pt x="1001040" y="292585"/>
                  <a:pt x="996948" y="297440"/>
                  <a:pt x="992334" y="300529"/>
                </a:cubicBezTo>
                <a:cubicBezTo>
                  <a:pt x="987720" y="303617"/>
                  <a:pt x="982214" y="305161"/>
                  <a:pt x="975814" y="305161"/>
                </a:cubicBezTo>
                <a:cubicBezTo>
                  <a:pt x="971944" y="305161"/>
                  <a:pt x="967628" y="304342"/>
                  <a:pt x="962866" y="302705"/>
                </a:cubicBezTo>
                <a:lnTo>
                  <a:pt x="960634" y="283841"/>
                </a:lnTo>
                <a:cubicBezTo>
                  <a:pt x="965024" y="285032"/>
                  <a:pt x="968856" y="285627"/>
                  <a:pt x="972131" y="285627"/>
                </a:cubicBezTo>
                <a:cubicBezTo>
                  <a:pt x="976595" y="285627"/>
                  <a:pt x="980167" y="284883"/>
                  <a:pt x="982846" y="283395"/>
                </a:cubicBezTo>
                <a:cubicBezTo>
                  <a:pt x="985525" y="281907"/>
                  <a:pt x="987720" y="279823"/>
                  <a:pt x="989432" y="277144"/>
                </a:cubicBezTo>
                <a:cubicBezTo>
                  <a:pt x="990697" y="275135"/>
                  <a:pt x="992743" y="270149"/>
                  <a:pt x="995571" y="262187"/>
                </a:cubicBezTo>
                <a:cubicBezTo>
                  <a:pt x="995943" y="261071"/>
                  <a:pt x="996538" y="259433"/>
                  <a:pt x="997357" y="257275"/>
                </a:cubicBezTo>
                <a:close/>
                <a:moveTo>
                  <a:pt x="888043" y="135832"/>
                </a:moveTo>
                <a:cubicBezTo>
                  <a:pt x="904339" y="135832"/>
                  <a:pt x="917659" y="141171"/>
                  <a:pt x="928003" y="151849"/>
                </a:cubicBezTo>
                <a:cubicBezTo>
                  <a:pt x="938347" y="162528"/>
                  <a:pt x="943518" y="177280"/>
                  <a:pt x="943518" y="196107"/>
                </a:cubicBezTo>
                <a:cubicBezTo>
                  <a:pt x="943518" y="211362"/>
                  <a:pt x="941230" y="223361"/>
                  <a:pt x="936654" y="232105"/>
                </a:cubicBezTo>
                <a:cubicBezTo>
                  <a:pt x="932077" y="240849"/>
                  <a:pt x="925417" y="247639"/>
                  <a:pt x="916673" y="252476"/>
                </a:cubicBezTo>
                <a:cubicBezTo>
                  <a:pt x="907930" y="257313"/>
                  <a:pt x="898386" y="259731"/>
                  <a:pt x="888043" y="259731"/>
                </a:cubicBezTo>
                <a:cubicBezTo>
                  <a:pt x="871448" y="259731"/>
                  <a:pt x="858035" y="254411"/>
                  <a:pt x="847803" y="243769"/>
                </a:cubicBezTo>
                <a:cubicBezTo>
                  <a:pt x="837571" y="233128"/>
                  <a:pt x="832455" y="217799"/>
                  <a:pt x="832455" y="197781"/>
                </a:cubicBezTo>
                <a:cubicBezTo>
                  <a:pt x="832455" y="175829"/>
                  <a:pt x="838557" y="159570"/>
                  <a:pt x="850761" y="149003"/>
                </a:cubicBezTo>
                <a:cubicBezTo>
                  <a:pt x="860956" y="140222"/>
                  <a:pt x="873383" y="135832"/>
                  <a:pt x="888043" y="135832"/>
                </a:cubicBezTo>
                <a:close/>
                <a:moveTo>
                  <a:pt x="710863" y="112726"/>
                </a:moveTo>
                <a:lnTo>
                  <a:pt x="710863" y="162174"/>
                </a:lnTo>
                <a:lnTo>
                  <a:pt x="746247" y="162174"/>
                </a:lnTo>
                <a:cubicBezTo>
                  <a:pt x="755846" y="162174"/>
                  <a:pt x="762729" y="161542"/>
                  <a:pt x="766896" y="160277"/>
                </a:cubicBezTo>
                <a:cubicBezTo>
                  <a:pt x="772403" y="158640"/>
                  <a:pt x="776552" y="155924"/>
                  <a:pt x="779342" y="152128"/>
                </a:cubicBezTo>
                <a:cubicBezTo>
                  <a:pt x="782133" y="148333"/>
                  <a:pt x="783528" y="143571"/>
                  <a:pt x="783528" y="137841"/>
                </a:cubicBezTo>
                <a:cubicBezTo>
                  <a:pt x="783528" y="132409"/>
                  <a:pt x="782226" y="127628"/>
                  <a:pt x="779621" y="123498"/>
                </a:cubicBezTo>
                <a:cubicBezTo>
                  <a:pt x="777017" y="119368"/>
                  <a:pt x="773296" y="116540"/>
                  <a:pt x="768459" y="115014"/>
                </a:cubicBezTo>
                <a:cubicBezTo>
                  <a:pt x="763622" y="113489"/>
                  <a:pt x="755325" y="112726"/>
                  <a:pt x="743568" y="112726"/>
                </a:cubicBezTo>
                <a:close/>
                <a:moveTo>
                  <a:pt x="689208" y="93416"/>
                </a:moveTo>
                <a:lnTo>
                  <a:pt x="750600" y="93416"/>
                </a:lnTo>
                <a:cubicBezTo>
                  <a:pt x="763101" y="93416"/>
                  <a:pt x="773129" y="95071"/>
                  <a:pt x="780682" y="98383"/>
                </a:cubicBezTo>
                <a:cubicBezTo>
                  <a:pt x="788235" y="101694"/>
                  <a:pt x="794151" y="106792"/>
                  <a:pt x="798429" y="113675"/>
                </a:cubicBezTo>
                <a:cubicBezTo>
                  <a:pt x="802708" y="120558"/>
                  <a:pt x="804848" y="127758"/>
                  <a:pt x="804848" y="135274"/>
                </a:cubicBezTo>
                <a:cubicBezTo>
                  <a:pt x="804848" y="142269"/>
                  <a:pt x="802950" y="148854"/>
                  <a:pt x="799155" y="155031"/>
                </a:cubicBezTo>
                <a:cubicBezTo>
                  <a:pt x="795360" y="161207"/>
                  <a:pt x="789630" y="166193"/>
                  <a:pt x="781965" y="169988"/>
                </a:cubicBezTo>
                <a:cubicBezTo>
                  <a:pt x="791862" y="172890"/>
                  <a:pt x="799471" y="177838"/>
                  <a:pt x="804792" y="184833"/>
                </a:cubicBezTo>
                <a:cubicBezTo>
                  <a:pt x="810112" y="191828"/>
                  <a:pt x="812773" y="200088"/>
                  <a:pt x="812773" y="209613"/>
                </a:cubicBezTo>
                <a:cubicBezTo>
                  <a:pt x="812773" y="217278"/>
                  <a:pt x="811154" y="224403"/>
                  <a:pt x="807917" y="230989"/>
                </a:cubicBezTo>
                <a:cubicBezTo>
                  <a:pt x="804680" y="237574"/>
                  <a:pt x="800680" y="242653"/>
                  <a:pt x="795918" y="246225"/>
                </a:cubicBezTo>
                <a:cubicBezTo>
                  <a:pt x="791155" y="249797"/>
                  <a:pt x="785184" y="252494"/>
                  <a:pt x="778003" y="254318"/>
                </a:cubicBezTo>
                <a:cubicBezTo>
                  <a:pt x="770822" y="256141"/>
                  <a:pt x="762022" y="257052"/>
                  <a:pt x="751604" y="257052"/>
                </a:cubicBezTo>
                <a:lnTo>
                  <a:pt x="689208" y="257052"/>
                </a:lnTo>
                <a:close/>
                <a:moveTo>
                  <a:pt x="190500" y="0"/>
                </a:moveTo>
                <a:cubicBezTo>
                  <a:pt x="295710" y="0"/>
                  <a:pt x="381000" y="87774"/>
                  <a:pt x="381000" y="196049"/>
                </a:cubicBezTo>
                <a:cubicBezTo>
                  <a:pt x="381000" y="304324"/>
                  <a:pt x="295710" y="392098"/>
                  <a:pt x="190500" y="392098"/>
                </a:cubicBezTo>
                <a:cubicBezTo>
                  <a:pt x="85290" y="392098"/>
                  <a:pt x="0" y="304324"/>
                  <a:pt x="0" y="196049"/>
                </a:cubicBezTo>
                <a:cubicBezTo>
                  <a:pt x="0" y="87774"/>
                  <a:pt x="85290" y="0"/>
                  <a:pt x="190500" y="0"/>
                </a:cubicBezTo>
                <a:close/>
              </a:path>
            </a:pathLst>
          </a:custGeom>
          <a:solidFill>
            <a:srgbClr val="ADD8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248399" y="5943600"/>
            <a:ext cx="341711" cy="2892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539649" y="5903552"/>
            <a:ext cx="210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Staff(when </a:t>
            </a:r>
            <a:r>
              <a:rPr lang="en-US" dirty="0" err="1" smtClean="0"/>
              <a:t>pres</a:t>
            </a:r>
            <a:r>
              <a:rPr lang="en-US" dirty="0"/>
              <a:t> </a:t>
            </a:r>
            <a:r>
              <a:rPr lang="en-US" dirty="0" smtClean="0"/>
              <a:t>complete)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46" y="0"/>
            <a:ext cx="2413854" cy="131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65021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35475" y="1160255"/>
            <a:ext cx="2362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Week 6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48" y="1509813"/>
            <a:ext cx="7959427" cy="44337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44603" y="5768875"/>
            <a:ext cx="196559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465D0B"/>
                </a:solidFill>
              </a:rPr>
              <a:t>Density: 0.18</a:t>
            </a:r>
          </a:p>
          <a:p>
            <a:r>
              <a:rPr lang="en-US" b="1" dirty="0" smtClean="0">
                <a:solidFill>
                  <a:srgbClr val="465D0B"/>
                </a:solidFill>
              </a:rPr>
              <a:t>Centrality: 0.17</a:t>
            </a:r>
          </a:p>
          <a:p>
            <a:r>
              <a:rPr lang="en-US" b="1" dirty="0" smtClean="0">
                <a:solidFill>
                  <a:srgbClr val="465D0B"/>
                </a:solidFill>
              </a:rPr>
              <a:t>Reciprocity: 0.50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201775" y="313066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r>
              <a:rPr lang="en-US" dirty="0" smtClean="0"/>
              <a:t>The Growing Social Network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228600" y="5943600"/>
            <a:ext cx="1004468" cy="381000"/>
          </a:xfrm>
          <a:custGeom>
            <a:avLst/>
            <a:gdLst/>
            <a:ahLst/>
            <a:cxnLst/>
            <a:rect l="l" t="t" r="r" b="b"/>
            <a:pathLst>
              <a:path w="1004468" h="381000">
                <a:moveTo>
                  <a:pt x="477654" y="211165"/>
                </a:moveTo>
                <a:lnTo>
                  <a:pt x="585703" y="211165"/>
                </a:lnTo>
                <a:lnTo>
                  <a:pt x="585703" y="229917"/>
                </a:lnTo>
                <a:lnTo>
                  <a:pt x="477654" y="229917"/>
                </a:lnTo>
                <a:close/>
                <a:moveTo>
                  <a:pt x="477654" y="161494"/>
                </a:moveTo>
                <a:lnTo>
                  <a:pt x="585703" y="161494"/>
                </a:lnTo>
                <a:lnTo>
                  <a:pt x="585703" y="180246"/>
                </a:lnTo>
                <a:lnTo>
                  <a:pt x="477654" y="180246"/>
                </a:lnTo>
                <a:close/>
                <a:moveTo>
                  <a:pt x="861110" y="157922"/>
                </a:moveTo>
                <a:lnTo>
                  <a:pt x="881201" y="157922"/>
                </a:lnTo>
                <a:lnTo>
                  <a:pt x="881201" y="276463"/>
                </a:lnTo>
                <a:lnTo>
                  <a:pt x="861110" y="276463"/>
                </a:lnTo>
                <a:close/>
                <a:moveTo>
                  <a:pt x="952155" y="155243"/>
                </a:moveTo>
                <a:cubicBezTo>
                  <a:pt x="958927" y="155243"/>
                  <a:pt x="965810" y="157401"/>
                  <a:pt x="972805" y="161717"/>
                </a:cubicBezTo>
                <a:lnTo>
                  <a:pt x="965885" y="180357"/>
                </a:lnTo>
                <a:cubicBezTo>
                  <a:pt x="960973" y="177455"/>
                  <a:pt x="956062" y="176004"/>
                  <a:pt x="951151" y="176004"/>
                </a:cubicBezTo>
                <a:cubicBezTo>
                  <a:pt x="946760" y="176004"/>
                  <a:pt x="942816" y="177325"/>
                  <a:pt x="939319" y="179967"/>
                </a:cubicBezTo>
                <a:cubicBezTo>
                  <a:pt x="935821" y="182608"/>
                  <a:pt x="933328" y="186273"/>
                  <a:pt x="931840" y="190961"/>
                </a:cubicBezTo>
                <a:cubicBezTo>
                  <a:pt x="929608" y="198105"/>
                  <a:pt x="928491" y="205919"/>
                  <a:pt x="928491" y="214402"/>
                </a:cubicBezTo>
                <a:lnTo>
                  <a:pt x="928491" y="276463"/>
                </a:lnTo>
                <a:lnTo>
                  <a:pt x="908400" y="276463"/>
                </a:lnTo>
                <a:lnTo>
                  <a:pt x="908400" y="157922"/>
                </a:lnTo>
                <a:lnTo>
                  <a:pt x="926482" y="157922"/>
                </a:lnTo>
                <a:lnTo>
                  <a:pt x="926482" y="175893"/>
                </a:lnTo>
                <a:cubicBezTo>
                  <a:pt x="931096" y="167484"/>
                  <a:pt x="935356" y="161940"/>
                  <a:pt x="939263" y="159261"/>
                </a:cubicBezTo>
                <a:cubicBezTo>
                  <a:pt x="943170" y="156582"/>
                  <a:pt x="947467" y="155243"/>
                  <a:pt x="952155" y="155243"/>
                </a:cubicBezTo>
                <a:close/>
                <a:moveTo>
                  <a:pt x="984376" y="112827"/>
                </a:moveTo>
                <a:lnTo>
                  <a:pt x="1004468" y="112827"/>
                </a:lnTo>
                <a:lnTo>
                  <a:pt x="1004468" y="276463"/>
                </a:lnTo>
                <a:lnTo>
                  <a:pt x="984376" y="276463"/>
                </a:lnTo>
                <a:close/>
                <a:moveTo>
                  <a:pt x="861110" y="112827"/>
                </a:moveTo>
                <a:lnTo>
                  <a:pt x="881201" y="112827"/>
                </a:lnTo>
                <a:lnTo>
                  <a:pt x="881201" y="135932"/>
                </a:lnTo>
                <a:lnTo>
                  <a:pt x="861110" y="135932"/>
                </a:lnTo>
                <a:close/>
                <a:moveTo>
                  <a:pt x="759051" y="110036"/>
                </a:moveTo>
                <a:cubicBezTo>
                  <a:pt x="770882" y="110036"/>
                  <a:pt x="781579" y="111952"/>
                  <a:pt x="791142" y="115785"/>
                </a:cubicBezTo>
                <a:cubicBezTo>
                  <a:pt x="800704" y="119617"/>
                  <a:pt x="808201" y="124956"/>
                  <a:pt x="813633" y="131802"/>
                </a:cubicBezTo>
                <a:cubicBezTo>
                  <a:pt x="819066" y="138648"/>
                  <a:pt x="823196" y="147578"/>
                  <a:pt x="826023" y="158591"/>
                </a:cubicBezTo>
                <a:lnTo>
                  <a:pt x="806490" y="163949"/>
                </a:lnTo>
                <a:cubicBezTo>
                  <a:pt x="804034" y="155615"/>
                  <a:pt x="800983" y="149066"/>
                  <a:pt x="797337" y="144304"/>
                </a:cubicBezTo>
                <a:cubicBezTo>
                  <a:pt x="793690" y="139541"/>
                  <a:pt x="788481" y="135728"/>
                  <a:pt x="781710" y="132863"/>
                </a:cubicBezTo>
                <a:cubicBezTo>
                  <a:pt x="774938" y="129998"/>
                  <a:pt x="767422" y="128565"/>
                  <a:pt x="759162" y="128565"/>
                </a:cubicBezTo>
                <a:cubicBezTo>
                  <a:pt x="749265" y="128565"/>
                  <a:pt x="740708" y="130072"/>
                  <a:pt x="733489" y="133086"/>
                </a:cubicBezTo>
                <a:cubicBezTo>
                  <a:pt x="726271" y="136100"/>
                  <a:pt x="720448" y="140062"/>
                  <a:pt x="716021" y="144974"/>
                </a:cubicBezTo>
                <a:cubicBezTo>
                  <a:pt x="711593" y="149885"/>
                  <a:pt x="708151" y="155280"/>
                  <a:pt x="705696" y="161159"/>
                </a:cubicBezTo>
                <a:cubicBezTo>
                  <a:pt x="701529" y="171279"/>
                  <a:pt x="699445" y="182255"/>
                  <a:pt x="699445" y="194087"/>
                </a:cubicBezTo>
                <a:cubicBezTo>
                  <a:pt x="699445" y="208672"/>
                  <a:pt x="701956" y="220876"/>
                  <a:pt x="706979" y="230699"/>
                </a:cubicBezTo>
                <a:cubicBezTo>
                  <a:pt x="712002" y="240521"/>
                  <a:pt x="719314" y="247814"/>
                  <a:pt x="728913" y="252576"/>
                </a:cubicBezTo>
                <a:cubicBezTo>
                  <a:pt x="738512" y="257339"/>
                  <a:pt x="748707" y="259720"/>
                  <a:pt x="759497" y="259720"/>
                </a:cubicBezTo>
                <a:cubicBezTo>
                  <a:pt x="768873" y="259720"/>
                  <a:pt x="778026" y="257916"/>
                  <a:pt x="786956" y="254306"/>
                </a:cubicBezTo>
                <a:cubicBezTo>
                  <a:pt x="795886" y="250697"/>
                  <a:pt x="802657" y="246846"/>
                  <a:pt x="807271" y="242754"/>
                </a:cubicBezTo>
                <a:lnTo>
                  <a:pt x="807271" y="212281"/>
                </a:lnTo>
                <a:lnTo>
                  <a:pt x="759162" y="212281"/>
                </a:lnTo>
                <a:lnTo>
                  <a:pt x="759162" y="193082"/>
                </a:lnTo>
                <a:lnTo>
                  <a:pt x="828479" y="192971"/>
                </a:lnTo>
                <a:lnTo>
                  <a:pt x="828479" y="253693"/>
                </a:lnTo>
                <a:cubicBezTo>
                  <a:pt x="817838" y="262176"/>
                  <a:pt x="806862" y="268557"/>
                  <a:pt x="795551" y="272836"/>
                </a:cubicBezTo>
                <a:cubicBezTo>
                  <a:pt x="784240" y="277114"/>
                  <a:pt x="772631" y="279254"/>
                  <a:pt x="760725" y="279254"/>
                </a:cubicBezTo>
                <a:cubicBezTo>
                  <a:pt x="744651" y="279254"/>
                  <a:pt x="730048" y="275812"/>
                  <a:pt x="716914" y="268929"/>
                </a:cubicBezTo>
                <a:cubicBezTo>
                  <a:pt x="703780" y="262046"/>
                  <a:pt x="693864" y="252093"/>
                  <a:pt x="687167" y="239070"/>
                </a:cubicBezTo>
                <a:cubicBezTo>
                  <a:pt x="680469" y="226048"/>
                  <a:pt x="677121" y="211500"/>
                  <a:pt x="677121" y="195426"/>
                </a:cubicBezTo>
                <a:cubicBezTo>
                  <a:pt x="677121" y="179502"/>
                  <a:pt x="680451" y="164638"/>
                  <a:pt x="687111" y="150834"/>
                </a:cubicBezTo>
                <a:cubicBezTo>
                  <a:pt x="693771" y="137030"/>
                  <a:pt x="703352" y="126779"/>
                  <a:pt x="715853" y="120082"/>
                </a:cubicBezTo>
                <a:cubicBezTo>
                  <a:pt x="728355" y="113385"/>
                  <a:pt x="742754" y="110036"/>
                  <a:pt x="759051" y="110036"/>
                </a:cubicBezTo>
                <a:close/>
                <a:moveTo>
                  <a:pt x="190500" y="0"/>
                </a:moveTo>
                <a:cubicBezTo>
                  <a:pt x="295710" y="0"/>
                  <a:pt x="381000" y="85290"/>
                  <a:pt x="381000" y="190500"/>
                </a:cubicBezTo>
                <a:cubicBezTo>
                  <a:pt x="381000" y="295710"/>
                  <a:pt x="295710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lose/>
              </a:path>
            </a:pathLst>
          </a:custGeom>
          <a:solidFill>
            <a:srgbClr val="FFC0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228600" y="6375948"/>
            <a:ext cx="1060981" cy="392098"/>
          </a:xfrm>
          <a:custGeom>
            <a:avLst/>
            <a:gdLst/>
            <a:ahLst/>
            <a:cxnLst/>
            <a:rect l="l" t="t" r="r" b="b"/>
            <a:pathLst>
              <a:path w="1060981" h="392098">
                <a:moveTo>
                  <a:pt x="485165" y="191754"/>
                </a:moveTo>
                <a:lnTo>
                  <a:pt x="593214" y="191754"/>
                </a:lnTo>
                <a:lnTo>
                  <a:pt x="593214" y="210506"/>
                </a:lnTo>
                <a:lnTo>
                  <a:pt x="485165" y="210506"/>
                </a:lnTo>
                <a:close/>
                <a:moveTo>
                  <a:pt x="710863" y="181485"/>
                </a:moveTo>
                <a:lnTo>
                  <a:pt x="710863" y="237742"/>
                </a:lnTo>
                <a:lnTo>
                  <a:pt x="751604" y="237742"/>
                </a:lnTo>
                <a:cubicBezTo>
                  <a:pt x="758599" y="237742"/>
                  <a:pt x="763511" y="237481"/>
                  <a:pt x="766338" y="236960"/>
                </a:cubicBezTo>
                <a:cubicBezTo>
                  <a:pt x="771324" y="236067"/>
                  <a:pt x="775491" y="234579"/>
                  <a:pt x="778840" y="232496"/>
                </a:cubicBezTo>
                <a:cubicBezTo>
                  <a:pt x="782189" y="230412"/>
                  <a:pt x="784942" y="227380"/>
                  <a:pt x="787100" y="223398"/>
                </a:cubicBezTo>
                <a:cubicBezTo>
                  <a:pt x="789258" y="219417"/>
                  <a:pt x="790337" y="214822"/>
                  <a:pt x="790337" y="209613"/>
                </a:cubicBezTo>
                <a:cubicBezTo>
                  <a:pt x="790337" y="203511"/>
                  <a:pt x="788774" y="198209"/>
                  <a:pt x="785649" y="193707"/>
                </a:cubicBezTo>
                <a:cubicBezTo>
                  <a:pt x="782523" y="189205"/>
                  <a:pt x="778189" y="186043"/>
                  <a:pt x="772645" y="184219"/>
                </a:cubicBezTo>
                <a:cubicBezTo>
                  <a:pt x="767101" y="182396"/>
                  <a:pt x="759120" y="181485"/>
                  <a:pt x="748702" y="181485"/>
                </a:cubicBezTo>
                <a:close/>
                <a:moveTo>
                  <a:pt x="888043" y="152463"/>
                </a:moveTo>
                <a:cubicBezTo>
                  <a:pt x="877997" y="152463"/>
                  <a:pt x="869662" y="156221"/>
                  <a:pt x="863039" y="163737"/>
                </a:cubicBezTo>
                <a:cubicBezTo>
                  <a:pt x="856417" y="171253"/>
                  <a:pt x="853105" y="182601"/>
                  <a:pt x="853105" y="197781"/>
                </a:cubicBezTo>
                <a:cubicBezTo>
                  <a:pt x="853105" y="212962"/>
                  <a:pt x="856417" y="224329"/>
                  <a:pt x="863039" y="231882"/>
                </a:cubicBezTo>
                <a:cubicBezTo>
                  <a:pt x="869662" y="239435"/>
                  <a:pt x="877997" y="243211"/>
                  <a:pt x="888043" y="243211"/>
                </a:cubicBezTo>
                <a:cubicBezTo>
                  <a:pt x="898014" y="243211"/>
                  <a:pt x="906311" y="239416"/>
                  <a:pt x="912934" y="231826"/>
                </a:cubicBezTo>
                <a:cubicBezTo>
                  <a:pt x="919557" y="224236"/>
                  <a:pt x="922868" y="212664"/>
                  <a:pt x="922868" y="197112"/>
                </a:cubicBezTo>
                <a:cubicBezTo>
                  <a:pt x="922868" y="182452"/>
                  <a:pt x="919538" y="171346"/>
                  <a:pt x="912878" y="163793"/>
                </a:cubicBezTo>
                <a:cubicBezTo>
                  <a:pt x="906218" y="156240"/>
                  <a:pt x="897940" y="152463"/>
                  <a:pt x="888043" y="152463"/>
                </a:cubicBezTo>
                <a:close/>
                <a:moveTo>
                  <a:pt x="485165" y="142083"/>
                </a:moveTo>
                <a:lnTo>
                  <a:pt x="593214" y="142083"/>
                </a:lnTo>
                <a:lnTo>
                  <a:pt x="593214" y="160835"/>
                </a:lnTo>
                <a:lnTo>
                  <a:pt x="485165" y="160835"/>
                </a:lnTo>
                <a:close/>
                <a:moveTo>
                  <a:pt x="952374" y="138511"/>
                </a:moveTo>
                <a:lnTo>
                  <a:pt x="974028" y="138511"/>
                </a:lnTo>
                <a:lnTo>
                  <a:pt x="998696" y="207158"/>
                </a:lnTo>
                <a:cubicBezTo>
                  <a:pt x="1001896" y="215864"/>
                  <a:pt x="1004761" y="225017"/>
                  <a:pt x="1007291" y="234616"/>
                </a:cubicBezTo>
                <a:cubicBezTo>
                  <a:pt x="1009598" y="225389"/>
                  <a:pt x="1012351" y="216385"/>
                  <a:pt x="1015551" y="207604"/>
                </a:cubicBezTo>
                <a:lnTo>
                  <a:pt x="1040889" y="138511"/>
                </a:lnTo>
                <a:lnTo>
                  <a:pt x="1060981" y="138511"/>
                </a:lnTo>
                <a:lnTo>
                  <a:pt x="1015886" y="259061"/>
                </a:lnTo>
                <a:cubicBezTo>
                  <a:pt x="1011049" y="272084"/>
                  <a:pt x="1007291" y="281051"/>
                  <a:pt x="1004612" y="285962"/>
                </a:cubicBezTo>
                <a:cubicBezTo>
                  <a:pt x="1001040" y="292585"/>
                  <a:pt x="996948" y="297440"/>
                  <a:pt x="992334" y="300529"/>
                </a:cubicBezTo>
                <a:cubicBezTo>
                  <a:pt x="987720" y="303617"/>
                  <a:pt x="982214" y="305161"/>
                  <a:pt x="975814" y="305161"/>
                </a:cubicBezTo>
                <a:cubicBezTo>
                  <a:pt x="971944" y="305161"/>
                  <a:pt x="967628" y="304342"/>
                  <a:pt x="962866" y="302705"/>
                </a:cubicBezTo>
                <a:lnTo>
                  <a:pt x="960634" y="283841"/>
                </a:lnTo>
                <a:cubicBezTo>
                  <a:pt x="965024" y="285032"/>
                  <a:pt x="968856" y="285627"/>
                  <a:pt x="972131" y="285627"/>
                </a:cubicBezTo>
                <a:cubicBezTo>
                  <a:pt x="976595" y="285627"/>
                  <a:pt x="980167" y="284883"/>
                  <a:pt x="982846" y="283395"/>
                </a:cubicBezTo>
                <a:cubicBezTo>
                  <a:pt x="985525" y="281907"/>
                  <a:pt x="987720" y="279823"/>
                  <a:pt x="989432" y="277144"/>
                </a:cubicBezTo>
                <a:cubicBezTo>
                  <a:pt x="990697" y="275135"/>
                  <a:pt x="992743" y="270149"/>
                  <a:pt x="995571" y="262187"/>
                </a:cubicBezTo>
                <a:cubicBezTo>
                  <a:pt x="995943" y="261071"/>
                  <a:pt x="996538" y="259433"/>
                  <a:pt x="997357" y="257275"/>
                </a:cubicBezTo>
                <a:close/>
                <a:moveTo>
                  <a:pt x="888043" y="135832"/>
                </a:moveTo>
                <a:cubicBezTo>
                  <a:pt x="904339" y="135832"/>
                  <a:pt x="917659" y="141171"/>
                  <a:pt x="928003" y="151849"/>
                </a:cubicBezTo>
                <a:cubicBezTo>
                  <a:pt x="938347" y="162528"/>
                  <a:pt x="943518" y="177280"/>
                  <a:pt x="943518" y="196107"/>
                </a:cubicBezTo>
                <a:cubicBezTo>
                  <a:pt x="943518" y="211362"/>
                  <a:pt x="941230" y="223361"/>
                  <a:pt x="936654" y="232105"/>
                </a:cubicBezTo>
                <a:cubicBezTo>
                  <a:pt x="932077" y="240849"/>
                  <a:pt x="925417" y="247639"/>
                  <a:pt x="916673" y="252476"/>
                </a:cubicBezTo>
                <a:cubicBezTo>
                  <a:pt x="907930" y="257313"/>
                  <a:pt x="898386" y="259731"/>
                  <a:pt x="888043" y="259731"/>
                </a:cubicBezTo>
                <a:cubicBezTo>
                  <a:pt x="871448" y="259731"/>
                  <a:pt x="858035" y="254411"/>
                  <a:pt x="847803" y="243769"/>
                </a:cubicBezTo>
                <a:cubicBezTo>
                  <a:pt x="837571" y="233128"/>
                  <a:pt x="832455" y="217799"/>
                  <a:pt x="832455" y="197781"/>
                </a:cubicBezTo>
                <a:cubicBezTo>
                  <a:pt x="832455" y="175829"/>
                  <a:pt x="838557" y="159570"/>
                  <a:pt x="850761" y="149003"/>
                </a:cubicBezTo>
                <a:cubicBezTo>
                  <a:pt x="860956" y="140222"/>
                  <a:pt x="873383" y="135832"/>
                  <a:pt x="888043" y="135832"/>
                </a:cubicBezTo>
                <a:close/>
                <a:moveTo>
                  <a:pt x="710863" y="112726"/>
                </a:moveTo>
                <a:lnTo>
                  <a:pt x="710863" y="162174"/>
                </a:lnTo>
                <a:lnTo>
                  <a:pt x="746247" y="162174"/>
                </a:lnTo>
                <a:cubicBezTo>
                  <a:pt x="755846" y="162174"/>
                  <a:pt x="762729" y="161542"/>
                  <a:pt x="766896" y="160277"/>
                </a:cubicBezTo>
                <a:cubicBezTo>
                  <a:pt x="772403" y="158640"/>
                  <a:pt x="776552" y="155924"/>
                  <a:pt x="779342" y="152128"/>
                </a:cubicBezTo>
                <a:cubicBezTo>
                  <a:pt x="782133" y="148333"/>
                  <a:pt x="783528" y="143571"/>
                  <a:pt x="783528" y="137841"/>
                </a:cubicBezTo>
                <a:cubicBezTo>
                  <a:pt x="783528" y="132409"/>
                  <a:pt x="782226" y="127628"/>
                  <a:pt x="779621" y="123498"/>
                </a:cubicBezTo>
                <a:cubicBezTo>
                  <a:pt x="777017" y="119368"/>
                  <a:pt x="773296" y="116540"/>
                  <a:pt x="768459" y="115014"/>
                </a:cubicBezTo>
                <a:cubicBezTo>
                  <a:pt x="763622" y="113489"/>
                  <a:pt x="755325" y="112726"/>
                  <a:pt x="743568" y="112726"/>
                </a:cubicBezTo>
                <a:close/>
                <a:moveTo>
                  <a:pt x="689208" y="93416"/>
                </a:moveTo>
                <a:lnTo>
                  <a:pt x="750600" y="93416"/>
                </a:lnTo>
                <a:cubicBezTo>
                  <a:pt x="763101" y="93416"/>
                  <a:pt x="773129" y="95071"/>
                  <a:pt x="780682" y="98383"/>
                </a:cubicBezTo>
                <a:cubicBezTo>
                  <a:pt x="788235" y="101694"/>
                  <a:pt x="794151" y="106792"/>
                  <a:pt x="798429" y="113675"/>
                </a:cubicBezTo>
                <a:cubicBezTo>
                  <a:pt x="802708" y="120558"/>
                  <a:pt x="804848" y="127758"/>
                  <a:pt x="804848" y="135274"/>
                </a:cubicBezTo>
                <a:cubicBezTo>
                  <a:pt x="804848" y="142269"/>
                  <a:pt x="802950" y="148854"/>
                  <a:pt x="799155" y="155031"/>
                </a:cubicBezTo>
                <a:cubicBezTo>
                  <a:pt x="795360" y="161207"/>
                  <a:pt x="789630" y="166193"/>
                  <a:pt x="781965" y="169988"/>
                </a:cubicBezTo>
                <a:cubicBezTo>
                  <a:pt x="791862" y="172890"/>
                  <a:pt x="799471" y="177838"/>
                  <a:pt x="804792" y="184833"/>
                </a:cubicBezTo>
                <a:cubicBezTo>
                  <a:pt x="810112" y="191828"/>
                  <a:pt x="812773" y="200088"/>
                  <a:pt x="812773" y="209613"/>
                </a:cubicBezTo>
                <a:cubicBezTo>
                  <a:pt x="812773" y="217278"/>
                  <a:pt x="811154" y="224403"/>
                  <a:pt x="807917" y="230989"/>
                </a:cubicBezTo>
                <a:cubicBezTo>
                  <a:pt x="804680" y="237574"/>
                  <a:pt x="800680" y="242653"/>
                  <a:pt x="795918" y="246225"/>
                </a:cubicBezTo>
                <a:cubicBezTo>
                  <a:pt x="791155" y="249797"/>
                  <a:pt x="785184" y="252494"/>
                  <a:pt x="778003" y="254318"/>
                </a:cubicBezTo>
                <a:cubicBezTo>
                  <a:pt x="770822" y="256141"/>
                  <a:pt x="762022" y="257052"/>
                  <a:pt x="751604" y="257052"/>
                </a:cubicBezTo>
                <a:lnTo>
                  <a:pt x="689208" y="257052"/>
                </a:lnTo>
                <a:close/>
                <a:moveTo>
                  <a:pt x="190500" y="0"/>
                </a:moveTo>
                <a:cubicBezTo>
                  <a:pt x="295710" y="0"/>
                  <a:pt x="381000" y="87774"/>
                  <a:pt x="381000" y="196049"/>
                </a:cubicBezTo>
                <a:cubicBezTo>
                  <a:pt x="381000" y="304324"/>
                  <a:pt x="295710" y="392098"/>
                  <a:pt x="190500" y="392098"/>
                </a:cubicBezTo>
                <a:cubicBezTo>
                  <a:pt x="85290" y="392098"/>
                  <a:pt x="0" y="304324"/>
                  <a:pt x="0" y="196049"/>
                </a:cubicBezTo>
                <a:cubicBezTo>
                  <a:pt x="0" y="87774"/>
                  <a:pt x="85290" y="0"/>
                  <a:pt x="190500" y="0"/>
                </a:cubicBezTo>
                <a:close/>
              </a:path>
            </a:pathLst>
          </a:custGeom>
          <a:solidFill>
            <a:srgbClr val="ADD8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248399" y="5943600"/>
            <a:ext cx="341711" cy="2892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539649" y="5903552"/>
            <a:ext cx="210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Staff(when </a:t>
            </a:r>
            <a:r>
              <a:rPr lang="en-US" dirty="0" err="1" smtClean="0"/>
              <a:t>pres</a:t>
            </a:r>
            <a:r>
              <a:rPr lang="en-US" dirty="0"/>
              <a:t> </a:t>
            </a:r>
            <a:r>
              <a:rPr lang="en-US" dirty="0" smtClean="0"/>
              <a:t>complete)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46" y="0"/>
            <a:ext cx="2413854" cy="131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3657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97" y="1453972"/>
            <a:ext cx="8065265" cy="43372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27341" y="1002268"/>
            <a:ext cx="2362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Week 9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84552" y="5480228"/>
            <a:ext cx="240498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465D0B"/>
                </a:solidFill>
              </a:rPr>
              <a:t>Density: 0.18</a:t>
            </a:r>
          </a:p>
          <a:p>
            <a:r>
              <a:rPr lang="en-US" b="1" dirty="0" err="1" smtClean="0">
                <a:solidFill>
                  <a:srgbClr val="465D0B"/>
                </a:solidFill>
              </a:rPr>
              <a:t>Cenrality</a:t>
            </a:r>
            <a:r>
              <a:rPr lang="en-US" b="1" dirty="0" smtClean="0">
                <a:solidFill>
                  <a:srgbClr val="465D0B"/>
                </a:solidFill>
              </a:rPr>
              <a:t>: 0.17</a:t>
            </a:r>
          </a:p>
          <a:p>
            <a:r>
              <a:rPr lang="en-US" b="1" dirty="0" smtClean="0">
                <a:solidFill>
                  <a:srgbClr val="465D0B"/>
                </a:solidFill>
              </a:rPr>
              <a:t>Reciprocity: 0.50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201775" y="313066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r>
              <a:rPr lang="en-US" dirty="0" smtClean="0"/>
              <a:t>The Growing Social Network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228600" y="5943600"/>
            <a:ext cx="1004468" cy="381000"/>
          </a:xfrm>
          <a:custGeom>
            <a:avLst/>
            <a:gdLst/>
            <a:ahLst/>
            <a:cxnLst/>
            <a:rect l="l" t="t" r="r" b="b"/>
            <a:pathLst>
              <a:path w="1004468" h="381000">
                <a:moveTo>
                  <a:pt x="477654" y="211165"/>
                </a:moveTo>
                <a:lnTo>
                  <a:pt x="585703" y="211165"/>
                </a:lnTo>
                <a:lnTo>
                  <a:pt x="585703" y="229917"/>
                </a:lnTo>
                <a:lnTo>
                  <a:pt x="477654" y="229917"/>
                </a:lnTo>
                <a:close/>
                <a:moveTo>
                  <a:pt x="477654" y="161494"/>
                </a:moveTo>
                <a:lnTo>
                  <a:pt x="585703" y="161494"/>
                </a:lnTo>
                <a:lnTo>
                  <a:pt x="585703" y="180246"/>
                </a:lnTo>
                <a:lnTo>
                  <a:pt x="477654" y="180246"/>
                </a:lnTo>
                <a:close/>
                <a:moveTo>
                  <a:pt x="861110" y="157922"/>
                </a:moveTo>
                <a:lnTo>
                  <a:pt x="881201" y="157922"/>
                </a:lnTo>
                <a:lnTo>
                  <a:pt x="881201" y="276463"/>
                </a:lnTo>
                <a:lnTo>
                  <a:pt x="861110" y="276463"/>
                </a:lnTo>
                <a:close/>
                <a:moveTo>
                  <a:pt x="952155" y="155243"/>
                </a:moveTo>
                <a:cubicBezTo>
                  <a:pt x="958927" y="155243"/>
                  <a:pt x="965810" y="157401"/>
                  <a:pt x="972805" y="161717"/>
                </a:cubicBezTo>
                <a:lnTo>
                  <a:pt x="965885" y="180357"/>
                </a:lnTo>
                <a:cubicBezTo>
                  <a:pt x="960973" y="177455"/>
                  <a:pt x="956062" y="176004"/>
                  <a:pt x="951151" y="176004"/>
                </a:cubicBezTo>
                <a:cubicBezTo>
                  <a:pt x="946760" y="176004"/>
                  <a:pt x="942816" y="177325"/>
                  <a:pt x="939319" y="179967"/>
                </a:cubicBezTo>
                <a:cubicBezTo>
                  <a:pt x="935821" y="182608"/>
                  <a:pt x="933328" y="186273"/>
                  <a:pt x="931840" y="190961"/>
                </a:cubicBezTo>
                <a:cubicBezTo>
                  <a:pt x="929608" y="198105"/>
                  <a:pt x="928491" y="205919"/>
                  <a:pt x="928491" y="214402"/>
                </a:cubicBezTo>
                <a:lnTo>
                  <a:pt x="928491" y="276463"/>
                </a:lnTo>
                <a:lnTo>
                  <a:pt x="908400" y="276463"/>
                </a:lnTo>
                <a:lnTo>
                  <a:pt x="908400" y="157922"/>
                </a:lnTo>
                <a:lnTo>
                  <a:pt x="926482" y="157922"/>
                </a:lnTo>
                <a:lnTo>
                  <a:pt x="926482" y="175893"/>
                </a:lnTo>
                <a:cubicBezTo>
                  <a:pt x="931096" y="167484"/>
                  <a:pt x="935356" y="161940"/>
                  <a:pt x="939263" y="159261"/>
                </a:cubicBezTo>
                <a:cubicBezTo>
                  <a:pt x="943170" y="156582"/>
                  <a:pt x="947467" y="155243"/>
                  <a:pt x="952155" y="155243"/>
                </a:cubicBezTo>
                <a:close/>
                <a:moveTo>
                  <a:pt x="984376" y="112827"/>
                </a:moveTo>
                <a:lnTo>
                  <a:pt x="1004468" y="112827"/>
                </a:lnTo>
                <a:lnTo>
                  <a:pt x="1004468" y="276463"/>
                </a:lnTo>
                <a:lnTo>
                  <a:pt x="984376" y="276463"/>
                </a:lnTo>
                <a:close/>
                <a:moveTo>
                  <a:pt x="861110" y="112827"/>
                </a:moveTo>
                <a:lnTo>
                  <a:pt x="881201" y="112827"/>
                </a:lnTo>
                <a:lnTo>
                  <a:pt x="881201" y="135932"/>
                </a:lnTo>
                <a:lnTo>
                  <a:pt x="861110" y="135932"/>
                </a:lnTo>
                <a:close/>
                <a:moveTo>
                  <a:pt x="759051" y="110036"/>
                </a:moveTo>
                <a:cubicBezTo>
                  <a:pt x="770882" y="110036"/>
                  <a:pt x="781579" y="111952"/>
                  <a:pt x="791142" y="115785"/>
                </a:cubicBezTo>
                <a:cubicBezTo>
                  <a:pt x="800704" y="119617"/>
                  <a:pt x="808201" y="124956"/>
                  <a:pt x="813633" y="131802"/>
                </a:cubicBezTo>
                <a:cubicBezTo>
                  <a:pt x="819066" y="138648"/>
                  <a:pt x="823196" y="147578"/>
                  <a:pt x="826023" y="158591"/>
                </a:cubicBezTo>
                <a:lnTo>
                  <a:pt x="806490" y="163949"/>
                </a:lnTo>
                <a:cubicBezTo>
                  <a:pt x="804034" y="155615"/>
                  <a:pt x="800983" y="149066"/>
                  <a:pt x="797337" y="144304"/>
                </a:cubicBezTo>
                <a:cubicBezTo>
                  <a:pt x="793690" y="139541"/>
                  <a:pt x="788481" y="135728"/>
                  <a:pt x="781710" y="132863"/>
                </a:cubicBezTo>
                <a:cubicBezTo>
                  <a:pt x="774938" y="129998"/>
                  <a:pt x="767422" y="128565"/>
                  <a:pt x="759162" y="128565"/>
                </a:cubicBezTo>
                <a:cubicBezTo>
                  <a:pt x="749265" y="128565"/>
                  <a:pt x="740708" y="130072"/>
                  <a:pt x="733489" y="133086"/>
                </a:cubicBezTo>
                <a:cubicBezTo>
                  <a:pt x="726271" y="136100"/>
                  <a:pt x="720448" y="140062"/>
                  <a:pt x="716021" y="144974"/>
                </a:cubicBezTo>
                <a:cubicBezTo>
                  <a:pt x="711593" y="149885"/>
                  <a:pt x="708151" y="155280"/>
                  <a:pt x="705696" y="161159"/>
                </a:cubicBezTo>
                <a:cubicBezTo>
                  <a:pt x="701529" y="171279"/>
                  <a:pt x="699445" y="182255"/>
                  <a:pt x="699445" y="194087"/>
                </a:cubicBezTo>
                <a:cubicBezTo>
                  <a:pt x="699445" y="208672"/>
                  <a:pt x="701956" y="220876"/>
                  <a:pt x="706979" y="230699"/>
                </a:cubicBezTo>
                <a:cubicBezTo>
                  <a:pt x="712002" y="240521"/>
                  <a:pt x="719314" y="247814"/>
                  <a:pt x="728913" y="252576"/>
                </a:cubicBezTo>
                <a:cubicBezTo>
                  <a:pt x="738512" y="257339"/>
                  <a:pt x="748707" y="259720"/>
                  <a:pt x="759497" y="259720"/>
                </a:cubicBezTo>
                <a:cubicBezTo>
                  <a:pt x="768873" y="259720"/>
                  <a:pt x="778026" y="257916"/>
                  <a:pt x="786956" y="254306"/>
                </a:cubicBezTo>
                <a:cubicBezTo>
                  <a:pt x="795886" y="250697"/>
                  <a:pt x="802657" y="246846"/>
                  <a:pt x="807271" y="242754"/>
                </a:cubicBezTo>
                <a:lnTo>
                  <a:pt x="807271" y="212281"/>
                </a:lnTo>
                <a:lnTo>
                  <a:pt x="759162" y="212281"/>
                </a:lnTo>
                <a:lnTo>
                  <a:pt x="759162" y="193082"/>
                </a:lnTo>
                <a:lnTo>
                  <a:pt x="828479" y="192971"/>
                </a:lnTo>
                <a:lnTo>
                  <a:pt x="828479" y="253693"/>
                </a:lnTo>
                <a:cubicBezTo>
                  <a:pt x="817838" y="262176"/>
                  <a:pt x="806862" y="268557"/>
                  <a:pt x="795551" y="272836"/>
                </a:cubicBezTo>
                <a:cubicBezTo>
                  <a:pt x="784240" y="277114"/>
                  <a:pt x="772631" y="279254"/>
                  <a:pt x="760725" y="279254"/>
                </a:cubicBezTo>
                <a:cubicBezTo>
                  <a:pt x="744651" y="279254"/>
                  <a:pt x="730048" y="275812"/>
                  <a:pt x="716914" y="268929"/>
                </a:cubicBezTo>
                <a:cubicBezTo>
                  <a:pt x="703780" y="262046"/>
                  <a:pt x="693864" y="252093"/>
                  <a:pt x="687167" y="239070"/>
                </a:cubicBezTo>
                <a:cubicBezTo>
                  <a:pt x="680469" y="226048"/>
                  <a:pt x="677121" y="211500"/>
                  <a:pt x="677121" y="195426"/>
                </a:cubicBezTo>
                <a:cubicBezTo>
                  <a:pt x="677121" y="179502"/>
                  <a:pt x="680451" y="164638"/>
                  <a:pt x="687111" y="150834"/>
                </a:cubicBezTo>
                <a:cubicBezTo>
                  <a:pt x="693771" y="137030"/>
                  <a:pt x="703352" y="126779"/>
                  <a:pt x="715853" y="120082"/>
                </a:cubicBezTo>
                <a:cubicBezTo>
                  <a:pt x="728355" y="113385"/>
                  <a:pt x="742754" y="110036"/>
                  <a:pt x="759051" y="110036"/>
                </a:cubicBezTo>
                <a:close/>
                <a:moveTo>
                  <a:pt x="190500" y="0"/>
                </a:moveTo>
                <a:cubicBezTo>
                  <a:pt x="295710" y="0"/>
                  <a:pt x="381000" y="85290"/>
                  <a:pt x="381000" y="190500"/>
                </a:cubicBezTo>
                <a:cubicBezTo>
                  <a:pt x="381000" y="295710"/>
                  <a:pt x="295710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lose/>
              </a:path>
            </a:pathLst>
          </a:custGeom>
          <a:solidFill>
            <a:srgbClr val="FFC0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228600" y="6375948"/>
            <a:ext cx="1060981" cy="392098"/>
          </a:xfrm>
          <a:custGeom>
            <a:avLst/>
            <a:gdLst/>
            <a:ahLst/>
            <a:cxnLst/>
            <a:rect l="l" t="t" r="r" b="b"/>
            <a:pathLst>
              <a:path w="1060981" h="392098">
                <a:moveTo>
                  <a:pt x="485165" y="191754"/>
                </a:moveTo>
                <a:lnTo>
                  <a:pt x="593214" y="191754"/>
                </a:lnTo>
                <a:lnTo>
                  <a:pt x="593214" y="210506"/>
                </a:lnTo>
                <a:lnTo>
                  <a:pt x="485165" y="210506"/>
                </a:lnTo>
                <a:close/>
                <a:moveTo>
                  <a:pt x="710863" y="181485"/>
                </a:moveTo>
                <a:lnTo>
                  <a:pt x="710863" y="237742"/>
                </a:lnTo>
                <a:lnTo>
                  <a:pt x="751604" y="237742"/>
                </a:lnTo>
                <a:cubicBezTo>
                  <a:pt x="758599" y="237742"/>
                  <a:pt x="763511" y="237481"/>
                  <a:pt x="766338" y="236960"/>
                </a:cubicBezTo>
                <a:cubicBezTo>
                  <a:pt x="771324" y="236067"/>
                  <a:pt x="775491" y="234579"/>
                  <a:pt x="778840" y="232496"/>
                </a:cubicBezTo>
                <a:cubicBezTo>
                  <a:pt x="782189" y="230412"/>
                  <a:pt x="784942" y="227380"/>
                  <a:pt x="787100" y="223398"/>
                </a:cubicBezTo>
                <a:cubicBezTo>
                  <a:pt x="789258" y="219417"/>
                  <a:pt x="790337" y="214822"/>
                  <a:pt x="790337" y="209613"/>
                </a:cubicBezTo>
                <a:cubicBezTo>
                  <a:pt x="790337" y="203511"/>
                  <a:pt x="788774" y="198209"/>
                  <a:pt x="785649" y="193707"/>
                </a:cubicBezTo>
                <a:cubicBezTo>
                  <a:pt x="782523" y="189205"/>
                  <a:pt x="778189" y="186043"/>
                  <a:pt x="772645" y="184219"/>
                </a:cubicBezTo>
                <a:cubicBezTo>
                  <a:pt x="767101" y="182396"/>
                  <a:pt x="759120" y="181485"/>
                  <a:pt x="748702" y="181485"/>
                </a:cubicBezTo>
                <a:close/>
                <a:moveTo>
                  <a:pt x="888043" y="152463"/>
                </a:moveTo>
                <a:cubicBezTo>
                  <a:pt x="877997" y="152463"/>
                  <a:pt x="869662" y="156221"/>
                  <a:pt x="863039" y="163737"/>
                </a:cubicBezTo>
                <a:cubicBezTo>
                  <a:pt x="856417" y="171253"/>
                  <a:pt x="853105" y="182601"/>
                  <a:pt x="853105" y="197781"/>
                </a:cubicBezTo>
                <a:cubicBezTo>
                  <a:pt x="853105" y="212962"/>
                  <a:pt x="856417" y="224329"/>
                  <a:pt x="863039" y="231882"/>
                </a:cubicBezTo>
                <a:cubicBezTo>
                  <a:pt x="869662" y="239435"/>
                  <a:pt x="877997" y="243211"/>
                  <a:pt x="888043" y="243211"/>
                </a:cubicBezTo>
                <a:cubicBezTo>
                  <a:pt x="898014" y="243211"/>
                  <a:pt x="906311" y="239416"/>
                  <a:pt x="912934" y="231826"/>
                </a:cubicBezTo>
                <a:cubicBezTo>
                  <a:pt x="919557" y="224236"/>
                  <a:pt x="922868" y="212664"/>
                  <a:pt x="922868" y="197112"/>
                </a:cubicBezTo>
                <a:cubicBezTo>
                  <a:pt x="922868" y="182452"/>
                  <a:pt x="919538" y="171346"/>
                  <a:pt x="912878" y="163793"/>
                </a:cubicBezTo>
                <a:cubicBezTo>
                  <a:pt x="906218" y="156240"/>
                  <a:pt x="897940" y="152463"/>
                  <a:pt x="888043" y="152463"/>
                </a:cubicBezTo>
                <a:close/>
                <a:moveTo>
                  <a:pt x="485165" y="142083"/>
                </a:moveTo>
                <a:lnTo>
                  <a:pt x="593214" y="142083"/>
                </a:lnTo>
                <a:lnTo>
                  <a:pt x="593214" y="160835"/>
                </a:lnTo>
                <a:lnTo>
                  <a:pt x="485165" y="160835"/>
                </a:lnTo>
                <a:close/>
                <a:moveTo>
                  <a:pt x="952374" y="138511"/>
                </a:moveTo>
                <a:lnTo>
                  <a:pt x="974028" y="138511"/>
                </a:lnTo>
                <a:lnTo>
                  <a:pt x="998696" y="207158"/>
                </a:lnTo>
                <a:cubicBezTo>
                  <a:pt x="1001896" y="215864"/>
                  <a:pt x="1004761" y="225017"/>
                  <a:pt x="1007291" y="234616"/>
                </a:cubicBezTo>
                <a:cubicBezTo>
                  <a:pt x="1009598" y="225389"/>
                  <a:pt x="1012351" y="216385"/>
                  <a:pt x="1015551" y="207604"/>
                </a:cubicBezTo>
                <a:lnTo>
                  <a:pt x="1040889" y="138511"/>
                </a:lnTo>
                <a:lnTo>
                  <a:pt x="1060981" y="138511"/>
                </a:lnTo>
                <a:lnTo>
                  <a:pt x="1015886" y="259061"/>
                </a:lnTo>
                <a:cubicBezTo>
                  <a:pt x="1011049" y="272084"/>
                  <a:pt x="1007291" y="281051"/>
                  <a:pt x="1004612" y="285962"/>
                </a:cubicBezTo>
                <a:cubicBezTo>
                  <a:pt x="1001040" y="292585"/>
                  <a:pt x="996948" y="297440"/>
                  <a:pt x="992334" y="300529"/>
                </a:cubicBezTo>
                <a:cubicBezTo>
                  <a:pt x="987720" y="303617"/>
                  <a:pt x="982214" y="305161"/>
                  <a:pt x="975814" y="305161"/>
                </a:cubicBezTo>
                <a:cubicBezTo>
                  <a:pt x="971944" y="305161"/>
                  <a:pt x="967628" y="304342"/>
                  <a:pt x="962866" y="302705"/>
                </a:cubicBezTo>
                <a:lnTo>
                  <a:pt x="960634" y="283841"/>
                </a:lnTo>
                <a:cubicBezTo>
                  <a:pt x="965024" y="285032"/>
                  <a:pt x="968856" y="285627"/>
                  <a:pt x="972131" y="285627"/>
                </a:cubicBezTo>
                <a:cubicBezTo>
                  <a:pt x="976595" y="285627"/>
                  <a:pt x="980167" y="284883"/>
                  <a:pt x="982846" y="283395"/>
                </a:cubicBezTo>
                <a:cubicBezTo>
                  <a:pt x="985525" y="281907"/>
                  <a:pt x="987720" y="279823"/>
                  <a:pt x="989432" y="277144"/>
                </a:cubicBezTo>
                <a:cubicBezTo>
                  <a:pt x="990697" y="275135"/>
                  <a:pt x="992743" y="270149"/>
                  <a:pt x="995571" y="262187"/>
                </a:cubicBezTo>
                <a:cubicBezTo>
                  <a:pt x="995943" y="261071"/>
                  <a:pt x="996538" y="259433"/>
                  <a:pt x="997357" y="257275"/>
                </a:cubicBezTo>
                <a:close/>
                <a:moveTo>
                  <a:pt x="888043" y="135832"/>
                </a:moveTo>
                <a:cubicBezTo>
                  <a:pt x="904339" y="135832"/>
                  <a:pt x="917659" y="141171"/>
                  <a:pt x="928003" y="151849"/>
                </a:cubicBezTo>
                <a:cubicBezTo>
                  <a:pt x="938347" y="162528"/>
                  <a:pt x="943518" y="177280"/>
                  <a:pt x="943518" y="196107"/>
                </a:cubicBezTo>
                <a:cubicBezTo>
                  <a:pt x="943518" y="211362"/>
                  <a:pt x="941230" y="223361"/>
                  <a:pt x="936654" y="232105"/>
                </a:cubicBezTo>
                <a:cubicBezTo>
                  <a:pt x="932077" y="240849"/>
                  <a:pt x="925417" y="247639"/>
                  <a:pt x="916673" y="252476"/>
                </a:cubicBezTo>
                <a:cubicBezTo>
                  <a:pt x="907930" y="257313"/>
                  <a:pt x="898386" y="259731"/>
                  <a:pt x="888043" y="259731"/>
                </a:cubicBezTo>
                <a:cubicBezTo>
                  <a:pt x="871448" y="259731"/>
                  <a:pt x="858035" y="254411"/>
                  <a:pt x="847803" y="243769"/>
                </a:cubicBezTo>
                <a:cubicBezTo>
                  <a:pt x="837571" y="233128"/>
                  <a:pt x="832455" y="217799"/>
                  <a:pt x="832455" y="197781"/>
                </a:cubicBezTo>
                <a:cubicBezTo>
                  <a:pt x="832455" y="175829"/>
                  <a:pt x="838557" y="159570"/>
                  <a:pt x="850761" y="149003"/>
                </a:cubicBezTo>
                <a:cubicBezTo>
                  <a:pt x="860956" y="140222"/>
                  <a:pt x="873383" y="135832"/>
                  <a:pt x="888043" y="135832"/>
                </a:cubicBezTo>
                <a:close/>
                <a:moveTo>
                  <a:pt x="710863" y="112726"/>
                </a:moveTo>
                <a:lnTo>
                  <a:pt x="710863" y="162174"/>
                </a:lnTo>
                <a:lnTo>
                  <a:pt x="746247" y="162174"/>
                </a:lnTo>
                <a:cubicBezTo>
                  <a:pt x="755846" y="162174"/>
                  <a:pt x="762729" y="161542"/>
                  <a:pt x="766896" y="160277"/>
                </a:cubicBezTo>
                <a:cubicBezTo>
                  <a:pt x="772403" y="158640"/>
                  <a:pt x="776552" y="155924"/>
                  <a:pt x="779342" y="152128"/>
                </a:cubicBezTo>
                <a:cubicBezTo>
                  <a:pt x="782133" y="148333"/>
                  <a:pt x="783528" y="143571"/>
                  <a:pt x="783528" y="137841"/>
                </a:cubicBezTo>
                <a:cubicBezTo>
                  <a:pt x="783528" y="132409"/>
                  <a:pt x="782226" y="127628"/>
                  <a:pt x="779621" y="123498"/>
                </a:cubicBezTo>
                <a:cubicBezTo>
                  <a:pt x="777017" y="119368"/>
                  <a:pt x="773296" y="116540"/>
                  <a:pt x="768459" y="115014"/>
                </a:cubicBezTo>
                <a:cubicBezTo>
                  <a:pt x="763622" y="113489"/>
                  <a:pt x="755325" y="112726"/>
                  <a:pt x="743568" y="112726"/>
                </a:cubicBezTo>
                <a:close/>
                <a:moveTo>
                  <a:pt x="689208" y="93416"/>
                </a:moveTo>
                <a:lnTo>
                  <a:pt x="750600" y="93416"/>
                </a:lnTo>
                <a:cubicBezTo>
                  <a:pt x="763101" y="93416"/>
                  <a:pt x="773129" y="95071"/>
                  <a:pt x="780682" y="98383"/>
                </a:cubicBezTo>
                <a:cubicBezTo>
                  <a:pt x="788235" y="101694"/>
                  <a:pt x="794151" y="106792"/>
                  <a:pt x="798429" y="113675"/>
                </a:cubicBezTo>
                <a:cubicBezTo>
                  <a:pt x="802708" y="120558"/>
                  <a:pt x="804848" y="127758"/>
                  <a:pt x="804848" y="135274"/>
                </a:cubicBezTo>
                <a:cubicBezTo>
                  <a:pt x="804848" y="142269"/>
                  <a:pt x="802950" y="148854"/>
                  <a:pt x="799155" y="155031"/>
                </a:cubicBezTo>
                <a:cubicBezTo>
                  <a:pt x="795360" y="161207"/>
                  <a:pt x="789630" y="166193"/>
                  <a:pt x="781965" y="169988"/>
                </a:cubicBezTo>
                <a:cubicBezTo>
                  <a:pt x="791862" y="172890"/>
                  <a:pt x="799471" y="177838"/>
                  <a:pt x="804792" y="184833"/>
                </a:cubicBezTo>
                <a:cubicBezTo>
                  <a:pt x="810112" y="191828"/>
                  <a:pt x="812773" y="200088"/>
                  <a:pt x="812773" y="209613"/>
                </a:cubicBezTo>
                <a:cubicBezTo>
                  <a:pt x="812773" y="217278"/>
                  <a:pt x="811154" y="224403"/>
                  <a:pt x="807917" y="230989"/>
                </a:cubicBezTo>
                <a:cubicBezTo>
                  <a:pt x="804680" y="237574"/>
                  <a:pt x="800680" y="242653"/>
                  <a:pt x="795918" y="246225"/>
                </a:cubicBezTo>
                <a:cubicBezTo>
                  <a:pt x="791155" y="249797"/>
                  <a:pt x="785184" y="252494"/>
                  <a:pt x="778003" y="254318"/>
                </a:cubicBezTo>
                <a:cubicBezTo>
                  <a:pt x="770822" y="256141"/>
                  <a:pt x="762022" y="257052"/>
                  <a:pt x="751604" y="257052"/>
                </a:cubicBezTo>
                <a:lnTo>
                  <a:pt x="689208" y="257052"/>
                </a:lnTo>
                <a:close/>
                <a:moveTo>
                  <a:pt x="190500" y="0"/>
                </a:moveTo>
                <a:cubicBezTo>
                  <a:pt x="295710" y="0"/>
                  <a:pt x="381000" y="87774"/>
                  <a:pt x="381000" y="196049"/>
                </a:cubicBezTo>
                <a:cubicBezTo>
                  <a:pt x="381000" y="304324"/>
                  <a:pt x="295710" y="392098"/>
                  <a:pt x="190500" y="392098"/>
                </a:cubicBezTo>
                <a:cubicBezTo>
                  <a:pt x="85290" y="392098"/>
                  <a:pt x="0" y="304324"/>
                  <a:pt x="0" y="196049"/>
                </a:cubicBezTo>
                <a:cubicBezTo>
                  <a:pt x="0" y="87774"/>
                  <a:pt x="85290" y="0"/>
                  <a:pt x="190500" y="0"/>
                </a:cubicBezTo>
                <a:close/>
              </a:path>
            </a:pathLst>
          </a:custGeom>
          <a:solidFill>
            <a:srgbClr val="ADD8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248399" y="5943600"/>
            <a:ext cx="341711" cy="2892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539649" y="5903552"/>
            <a:ext cx="210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Staff(when </a:t>
            </a:r>
            <a:r>
              <a:rPr lang="en-US" dirty="0" err="1" smtClean="0"/>
              <a:t>pres</a:t>
            </a:r>
            <a:r>
              <a:rPr lang="en-US" dirty="0"/>
              <a:t> </a:t>
            </a:r>
            <a:r>
              <a:rPr lang="en-US" dirty="0" smtClean="0"/>
              <a:t>complete)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46" y="0"/>
            <a:ext cx="2413854" cy="131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743380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600200"/>
            <a:ext cx="6669263" cy="429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05200" y="1307068"/>
            <a:ext cx="2362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Week 11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76600" y="5896600"/>
            <a:ext cx="218821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465D0B"/>
                </a:solidFill>
              </a:rPr>
              <a:t>Density: 0.25</a:t>
            </a:r>
          </a:p>
          <a:p>
            <a:r>
              <a:rPr lang="en-US" b="1" dirty="0" smtClean="0">
                <a:solidFill>
                  <a:srgbClr val="465D0B"/>
                </a:solidFill>
              </a:rPr>
              <a:t>Centrality: 0.20</a:t>
            </a:r>
          </a:p>
          <a:p>
            <a:r>
              <a:rPr lang="en-US" b="1" dirty="0" smtClean="0">
                <a:solidFill>
                  <a:srgbClr val="465D0B"/>
                </a:solidFill>
              </a:rPr>
              <a:t>Reciprocity: 0.49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01775" y="5334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r>
              <a:rPr lang="en-US" dirty="0" smtClean="0"/>
              <a:t>The Growing Social Network</a:t>
            </a:r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228600" y="5943600"/>
            <a:ext cx="1004468" cy="381000"/>
          </a:xfrm>
          <a:custGeom>
            <a:avLst/>
            <a:gdLst/>
            <a:ahLst/>
            <a:cxnLst/>
            <a:rect l="l" t="t" r="r" b="b"/>
            <a:pathLst>
              <a:path w="1004468" h="381000">
                <a:moveTo>
                  <a:pt x="477654" y="211165"/>
                </a:moveTo>
                <a:lnTo>
                  <a:pt x="585703" y="211165"/>
                </a:lnTo>
                <a:lnTo>
                  <a:pt x="585703" y="229917"/>
                </a:lnTo>
                <a:lnTo>
                  <a:pt x="477654" y="229917"/>
                </a:lnTo>
                <a:close/>
                <a:moveTo>
                  <a:pt x="477654" y="161494"/>
                </a:moveTo>
                <a:lnTo>
                  <a:pt x="585703" y="161494"/>
                </a:lnTo>
                <a:lnTo>
                  <a:pt x="585703" y="180246"/>
                </a:lnTo>
                <a:lnTo>
                  <a:pt x="477654" y="180246"/>
                </a:lnTo>
                <a:close/>
                <a:moveTo>
                  <a:pt x="861110" y="157922"/>
                </a:moveTo>
                <a:lnTo>
                  <a:pt x="881201" y="157922"/>
                </a:lnTo>
                <a:lnTo>
                  <a:pt x="881201" y="276463"/>
                </a:lnTo>
                <a:lnTo>
                  <a:pt x="861110" y="276463"/>
                </a:lnTo>
                <a:close/>
                <a:moveTo>
                  <a:pt x="952155" y="155243"/>
                </a:moveTo>
                <a:cubicBezTo>
                  <a:pt x="958927" y="155243"/>
                  <a:pt x="965810" y="157401"/>
                  <a:pt x="972805" y="161717"/>
                </a:cubicBezTo>
                <a:lnTo>
                  <a:pt x="965885" y="180357"/>
                </a:lnTo>
                <a:cubicBezTo>
                  <a:pt x="960973" y="177455"/>
                  <a:pt x="956062" y="176004"/>
                  <a:pt x="951151" y="176004"/>
                </a:cubicBezTo>
                <a:cubicBezTo>
                  <a:pt x="946760" y="176004"/>
                  <a:pt x="942816" y="177325"/>
                  <a:pt x="939319" y="179967"/>
                </a:cubicBezTo>
                <a:cubicBezTo>
                  <a:pt x="935821" y="182608"/>
                  <a:pt x="933328" y="186273"/>
                  <a:pt x="931840" y="190961"/>
                </a:cubicBezTo>
                <a:cubicBezTo>
                  <a:pt x="929608" y="198105"/>
                  <a:pt x="928491" y="205919"/>
                  <a:pt x="928491" y="214402"/>
                </a:cubicBezTo>
                <a:lnTo>
                  <a:pt x="928491" y="276463"/>
                </a:lnTo>
                <a:lnTo>
                  <a:pt x="908400" y="276463"/>
                </a:lnTo>
                <a:lnTo>
                  <a:pt x="908400" y="157922"/>
                </a:lnTo>
                <a:lnTo>
                  <a:pt x="926482" y="157922"/>
                </a:lnTo>
                <a:lnTo>
                  <a:pt x="926482" y="175893"/>
                </a:lnTo>
                <a:cubicBezTo>
                  <a:pt x="931096" y="167484"/>
                  <a:pt x="935356" y="161940"/>
                  <a:pt x="939263" y="159261"/>
                </a:cubicBezTo>
                <a:cubicBezTo>
                  <a:pt x="943170" y="156582"/>
                  <a:pt x="947467" y="155243"/>
                  <a:pt x="952155" y="155243"/>
                </a:cubicBezTo>
                <a:close/>
                <a:moveTo>
                  <a:pt x="984376" y="112827"/>
                </a:moveTo>
                <a:lnTo>
                  <a:pt x="1004468" y="112827"/>
                </a:lnTo>
                <a:lnTo>
                  <a:pt x="1004468" y="276463"/>
                </a:lnTo>
                <a:lnTo>
                  <a:pt x="984376" y="276463"/>
                </a:lnTo>
                <a:close/>
                <a:moveTo>
                  <a:pt x="861110" y="112827"/>
                </a:moveTo>
                <a:lnTo>
                  <a:pt x="881201" y="112827"/>
                </a:lnTo>
                <a:lnTo>
                  <a:pt x="881201" y="135932"/>
                </a:lnTo>
                <a:lnTo>
                  <a:pt x="861110" y="135932"/>
                </a:lnTo>
                <a:close/>
                <a:moveTo>
                  <a:pt x="759051" y="110036"/>
                </a:moveTo>
                <a:cubicBezTo>
                  <a:pt x="770882" y="110036"/>
                  <a:pt x="781579" y="111952"/>
                  <a:pt x="791142" y="115785"/>
                </a:cubicBezTo>
                <a:cubicBezTo>
                  <a:pt x="800704" y="119617"/>
                  <a:pt x="808201" y="124956"/>
                  <a:pt x="813633" y="131802"/>
                </a:cubicBezTo>
                <a:cubicBezTo>
                  <a:pt x="819066" y="138648"/>
                  <a:pt x="823196" y="147578"/>
                  <a:pt x="826023" y="158591"/>
                </a:cubicBezTo>
                <a:lnTo>
                  <a:pt x="806490" y="163949"/>
                </a:lnTo>
                <a:cubicBezTo>
                  <a:pt x="804034" y="155615"/>
                  <a:pt x="800983" y="149066"/>
                  <a:pt x="797337" y="144304"/>
                </a:cubicBezTo>
                <a:cubicBezTo>
                  <a:pt x="793690" y="139541"/>
                  <a:pt x="788481" y="135728"/>
                  <a:pt x="781710" y="132863"/>
                </a:cubicBezTo>
                <a:cubicBezTo>
                  <a:pt x="774938" y="129998"/>
                  <a:pt x="767422" y="128565"/>
                  <a:pt x="759162" y="128565"/>
                </a:cubicBezTo>
                <a:cubicBezTo>
                  <a:pt x="749265" y="128565"/>
                  <a:pt x="740708" y="130072"/>
                  <a:pt x="733489" y="133086"/>
                </a:cubicBezTo>
                <a:cubicBezTo>
                  <a:pt x="726271" y="136100"/>
                  <a:pt x="720448" y="140062"/>
                  <a:pt x="716021" y="144974"/>
                </a:cubicBezTo>
                <a:cubicBezTo>
                  <a:pt x="711593" y="149885"/>
                  <a:pt x="708151" y="155280"/>
                  <a:pt x="705696" y="161159"/>
                </a:cubicBezTo>
                <a:cubicBezTo>
                  <a:pt x="701529" y="171279"/>
                  <a:pt x="699445" y="182255"/>
                  <a:pt x="699445" y="194087"/>
                </a:cubicBezTo>
                <a:cubicBezTo>
                  <a:pt x="699445" y="208672"/>
                  <a:pt x="701956" y="220876"/>
                  <a:pt x="706979" y="230699"/>
                </a:cubicBezTo>
                <a:cubicBezTo>
                  <a:pt x="712002" y="240521"/>
                  <a:pt x="719314" y="247814"/>
                  <a:pt x="728913" y="252576"/>
                </a:cubicBezTo>
                <a:cubicBezTo>
                  <a:pt x="738512" y="257339"/>
                  <a:pt x="748707" y="259720"/>
                  <a:pt x="759497" y="259720"/>
                </a:cubicBezTo>
                <a:cubicBezTo>
                  <a:pt x="768873" y="259720"/>
                  <a:pt x="778026" y="257916"/>
                  <a:pt x="786956" y="254306"/>
                </a:cubicBezTo>
                <a:cubicBezTo>
                  <a:pt x="795886" y="250697"/>
                  <a:pt x="802657" y="246846"/>
                  <a:pt x="807271" y="242754"/>
                </a:cubicBezTo>
                <a:lnTo>
                  <a:pt x="807271" y="212281"/>
                </a:lnTo>
                <a:lnTo>
                  <a:pt x="759162" y="212281"/>
                </a:lnTo>
                <a:lnTo>
                  <a:pt x="759162" y="193082"/>
                </a:lnTo>
                <a:lnTo>
                  <a:pt x="828479" y="192971"/>
                </a:lnTo>
                <a:lnTo>
                  <a:pt x="828479" y="253693"/>
                </a:lnTo>
                <a:cubicBezTo>
                  <a:pt x="817838" y="262176"/>
                  <a:pt x="806862" y="268557"/>
                  <a:pt x="795551" y="272836"/>
                </a:cubicBezTo>
                <a:cubicBezTo>
                  <a:pt x="784240" y="277114"/>
                  <a:pt x="772631" y="279254"/>
                  <a:pt x="760725" y="279254"/>
                </a:cubicBezTo>
                <a:cubicBezTo>
                  <a:pt x="744651" y="279254"/>
                  <a:pt x="730048" y="275812"/>
                  <a:pt x="716914" y="268929"/>
                </a:cubicBezTo>
                <a:cubicBezTo>
                  <a:pt x="703780" y="262046"/>
                  <a:pt x="693864" y="252093"/>
                  <a:pt x="687167" y="239070"/>
                </a:cubicBezTo>
                <a:cubicBezTo>
                  <a:pt x="680469" y="226048"/>
                  <a:pt x="677121" y="211500"/>
                  <a:pt x="677121" y="195426"/>
                </a:cubicBezTo>
                <a:cubicBezTo>
                  <a:pt x="677121" y="179502"/>
                  <a:pt x="680451" y="164638"/>
                  <a:pt x="687111" y="150834"/>
                </a:cubicBezTo>
                <a:cubicBezTo>
                  <a:pt x="693771" y="137030"/>
                  <a:pt x="703352" y="126779"/>
                  <a:pt x="715853" y="120082"/>
                </a:cubicBezTo>
                <a:cubicBezTo>
                  <a:pt x="728355" y="113385"/>
                  <a:pt x="742754" y="110036"/>
                  <a:pt x="759051" y="110036"/>
                </a:cubicBezTo>
                <a:close/>
                <a:moveTo>
                  <a:pt x="190500" y="0"/>
                </a:moveTo>
                <a:cubicBezTo>
                  <a:pt x="295710" y="0"/>
                  <a:pt x="381000" y="85290"/>
                  <a:pt x="381000" y="190500"/>
                </a:cubicBezTo>
                <a:cubicBezTo>
                  <a:pt x="381000" y="295710"/>
                  <a:pt x="295710" y="381000"/>
                  <a:pt x="190500" y="381000"/>
                </a:cubicBezTo>
                <a:cubicBezTo>
                  <a:pt x="85290" y="381000"/>
                  <a:pt x="0" y="295710"/>
                  <a:pt x="0" y="190500"/>
                </a:cubicBezTo>
                <a:cubicBezTo>
                  <a:pt x="0" y="85290"/>
                  <a:pt x="85290" y="0"/>
                  <a:pt x="190500" y="0"/>
                </a:cubicBezTo>
                <a:close/>
              </a:path>
            </a:pathLst>
          </a:custGeom>
          <a:solidFill>
            <a:srgbClr val="FFC0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228600" y="6375948"/>
            <a:ext cx="1060981" cy="392098"/>
          </a:xfrm>
          <a:custGeom>
            <a:avLst/>
            <a:gdLst/>
            <a:ahLst/>
            <a:cxnLst/>
            <a:rect l="l" t="t" r="r" b="b"/>
            <a:pathLst>
              <a:path w="1060981" h="392098">
                <a:moveTo>
                  <a:pt x="485165" y="191754"/>
                </a:moveTo>
                <a:lnTo>
                  <a:pt x="593214" y="191754"/>
                </a:lnTo>
                <a:lnTo>
                  <a:pt x="593214" y="210506"/>
                </a:lnTo>
                <a:lnTo>
                  <a:pt x="485165" y="210506"/>
                </a:lnTo>
                <a:close/>
                <a:moveTo>
                  <a:pt x="710863" y="181485"/>
                </a:moveTo>
                <a:lnTo>
                  <a:pt x="710863" y="237742"/>
                </a:lnTo>
                <a:lnTo>
                  <a:pt x="751604" y="237742"/>
                </a:lnTo>
                <a:cubicBezTo>
                  <a:pt x="758599" y="237742"/>
                  <a:pt x="763511" y="237481"/>
                  <a:pt x="766338" y="236960"/>
                </a:cubicBezTo>
                <a:cubicBezTo>
                  <a:pt x="771324" y="236067"/>
                  <a:pt x="775491" y="234579"/>
                  <a:pt x="778840" y="232496"/>
                </a:cubicBezTo>
                <a:cubicBezTo>
                  <a:pt x="782189" y="230412"/>
                  <a:pt x="784942" y="227380"/>
                  <a:pt x="787100" y="223398"/>
                </a:cubicBezTo>
                <a:cubicBezTo>
                  <a:pt x="789258" y="219417"/>
                  <a:pt x="790337" y="214822"/>
                  <a:pt x="790337" y="209613"/>
                </a:cubicBezTo>
                <a:cubicBezTo>
                  <a:pt x="790337" y="203511"/>
                  <a:pt x="788774" y="198209"/>
                  <a:pt x="785649" y="193707"/>
                </a:cubicBezTo>
                <a:cubicBezTo>
                  <a:pt x="782523" y="189205"/>
                  <a:pt x="778189" y="186043"/>
                  <a:pt x="772645" y="184219"/>
                </a:cubicBezTo>
                <a:cubicBezTo>
                  <a:pt x="767101" y="182396"/>
                  <a:pt x="759120" y="181485"/>
                  <a:pt x="748702" y="181485"/>
                </a:cubicBezTo>
                <a:close/>
                <a:moveTo>
                  <a:pt x="888043" y="152463"/>
                </a:moveTo>
                <a:cubicBezTo>
                  <a:pt x="877997" y="152463"/>
                  <a:pt x="869662" y="156221"/>
                  <a:pt x="863039" y="163737"/>
                </a:cubicBezTo>
                <a:cubicBezTo>
                  <a:pt x="856417" y="171253"/>
                  <a:pt x="853105" y="182601"/>
                  <a:pt x="853105" y="197781"/>
                </a:cubicBezTo>
                <a:cubicBezTo>
                  <a:pt x="853105" y="212962"/>
                  <a:pt x="856417" y="224329"/>
                  <a:pt x="863039" y="231882"/>
                </a:cubicBezTo>
                <a:cubicBezTo>
                  <a:pt x="869662" y="239435"/>
                  <a:pt x="877997" y="243211"/>
                  <a:pt x="888043" y="243211"/>
                </a:cubicBezTo>
                <a:cubicBezTo>
                  <a:pt x="898014" y="243211"/>
                  <a:pt x="906311" y="239416"/>
                  <a:pt x="912934" y="231826"/>
                </a:cubicBezTo>
                <a:cubicBezTo>
                  <a:pt x="919557" y="224236"/>
                  <a:pt x="922868" y="212664"/>
                  <a:pt x="922868" y="197112"/>
                </a:cubicBezTo>
                <a:cubicBezTo>
                  <a:pt x="922868" y="182452"/>
                  <a:pt x="919538" y="171346"/>
                  <a:pt x="912878" y="163793"/>
                </a:cubicBezTo>
                <a:cubicBezTo>
                  <a:pt x="906218" y="156240"/>
                  <a:pt x="897940" y="152463"/>
                  <a:pt x="888043" y="152463"/>
                </a:cubicBezTo>
                <a:close/>
                <a:moveTo>
                  <a:pt x="485165" y="142083"/>
                </a:moveTo>
                <a:lnTo>
                  <a:pt x="593214" y="142083"/>
                </a:lnTo>
                <a:lnTo>
                  <a:pt x="593214" y="160835"/>
                </a:lnTo>
                <a:lnTo>
                  <a:pt x="485165" y="160835"/>
                </a:lnTo>
                <a:close/>
                <a:moveTo>
                  <a:pt x="952374" y="138511"/>
                </a:moveTo>
                <a:lnTo>
                  <a:pt x="974028" y="138511"/>
                </a:lnTo>
                <a:lnTo>
                  <a:pt x="998696" y="207158"/>
                </a:lnTo>
                <a:cubicBezTo>
                  <a:pt x="1001896" y="215864"/>
                  <a:pt x="1004761" y="225017"/>
                  <a:pt x="1007291" y="234616"/>
                </a:cubicBezTo>
                <a:cubicBezTo>
                  <a:pt x="1009598" y="225389"/>
                  <a:pt x="1012351" y="216385"/>
                  <a:pt x="1015551" y="207604"/>
                </a:cubicBezTo>
                <a:lnTo>
                  <a:pt x="1040889" y="138511"/>
                </a:lnTo>
                <a:lnTo>
                  <a:pt x="1060981" y="138511"/>
                </a:lnTo>
                <a:lnTo>
                  <a:pt x="1015886" y="259061"/>
                </a:lnTo>
                <a:cubicBezTo>
                  <a:pt x="1011049" y="272084"/>
                  <a:pt x="1007291" y="281051"/>
                  <a:pt x="1004612" y="285962"/>
                </a:cubicBezTo>
                <a:cubicBezTo>
                  <a:pt x="1001040" y="292585"/>
                  <a:pt x="996948" y="297440"/>
                  <a:pt x="992334" y="300529"/>
                </a:cubicBezTo>
                <a:cubicBezTo>
                  <a:pt x="987720" y="303617"/>
                  <a:pt x="982214" y="305161"/>
                  <a:pt x="975814" y="305161"/>
                </a:cubicBezTo>
                <a:cubicBezTo>
                  <a:pt x="971944" y="305161"/>
                  <a:pt x="967628" y="304342"/>
                  <a:pt x="962866" y="302705"/>
                </a:cubicBezTo>
                <a:lnTo>
                  <a:pt x="960634" y="283841"/>
                </a:lnTo>
                <a:cubicBezTo>
                  <a:pt x="965024" y="285032"/>
                  <a:pt x="968856" y="285627"/>
                  <a:pt x="972131" y="285627"/>
                </a:cubicBezTo>
                <a:cubicBezTo>
                  <a:pt x="976595" y="285627"/>
                  <a:pt x="980167" y="284883"/>
                  <a:pt x="982846" y="283395"/>
                </a:cubicBezTo>
                <a:cubicBezTo>
                  <a:pt x="985525" y="281907"/>
                  <a:pt x="987720" y="279823"/>
                  <a:pt x="989432" y="277144"/>
                </a:cubicBezTo>
                <a:cubicBezTo>
                  <a:pt x="990697" y="275135"/>
                  <a:pt x="992743" y="270149"/>
                  <a:pt x="995571" y="262187"/>
                </a:cubicBezTo>
                <a:cubicBezTo>
                  <a:pt x="995943" y="261071"/>
                  <a:pt x="996538" y="259433"/>
                  <a:pt x="997357" y="257275"/>
                </a:cubicBezTo>
                <a:close/>
                <a:moveTo>
                  <a:pt x="888043" y="135832"/>
                </a:moveTo>
                <a:cubicBezTo>
                  <a:pt x="904339" y="135832"/>
                  <a:pt x="917659" y="141171"/>
                  <a:pt x="928003" y="151849"/>
                </a:cubicBezTo>
                <a:cubicBezTo>
                  <a:pt x="938347" y="162528"/>
                  <a:pt x="943518" y="177280"/>
                  <a:pt x="943518" y="196107"/>
                </a:cubicBezTo>
                <a:cubicBezTo>
                  <a:pt x="943518" y="211362"/>
                  <a:pt x="941230" y="223361"/>
                  <a:pt x="936654" y="232105"/>
                </a:cubicBezTo>
                <a:cubicBezTo>
                  <a:pt x="932077" y="240849"/>
                  <a:pt x="925417" y="247639"/>
                  <a:pt x="916673" y="252476"/>
                </a:cubicBezTo>
                <a:cubicBezTo>
                  <a:pt x="907930" y="257313"/>
                  <a:pt x="898386" y="259731"/>
                  <a:pt x="888043" y="259731"/>
                </a:cubicBezTo>
                <a:cubicBezTo>
                  <a:pt x="871448" y="259731"/>
                  <a:pt x="858035" y="254411"/>
                  <a:pt x="847803" y="243769"/>
                </a:cubicBezTo>
                <a:cubicBezTo>
                  <a:pt x="837571" y="233128"/>
                  <a:pt x="832455" y="217799"/>
                  <a:pt x="832455" y="197781"/>
                </a:cubicBezTo>
                <a:cubicBezTo>
                  <a:pt x="832455" y="175829"/>
                  <a:pt x="838557" y="159570"/>
                  <a:pt x="850761" y="149003"/>
                </a:cubicBezTo>
                <a:cubicBezTo>
                  <a:pt x="860956" y="140222"/>
                  <a:pt x="873383" y="135832"/>
                  <a:pt x="888043" y="135832"/>
                </a:cubicBezTo>
                <a:close/>
                <a:moveTo>
                  <a:pt x="710863" y="112726"/>
                </a:moveTo>
                <a:lnTo>
                  <a:pt x="710863" y="162174"/>
                </a:lnTo>
                <a:lnTo>
                  <a:pt x="746247" y="162174"/>
                </a:lnTo>
                <a:cubicBezTo>
                  <a:pt x="755846" y="162174"/>
                  <a:pt x="762729" y="161542"/>
                  <a:pt x="766896" y="160277"/>
                </a:cubicBezTo>
                <a:cubicBezTo>
                  <a:pt x="772403" y="158640"/>
                  <a:pt x="776552" y="155924"/>
                  <a:pt x="779342" y="152128"/>
                </a:cubicBezTo>
                <a:cubicBezTo>
                  <a:pt x="782133" y="148333"/>
                  <a:pt x="783528" y="143571"/>
                  <a:pt x="783528" y="137841"/>
                </a:cubicBezTo>
                <a:cubicBezTo>
                  <a:pt x="783528" y="132409"/>
                  <a:pt x="782226" y="127628"/>
                  <a:pt x="779621" y="123498"/>
                </a:cubicBezTo>
                <a:cubicBezTo>
                  <a:pt x="777017" y="119368"/>
                  <a:pt x="773296" y="116540"/>
                  <a:pt x="768459" y="115014"/>
                </a:cubicBezTo>
                <a:cubicBezTo>
                  <a:pt x="763622" y="113489"/>
                  <a:pt x="755325" y="112726"/>
                  <a:pt x="743568" y="112726"/>
                </a:cubicBezTo>
                <a:close/>
                <a:moveTo>
                  <a:pt x="689208" y="93416"/>
                </a:moveTo>
                <a:lnTo>
                  <a:pt x="750600" y="93416"/>
                </a:lnTo>
                <a:cubicBezTo>
                  <a:pt x="763101" y="93416"/>
                  <a:pt x="773129" y="95071"/>
                  <a:pt x="780682" y="98383"/>
                </a:cubicBezTo>
                <a:cubicBezTo>
                  <a:pt x="788235" y="101694"/>
                  <a:pt x="794151" y="106792"/>
                  <a:pt x="798429" y="113675"/>
                </a:cubicBezTo>
                <a:cubicBezTo>
                  <a:pt x="802708" y="120558"/>
                  <a:pt x="804848" y="127758"/>
                  <a:pt x="804848" y="135274"/>
                </a:cubicBezTo>
                <a:cubicBezTo>
                  <a:pt x="804848" y="142269"/>
                  <a:pt x="802950" y="148854"/>
                  <a:pt x="799155" y="155031"/>
                </a:cubicBezTo>
                <a:cubicBezTo>
                  <a:pt x="795360" y="161207"/>
                  <a:pt x="789630" y="166193"/>
                  <a:pt x="781965" y="169988"/>
                </a:cubicBezTo>
                <a:cubicBezTo>
                  <a:pt x="791862" y="172890"/>
                  <a:pt x="799471" y="177838"/>
                  <a:pt x="804792" y="184833"/>
                </a:cubicBezTo>
                <a:cubicBezTo>
                  <a:pt x="810112" y="191828"/>
                  <a:pt x="812773" y="200088"/>
                  <a:pt x="812773" y="209613"/>
                </a:cubicBezTo>
                <a:cubicBezTo>
                  <a:pt x="812773" y="217278"/>
                  <a:pt x="811154" y="224403"/>
                  <a:pt x="807917" y="230989"/>
                </a:cubicBezTo>
                <a:cubicBezTo>
                  <a:pt x="804680" y="237574"/>
                  <a:pt x="800680" y="242653"/>
                  <a:pt x="795918" y="246225"/>
                </a:cubicBezTo>
                <a:cubicBezTo>
                  <a:pt x="791155" y="249797"/>
                  <a:pt x="785184" y="252494"/>
                  <a:pt x="778003" y="254318"/>
                </a:cubicBezTo>
                <a:cubicBezTo>
                  <a:pt x="770822" y="256141"/>
                  <a:pt x="762022" y="257052"/>
                  <a:pt x="751604" y="257052"/>
                </a:cubicBezTo>
                <a:lnTo>
                  <a:pt x="689208" y="257052"/>
                </a:lnTo>
                <a:close/>
                <a:moveTo>
                  <a:pt x="190500" y="0"/>
                </a:moveTo>
                <a:cubicBezTo>
                  <a:pt x="295710" y="0"/>
                  <a:pt x="381000" y="87774"/>
                  <a:pt x="381000" y="196049"/>
                </a:cubicBezTo>
                <a:cubicBezTo>
                  <a:pt x="381000" y="304324"/>
                  <a:pt x="295710" y="392098"/>
                  <a:pt x="190500" y="392098"/>
                </a:cubicBezTo>
                <a:cubicBezTo>
                  <a:pt x="85290" y="392098"/>
                  <a:pt x="0" y="304324"/>
                  <a:pt x="0" y="196049"/>
                </a:cubicBezTo>
                <a:cubicBezTo>
                  <a:pt x="0" y="87774"/>
                  <a:pt x="85290" y="0"/>
                  <a:pt x="190500" y="0"/>
                </a:cubicBezTo>
                <a:close/>
              </a:path>
            </a:pathLst>
          </a:custGeom>
          <a:solidFill>
            <a:srgbClr val="ADD8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248399" y="5943600"/>
            <a:ext cx="341711" cy="2892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539649" y="5903552"/>
            <a:ext cx="210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Staff(when </a:t>
            </a:r>
            <a:r>
              <a:rPr lang="en-US" dirty="0" err="1" smtClean="0"/>
              <a:t>pres</a:t>
            </a:r>
            <a:r>
              <a:rPr lang="en-US" dirty="0"/>
              <a:t> </a:t>
            </a:r>
            <a:r>
              <a:rPr lang="en-US" dirty="0" smtClean="0"/>
              <a:t>complete)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46" y="0"/>
            <a:ext cx="2413854" cy="131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617350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4450"/>
            <a:ext cx="8229600" cy="4324350"/>
          </a:xfrm>
        </p:spPr>
        <p:txBody>
          <a:bodyPr/>
          <a:lstStyle/>
          <a:p>
            <a:r>
              <a:rPr lang="en-US" dirty="0" smtClean="0"/>
              <a:t>N= 83</a:t>
            </a:r>
          </a:p>
          <a:p>
            <a:endParaRPr lang="en-US" dirty="0"/>
          </a:p>
          <a:p>
            <a:r>
              <a:rPr lang="en-US" dirty="0" smtClean="0"/>
              <a:t>Reduced </a:t>
            </a:r>
            <a:r>
              <a:rPr lang="en-US" dirty="0" smtClean="0"/>
              <a:t>model: </a:t>
            </a:r>
          </a:p>
          <a:p>
            <a:pPr lvl="1"/>
            <a:r>
              <a:rPr lang="en-US" b="1" dirty="0" smtClean="0"/>
              <a:t>Post-Depression</a:t>
            </a:r>
            <a:r>
              <a:rPr lang="en-US" dirty="0" smtClean="0"/>
              <a:t> </a:t>
            </a:r>
            <a:r>
              <a:rPr lang="en-US" dirty="0" smtClean="0"/>
              <a:t>= Standard Control explanatory variables: Age, sex, attendance night, baseline depression, ethnicity</a:t>
            </a:r>
          </a:p>
          <a:p>
            <a:pPr lvl="2"/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 smtClean="0"/>
              <a:t>= 0.51</a:t>
            </a:r>
          </a:p>
          <a:p>
            <a:r>
              <a:rPr lang="en-US" dirty="0" smtClean="0"/>
              <a:t>Full </a:t>
            </a:r>
            <a:r>
              <a:rPr lang="en-US" dirty="0" smtClean="0"/>
              <a:t>Model:</a:t>
            </a:r>
          </a:p>
          <a:p>
            <a:pPr lvl="1"/>
            <a:r>
              <a:rPr lang="en-US" b="1" dirty="0" smtClean="0"/>
              <a:t>Post-Depression</a:t>
            </a:r>
            <a:r>
              <a:rPr lang="en-US" dirty="0" smtClean="0"/>
              <a:t> = </a:t>
            </a:r>
            <a:r>
              <a:rPr lang="en-US" dirty="0" smtClean="0"/>
              <a:t>Reduced model with the addition measures of individual level inbound/outbound centrality and individual reciprocity.</a:t>
            </a:r>
          </a:p>
          <a:p>
            <a:pPr lvl="2"/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0.59</a:t>
            </a:r>
            <a:endParaRPr lang="en-US" dirty="0"/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46" y="0"/>
            <a:ext cx="2413854" cy="131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2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F-Test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Partial F(4,72) = 2.71, p = 0.036.</a:t>
            </a:r>
          </a:p>
          <a:p>
            <a:endParaRPr lang="en-US" dirty="0"/>
          </a:p>
          <a:p>
            <a:r>
              <a:rPr lang="en-US" dirty="0" smtClean="0"/>
              <a:t>The Full model including our social network measures serve as a more significantly predictive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76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[DRAFT]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Campus Connections Program</a:t>
            </a:r>
          </a:p>
          <a:p>
            <a:r>
              <a:rPr lang="en-US" dirty="0" smtClean="0"/>
              <a:t>Social Network Analysis</a:t>
            </a:r>
          </a:p>
          <a:p>
            <a:r>
              <a:rPr lang="en-US" dirty="0" smtClean="0"/>
              <a:t>Background Literature</a:t>
            </a:r>
          </a:p>
          <a:p>
            <a:r>
              <a:rPr lang="en-US" dirty="0" smtClean="0"/>
              <a:t>Methods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Discussion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Implications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246" y="6503353"/>
            <a:ext cx="5810754" cy="3546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46" y="0"/>
            <a:ext cx="2413854" cy="131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00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sum, social network measures of inbound &amp; outbound centrality, and reciprocity serve as significant explanatory variables in a regression model when compared to a reduced model with basic predictors. </a:t>
            </a:r>
          </a:p>
          <a:p>
            <a:endParaRPr lang="en-US" dirty="0" smtClean="0"/>
          </a:p>
          <a:p>
            <a:r>
              <a:rPr lang="en-US" dirty="0" smtClean="0"/>
              <a:t>Social bonds and friendships may serve as important factors understanding in program success.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5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Providing a better understanding of social network connections in a youth mentoring program</a:t>
            </a:r>
          </a:p>
          <a:p>
            <a:endParaRPr lang="en-US" dirty="0"/>
          </a:p>
          <a:p>
            <a:r>
              <a:rPr lang="en-US" dirty="0" smtClean="0"/>
              <a:t>Encouraging a more and stronger relationships within Campus Connections</a:t>
            </a:r>
          </a:p>
          <a:p>
            <a:endParaRPr lang="en-US" dirty="0"/>
          </a:p>
          <a:p>
            <a:r>
              <a:rPr lang="en-US" dirty="0" smtClean="0"/>
              <a:t>Findings contribute to the literature that social ties and bonds are related to positive outcomes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46" y="0"/>
            <a:ext cx="2413854" cy="131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02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r>
              <a:rPr lang="en-US" dirty="0" smtClean="0"/>
              <a:t>Limitations and Future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24350"/>
          </a:xfrm>
        </p:spPr>
        <p:txBody>
          <a:bodyPr/>
          <a:lstStyle/>
          <a:p>
            <a:r>
              <a:rPr lang="en-US" sz="2400" dirty="0" smtClean="0"/>
              <a:t>Limitations</a:t>
            </a:r>
          </a:p>
          <a:p>
            <a:pPr lvl="1"/>
            <a:r>
              <a:rPr lang="en-US" sz="2400" dirty="0" smtClean="0"/>
              <a:t>Program attrition and drop out</a:t>
            </a:r>
          </a:p>
          <a:p>
            <a:pPr lvl="1"/>
            <a:r>
              <a:rPr lang="en-US" sz="2400" dirty="0" smtClean="0"/>
              <a:t>Presence of “</a:t>
            </a:r>
            <a:r>
              <a:rPr lang="en-US" sz="2400" dirty="0" err="1" smtClean="0"/>
              <a:t>Homophily</a:t>
            </a:r>
            <a:r>
              <a:rPr lang="en-US" sz="2400" dirty="0" smtClean="0"/>
              <a:t>” in the network</a:t>
            </a:r>
          </a:p>
          <a:p>
            <a:pPr lvl="2"/>
            <a:r>
              <a:rPr lang="en-US" dirty="0" smtClean="0"/>
              <a:t>Peer selection vs peer influence (</a:t>
            </a:r>
            <a:r>
              <a:rPr lang="en-US" dirty="0" err="1" smtClean="0"/>
              <a:t>Berten</a:t>
            </a:r>
            <a:r>
              <a:rPr lang="en-US" dirty="0" smtClean="0"/>
              <a:t> &amp; Van </a:t>
            </a:r>
            <a:r>
              <a:rPr lang="en-US" dirty="0" err="1" smtClean="0"/>
              <a:t>Rossem</a:t>
            </a:r>
            <a:r>
              <a:rPr lang="en-US" dirty="0" smtClean="0"/>
              <a:t>, 2015)</a:t>
            </a:r>
          </a:p>
          <a:p>
            <a:pPr lvl="1"/>
            <a:r>
              <a:rPr lang="en-US" dirty="0" smtClean="0"/>
              <a:t>Limited sample size</a:t>
            </a:r>
          </a:p>
          <a:p>
            <a:r>
              <a:rPr lang="en-US" sz="2400" dirty="0" smtClean="0"/>
              <a:t>Future Research</a:t>
            </a:r>
          </a:p>
          <a:p>
            <a:pPr lvl="1"/>
            <a:r>
              <a:rPr lang="en-US" sz="2400" dirty="0" smtClean="0"/>
              <a:t>Assess more youth outcomes and their relation to social network bonds and ties</a:t>
            </a:r>
          </a:p>
          <a:p>
            <a:pPr lvl="1"/>
            <a:r>
              <a:rPr lang="en-US" sz="2400" dirty="0" smtClean="0"/>
              <a:t>Understanding the role of youth-mentor based relationships</a:t>
            </a:r>
          </a:p>
          <a:p>
            <a:pPr lvl="1"/>
            <a:r>
              <a:rPr lang="en-US" sz="2400" dirty="0" smtClean="0"/>
              <a:t>Incorporating measures of “</a:t>
            </a:r>
            <a:r>
              <a:rPr lang="en-US" sz="2400" dirty="0" err="1" smtClean="0"/>
              <a:t>homophily</a:t>
            </a:r>
            <a:r>
              <a:rPr lang="en-US" sz="2400" dirty="0" smtClean="0"/>
              <a:t>” in future research</a:t>
            </a:r>
          </a:p>
        </p:txBody>
      </p:sp>
    </p:spTree>
    <p:extLst>
      <p:ext uri="{BB962C8B-B14F-4D97-AF65-F5344CB8AC3E}">
        <p14:creationId xmlns:p14="http://schemas.microsoft.com/office/powerpoint/2010/main" val="374830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Campus Connections program staff</a:t>
            </a:r>
          </a:p>
          <a:p>
            <a:pPr lvl="1"/>
            <a:r>
              <a:rPr lang="en-US" dirty="0" err="1" smtClean="0"/>
              <a:t>Gereon</a:t>
            </a:r>
            <a:r>
              <a:rPr lang="en-US" dirty="0" smtClean="0"/>
              <a:t> Fredrickson, Mackenzie Miller </a:t>
            </a:r>
          </a:p>
          <a:p>
            <a:r>
              <a:rPr lang="en-US" dirty="0" smtClean="0"/>
              <a:t>HDFS Faculty</a:t>
            </a:r>
            <a:endParaRPr lang="en-US" dirty="0"/>
          </a:p>
          <a:p>
            <a:pPr lvl="1"/>
            <a:r>
              <a:rPr lang="en-US" dirty="0" smtClean="0"/>
              <a:t>Dr. Shelly Haddock, Dr. Jen </a:t>
            </a:r>
            <a:r>
              <a:rPr lang="en-US" dirty="0" err="1" smtClean="0"/>
              <a:t>Krafchick</a:t>
            </a:r>
            <a:endParaRPr lang="en-US" dirty="0" smtClean="0"/>
          </a:p>
          <a:p>
            <a:r>
              <a:rPr lang="en-US" dirty="0" smtClean="0"/>
              <a:t>Capstone Academic Advisor</a:t>
            </a:r>
          </a:p>
          <a:p>
            <a:pPr lvl="1"/>
            <a:r>
              <a:rPr lang="en-US" dirty="0" smtClean="0"/>
              <a:t>Dr. Tracy Nelson</a:t>
            </a:r>
          </a:p>
          <a:p>
            <a:r>
              <a:rPr lang="en-US" dirty="0" smtClean="0"/>
              <a:t>Capstone Preceptor</a:t>
            </a:r>
          </a:p>
          <a:p>
            <a:pPr lvl="1"/>
            <a:r>
              <a:rPr lang="en-US" dirty="0" smtClean="0"/>
              <a:t>Dr. Kimberly Henry</a:t>
            </a:r>
          </a:p>
          <a:p>
            <a:r>
              <a:rPr lang="en-US" dirty="0" smtClean="0"/>
              <a:t>All CSPH Faculty, Staff, and Peers</a:t>
            </a:r>
          </a:p>
        </p:txBody>
      </p:sp>
    </p:spTree>
    <p:extLst>
      <p:ext uri="{BB962C8B-B14F-4D97-AF65-F5344CB8AC3E}">
        <p14:creationId xmlns:p14="http://schemas.microsoft.com/office/powerpoint/2010/main" val="361872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5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go past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01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Adolescent Specific Social Network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68" y="2249488"/>
            <a:ext cx="7052863" cy="43243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46" y="0"/>
            <a:ext cx="2413854" cy="131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21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229600" cy="1066800"/>
          </a:xfrm>
        </p:spPr>
        <p:txBody>
          <a:bodyPr/>
          <a:lstStyle/>
          <a:p>
            <a:r>
              <a:rPr lang="en-US" altLang="en-US" sz="3600" b="1" dirty="0" smtClean="0">
                <a:solidFill>
                  <a:schemeClr val="tx2">
                    <a:lumMod val="50000"/>
                  </a:schemeClr>
                </a:solidFill>
              </a:rPr>
              <a:t>Program Evaluation Findings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28800"/>
            <a:ext cx="8458200" cy="4297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  <a:defRPr/>
            </a:pPr>
            <a:r>
              <a:rPr lang="en-US" altLang="en-US" dirty="0"/>
              <a:t>Participation in Campus Corps accounted </a:t>
            </a:r>
            <a:r>
              <a:rPr lang="en-US" altLang="en-US" dirty="0" smtClean="0"/>
              <a:t>for significant changes: </a:t>
            </a:r>
            <a:endParaRPr lang="en-US" altLang="en-US" dirty="0"/>
          </a:p>
          <a:p>
            <a:pPr lvl="2">
              <a:buFontTx/>
              <a:buChar char="•"/>
              <a:defRPr/>
            </a:pPr>
            <a:r>
              <a:rPr lang="en-US" altLang="en-US" sz="2800" dirty="0">
                <a:solidFill>
                  <a:schemeClr val="tx1"/>
                </a:solidFill>
              </a:rPr>
              <a:t>Community Service Self-Efficacy </a:t>
            </a:r>
          </a:p>
          <a:p>
            <a:pPr lvl="2">
              <a:buFontTx/>
              <a:buChar char="•"/>
              <a:defRPr/>
            </a:pPr>
            <a:r>
              <a:rPr lang="en-US" altLang="en-US" sz="2800" dirty="0">
                <a:solidFill>
                  <a:schemeClr val="tx1"/>
                </a:solidFill>
              </a:rPr>
              <a:t>Service Learning Benefit </a:t>
            </a:r>
          </a:p>
          <a:p>
            <a:pPr lvl="2">
              <a:buFontTx/>
              <a:buChar char="•"/>
              <a:defRPr/>
            </a:pPr>
            <a:r>
              <a:rPr lang="en-US" altLang="en-US" sz="2800" dirty="0">
                <a:solidFill>
                  <a:schemeClr val="tx1"/>
                </a:solidFill>
              </a:rPr>
              <a:t>Self-Esteem </a:t>
            </a:r>
          </a:p>
          <a:p>
            <a:pPr lvl="2">
              <a:buFontTx/>
              <a:buChar char="•"/>
              <a:defRPr/>
            </a:pPr>
            <a:r>
              <a:rPr lang="en-US" altLang="en-US" sz="2800" dirty="0">
                <a:solidFill>
                  <a:schemeClr val="tx1"/>
                </a:solidFill>
              </a:rPr>
              <a:t>Civic Attitudes </a:t>
            </a:r>
          </a:p>
          <a:p>
            <a:pPr lvl="2">
              <a:buFontTx/>
              <a:buChar char="•"/>
              <a:defRPr/>
            </a:pPr>
            <a:r>
              <a:rPr lang="en-US" altLang="en-US" sz="2800" dirty="0">
                <a:solidFill>
                  <a:schemeClr val="tx1"/>
                </a:solidFill>
              </a:rPr>
              <a:t>Political Awareness</a:t>
            </a:r>
          </a:p>
          <a:p>
            <a:pPr lvl="2">
              <a:buFontTx/>
              <a:buChar char="•"/>
              <a:defRPr/>
            </a:pPr>
            <a:r>
              <a:rPr lang="en-US" altLang="en-US" sz="2800" dirty="0">
                <a:solidFill>
                  <a:schemeClr val="tx1"/>
                </a:solidFill>
              </a:rPr>
              <a:t>Civic Action </a:t>
            </a:r>
          </a:p>
          <a:p>
            <a:pPr lvl="2">
              <a:buFontTx/>
              <a:buChar char="•"/>
              <a:defRPr/>
            </a:pPr>
            <a:r>
              <a:rPr lang="en-US" altLang="en-US" sz="2800" dirty="0">
                <a:solidFill>
                  <a:schemeClr val="tx1"/>
                </a:solidFill>
              </a:rPr>
              <a:t>Interpersonal Social Skills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483411"/>
            <a:ext cx="2895600" cy="2163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46" y="0"/>
            <a:ext cx="2413854" cy="131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89" y="609600"/>
            <a:ext cx="8772525" cy="1103313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Student experiences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6021" name="TextBox 7"/>
          <p:cNvSpPr txBox="1">
            <a:spLocks noChangeArrowheads="1"/>
          </p:cNvSpPr>
          <p:nvPr/>
        </p:nvSpPr>
        <p:spPr bwMode="auto">
          <a:xfrm>
            <a:off x="3810000" y="5126038"/>
            <a:ext cx="4953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2200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512603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i="1" dirty="0" smtClean="0"/>
              <a:t>“[In Campus Corps] I </a:t>
            </a:r>
            <a:r>
              <a:rPr lang="en-US" sz="2400" i="1" dirty="0"/>
              <a:t>gained a whole family and a place to belong at </a:t>
            </a:r>
            <a:r>
              <a:rPr lang="en-US" sz="2400" i="1" dirty="0" smtClean="0"/>
              <a:t>CSU.”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28600" y="1828800"/>
            <a:ext cx="3886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/>
              <a:t>“I was ready to drop out of college before joining Campus Corps and now, because of my time spent with the youth, I am excited about the possibility of pursuing an education degree</a:t>
            </a:r>
            <a:r>
              <a:rPr lang="en-US" sz="2400" i="1" dirty="0" smtClean="0"/>
              <a:t>.”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360" y="714375"/>
            <a:ext cx="403860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4886739" y="3812106"/>
            <a:ext cx="3886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/>
              <a:t>“I </a:t>
            </a:r>
            <a:r>
              <a:rPr lang="en-US" sz="2400" i="1" dirty="0" smtClean="0"/>
              <a:t>graduated over a year ago and Campus Corps was the most meaningful and rewarding part of my college career.” 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534400" cy="685800"/>
          </a:xfrm>
        </p:spPr>
        <p:txBody>
          <a:bodyPr/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Background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686800" cy="5105400"/>
          </a:xfrm>
        </p:spPr>
        <p:txBody>
          <a:bodyPr/>
          <a:lstStyle/>
          <a:p>
            <a:pPr marL="109537" indent="0">
              <a:buNone/>
            </a:pPr>
            <a:r>
              <a:rPr lang="en-US" altLang="en-US" sz="2400" dirty="0" smtClean="0"/>
              <a:t>2009:  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Rates </a:t>
            </a:r>
            <a:r>
              <a:rPr lang="en-US" sz="2400" dirty="0">
                <a:solidFill>
                  <a:schemeClr val="tx1"/>
                </a:solidFill>
              </a:rPr>
              <a:t>of youth involved in </a:t>
            </a:r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chemeClr val="tx1"/>
                </a:solidFill>
              </a:rPr>
              <a:t>juvenile justice system increased dramatically during the economic </a:t>
            </a:r>
            <a:r>
              <a:rPr lang="en-US" sz="2400" dirty="0" smtClean="0">
                <a:solidFill>
                  <a:schemeClr val="tx1"/>
                </a:solidFill>
              </a:rPr>
              <a:t>recession</a:t>
            </a:r>
          </a:p>
          <a:p>
            <a:pPr lvl="1"/>
            <a:r>
              <a:rPr lang="en-US" altLang="en-US" sz="2400" dirty="0">
                <a:solidFill>
                  <a:schemeClr val="tx1"/>
                </a:solidFill>
              </a:rPr>
              <a:t>District Attorney &amp; Juvenile Magistrate </a:t>
            </a:r>
            <a:r>
              <a:rPr lang="en-US" altLang="en-US" sz="2400" dirty="0" smtClean="0">
                <a:solidFill>
                  <a:schemeClr val="tx1"/>
                </a:solidFill>
              </a:rPr>
              <a:t>asked </a:t>
            </a:r>
            <a:r>
              <a:rPr lang="en-US" altLang="en-US" sz="2400" dirty="0">
                <a:solidFill>
                  <a:schemeClr val="tx1"/>
                </a:solidFill>
              </a:rPr>
              <a:t>for </a:t>
            </a:r>
            <a:r>
              <a:rPr lang="en-US" altLang="en-US" sz="2400" dirty="0" smtClean="0">
                <a:solidFill>
                  <a:schemeClr val="tx1"/>
                </a:solidFill>
              </a:rPr>
              <a:t>creative solutions</a:t>
            </a:r>
          </a:p>
          <a:p>
            <a:pPr lvl="1"/>
            <a:r>
              <a:rPr lang="en-US" altLang="en-US" sz="2400" dirty="0" smtClean="0">
                <a:solidFill>
                  <a:schemeClr val="tx1"/>
                </a:solidFill>
              </a:rPr>
              <a:t>Research based design – best practices in mentoring</a:t>
            </a:r>
          </a:p>
          <a:p>
            <a:pPr lvl="1"/>
            <a:r>
              <a:rPr lang="en-US" altLang="en-US" sz="2400" dirty="0" smtClean="0">
                <a:solidFill>
                  <a:schemeClr val="tx1"/>
                </a:solidFill>
              </a:rPr>
              <a:t>Federal funding to launch program ($500,000 - CNCS grant)</a:t>
            </a:r>
          </a:p>
          <a:p>
            <a:endParaRPr lang="en-US" altLang="en-US" sz="1050" dirty="0" smtClean="0"/>
          </a:p>
          <a:p>
            <a:pPr marL="109537" indent="0">
              <a:buNone/>
            </a:pPr>
            <a:r>
              <a:rPr lang="en-US" altLang="en-US" sz="2400" dirty="0" smtClean="0"/>
              <a:t>2010:</a:t>
            </a:r>
          </a:p>
          <a:p>
            <a:pPr lvl="1"/>
            <a:r>
              <a:rPr lang="en-US" altLang="en-US" sz="2400" dirty="0" smtClean="0">
                <a:solidFill>
                  <a:schemeClr val="tx1"/>
                </a:solidFill>
              </a:rPr>
              <a:t>Launched two sections – Spring 2010</a:t>
            </a:r>
          </a:p>
          <a:p>
            <a:pPr lvl="1"/>
            <a:r>
              <a:rPr lang="en-US" altLang="en-US" sz="2400" dirty="0" smtClean="0">
                <a:solidFill>
                  <a:schemeClr val="tx1"/>
                </a:solidFill>
              </a:rPr>
              <a:t>Mentors from only four majors (HDFS, HES, Psych, Spanish)</a:t>
            </a:r>
          </a:p>
          <a:p>
            <a:pPr lvl="1"/>
            <a:r>
              <a:rPr lang="en-US" altLang="en-US" sz="2400" dirty="0" smtClean="0">
                <a:solidFill>
                  <a:schemeClr val="tx1"/>
                </a:solidFill>
              </a:rPr>
              <a:t>Expanded to include students from all major and all years at CSU due to student demand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246" y="6503353"/>
            <a:ext cx="5810754" cy="3546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46" y="0"/>
            <a:ext cx="2413854" cy="131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32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8915400" cy="1066800"/>
          </a:xfrm>
        </p:spPr>
        <p:txBody>
          <a:bodyPr/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Campus Connections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30277" y="1219200"/>
            <a:ext cx="5508523" cy="4419600"/>
          </a:xfrm>
        </p:spPr>
        <p:txBody>
          <a:bodyPr/>
          <a:lstStyle/>
          <a:p>
            <a:r>
              <a:rPr lang="en-US" sz="2000" dirty="0" smtClean="0"/>
              <a:t>Highly structured multidisciplinary </a:t>
            </a:r>
            <a:r>
              <a:rPr lang="en-US" sz="2000" dirty="0"/>
              <a:t>m</a:t>
            </a:r>
            <a:r>
              <a:rPr lang="en-US" sz="2000" dirty="0" smtClean="0"/>
              <a:t>entoring program for at-risk youth</a:t>
            </a:r>
          </a:p>
          <a:p>
            <a:pPr marL="109537" indent="0">
              <a:buNone/>
            </a:pPr>
            <a:endParaRPr lang="en-US" sz="2000" dirty="0"/>
          </a:p>
          <a:p>
            <a:r>
              <a:rPr lang="en-US" sz="2000" dirty="0" smtClean="0"/>
              <a:t>Mentorship program open to all majors/years at Colorado State University (CSU).</a:t>
            </a:r>
          </a:p>
          <a:p>
            <a:pPr marL="109537" indent="0">
              <a:buNone/>
            </a:pPr>
            <a:endParaRPr lang="en-US" sz="2000" dirty="0" smtClean="0"/>
          </a:p>
          <a:p>
            <a:r>
              <a:rPr lang="en-US" sz="2000" dirty="0" smtClean="0"/>
              <a:t>CSU Students mentor at-risk youth</a:t>
            </a:r>
            <a:r>
              <a:rPr lang="en-US" altLang="en-US" sz="2000" dirty="0" smtClean="0"/>
              <a:t> </a:t>
            </a:r>
            <a:r>
              <a:rPr lang="en-US" sz="2000" dirty="0"/>
              <a:t>(11-18 </a:t>
            </a:r>
            <a:r>
              <a:rPr lang="en-US" sz="2000" dirty="0" err="1"/>
              <a:t>yrs</a:t>
            </a:r>
            <a:r>
              <a:rPr lang="en-US" sz="2000" dirty="0"/>
              <a:t>) </a:t>
            </a:r>
            <a:r>
              <a:rPr lang="en-US" altLang="en-US" sz="2000" dirty="0" smtClean="0"/>
              <a:t>referred </a:t>
            </a:r>
            <a:r>
              <a:rPr lang="en-US" altLang="en-US" sz="2000" dirty="0"/>
              <a:t>from the juvenile justice system, schools, human </a:t>
            </a:r>
            <a:r>
              <a:rPr lang="en-US" altLang="en-US" sz="2000" dirty="0" smtClean="0"/>
              <a:t>services</a:t>
            </a:r>
            <a:r>
              <a:rPr lang="en-US" altLang="en-US" sz="2000" dirty="0"/>
              <a:t>.</a:t>
            </a:r>
            <a:endParaRPr lang="en-US" alt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Mentors are paired 1:1 with youth and work both individually and in multidisciplinary teams. </a:t>
            </a:r>
          </a:p>
          <a:p>
            <a:endParaRPr lang="en-US" sz="2000" dirty="0" smtClean="0"/>
          </a:p>
          <a:p>
            <a:r>
              <a:rPr lang="en-US" sz="2000" dirty="0" smtClean="0"/>
              <a:t>Past evaluation research has shown positive outcomes in youth that attend the Campus Connections program. (</a:t>
            </a:r>
            <a:r>
              <a:rPr lang="en-US" sz="2000" dirty="0" err="1" smtClean="0"/>
              <a:t>Weiler</a:t>
            </a:r>
            <a:r>
              <a:rPr lang="en-US" sz="2000" dirty="0"/>
              <a:t> </a:t>
            </a:r>
            <a:r>
              <a:rPr lang="en-US" sz="2000" dirty="0" smtClean="0"/>
              <a:t>et al, 2005)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246" y="6503353"/>
            <a:ext cx="5810754" cy="3546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46" y="0"/>
            <a:ext cx="2413854" cy="1313136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583910"/>
            <a:ext cx="3505200" cy="235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631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0"/>
            <a:ext cx="8839200" cy="167640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For more information, please contact:  </a:t>
            </a:r>
            <a:endParaRPr lang="en-US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81200"/>
            <a:ext cx="8839200" cy="4114800"/>
          </a:xfrm>
        </p:spPr>
        <p:txBody>
          <a:bodyPr/>
          <a:lstStyle/>
          <a:p>
            <a:pPr marL="109537" indent="0">
              <a:buNone/>
            </a:pPr>
            <a:r>
              <a:rPr lang="en-US" sz="2400" b="1" dirty="0" smtClean="0"/>
              <a:t>Jen Krafchick, PhD, CFLE</a:t>
            </a:r>
          </a:p>
          <a:p>
            <a:pPr marL="109537" indent="0">
              <a:buNone/>
            </a:pPr>
            <a:r>
              <a:rPr lang="en-US" sz="2400" dirty="0" smtClean="0"/>
              <a:t>Assistant Professor</a:t>
            </a:r>
          </a:p>
          <a:p>
            <a:pPr marL="109537" indent="0">
              <a:buNone/>
            </a:pPr>
            <a:r>
              <a:rPr lang="en-US" sz="2400" dirty="0" smtClean="0"/>
              <a:t>Human Development and Family Studies</a:t>
            </a:r>
          </a:p>
          <a:p>
            <a:pPr marL="109537" indent="0">
              <a:buNone/>
            </a:pPr>
            <a:r>
              <a:rPr lang="en-US" sz="2400" u="sng" dirty="0" smtClean="0">
                <a:solidFill>
                  <a:srgbClr val="0033CC"/>
                </a:solidFill>
              </a:rPr>
              <a:t>jen.krafchick@colostate.edu</a:t>
            </a:r>
          </a:p>
          <a:p>
            <a:pPr marL="109537" indent="0">
              <a:buNone/>
            </a:pPr>
            <a:r>
              <a:rPr lang="en-US" sz="2400" dirty="0" smtClean="0"/>
              <a:t>970-491-2171</a:t>
            </a:r>
          </a:p>
          <a:p>
            <a:pPr marL="109537" indent="0" algn="ctr">
              <a:buNone/>
            </a:pPr>
            <a:endParaRPr lang="en-US" sz="2400" b="1" dirty="0" smtClean="0"/>
          </a:p>
          <a:p>
            <a:pPr marL="109537" indent="0">
              <a:buNone/>
            </a:pP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Visit us online:</a:t>
            </a:r>
            <a:endParaRPr lang="en-US" sz="32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109537" indent="0">
              <a:buNone/>
            </a:pPr>
            <a:r>
              <a:rPr lang="en-US" sz="2000" u="sng" dirty="0">
                <a:solidFill>
                  <a:srgbClr val="0033CC"/>
                </a:solidFill>
              </a:rPr>
              <a:t>http://www.hdfs.chhs.colostate.edu/students/undergraduate/campuscorps/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838200"/>
          </a:xfrm>
        </p:spPr>
        <p:txBody>
          <a:bodyPr/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Campus Connections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5181600"/>
          </a:xfrm>
        </p:spPr>
        <p:txBody>
          <a:bodyPr numCol="1"/>
          <a:lstStyle/>
          <a:p>
            <a:pPr marL="109537" indent="0">
              <a:buNone/>
            </a:pPr>
            <a:r>
              <a:rPr lang="en-US" altLang="en-US" sz="2400" dirty="0" smtClean="0"/>
              <a:t>2010-2015</a:t>
            </a:r>
            <a:r>
              <a:rPr lang="en-US" altLang="en-US" sz="2400" dirty="0"/>
              <a:t>:</a:t>
            </a:r>
          </a:p>
          <a:p>
            <a:pPr lvl="1"/>
            <a:r>
              <a:rPr lang="en-US" altLang="en-US" sz="2800" dirty="0" smtClean="0">
                <a:solidFill>
                  <a:schemeClr val="tx1"/>
                </a:solidFill>
              </a:rPr>
              <a:t>Four </a:t>
            </a:r>
            <a:r>
              <a:rPr lang="en-US" altLang="en-US" sz="2800" dirty="0">
                <a:solidFill>
                  <a:schemeClr val="tx1"/>
                </a:solidFill>
              </a:rPr>
              <a:t>sections every fall/spring + two </a:t>
            </a:r>
            <a:r>
              <a:rPr lang="en-US" altLang="en-US" sz="2800" dirty="0" smtClean="0">
                <a:solidFill>
                  <a:schemeClr val="tx1"/>
                </a:solidFill>
              </a:rPr>
              <a:t>summers </a:t>
            </a:r>
          </a:p>
          <a:p>
            <a:pPr lvl="2"/>
            <a:r>
              <a:rPr lang="en-US" altLang="en-US" sz="2800" dirty="0" smtClean="0">
                <a:solidFill>
                  <a:schemeClr val="tx1"/>
                </a:solidFill>
              </a:rPr>
              <a:t>Approximately 32 mentoring pairs per section</a:t>
            </a:r>
          </a:p>
          <a:p>
            <a:pPr lvl="1"/>
            <a:r>
              <a:rPr lang="en-US" altLang="en-US" sz="2800" dirty="0" smtClean="0">
                <a:solidFill>
                  <a:schemeClr val="tx1"/>
                </a:solidFill>
              </a:rPr>
              <a:t>Over </a:t>
            </a:r>
            <a:r>
              <a:rPr lang="en-US" altLang="en-US" sz="2800" dirty="0">
                <a:solidFill>
                  <a:schemeClr val="tx1"/>
                </a:solidFill>
              </a:rPr>
              <a:t>2,000 </a:t>
            </a:r>
            <a:r>
              <a:rPr lang="en-US" altLang="en-US" sz="2800" dirty="0" smtClean="0">
                <a:solidFill>
                  <a:schemeClr val="tx1"/>
                </a:solidFill>
              </a:rPr>
              <a:t>CSU students </a:t>
            </a:r>
            <a:r>
              <a:rPr lang="en-US" altLang="en-US" sz="2800" dirty="0">
                <a:solidFill>
                  <a:schemeClr val="tx1"/>
                </a:solidFill>
              </a:rPr>
              <a:t>have </a:t>
            </a:r>
            <a:r>
              <a:rPr lang="en-US" altLang="en-US" sz="2800" dirty="0" smtClean="0">
                <a:solidFill>
                  <a:schemeClr val="tx1"/>
                </a:solidFill>
              </a:rPr>
              <a:t>participated </a:t>
            </a:r>
          </a:p>
          <a:p>
            <a:pPr lvl="1"/>
            <a:r>
              <a:rPr lang="en-US" altLang="en-US" sz="2800" dirty="0" smtClean="0">
                <a:solidFill>
                  <a:schemeClr val="tx1"/>
                </a:solidFill>
              </a:rPr>
              <a:t>Over 1,700 </a:t>
            </a:r>
            <a:r>
              <a:rPr lang="en-US" altLang="en-US" sz="2800" dirty="0">
                <a:solidFill>
                  <a:schemeClr val="tx1"/>
                </a:solidFill>
              </a:rPr>
              <a:t>at-risk youth have participated </a:t>
            </a:r>
          </a:p>
          <a:p>
            <a:pPr lvl="1"/>
            <a:r>
              <a:rPr lang="en-US" altLang="en-US" sz="2800" dirty="0" smtClean="0">
                <a:solidFill>
                  <a:schemeClr val="tx1"/>
                </a:solidFill>
              </a:rPr>
              <a:t>CSU students </a:t>
            </a:r>
            <a:r>
              <a:rPr lang="en-US" altLang="en-US" sz="2800" dirty="0">
                <a:solidFill>
                  <a:schemeClr val="tx1"/>
                </a:solidFill>
              </a:rPr>
              <a:t>from over 90 different </a:t>
            </a:r>
            <a:r>
              <a:rPr lang="en-US" altLang="en-US" sz="2800" dirty="0" smtClean="0">
                <a:solidFill>
                  <a:schemeClr val="tx1"/>
                </a:solidFill>
              </a:rPr>
              <a:t>majors</a:t>
            </a:r>
          </a:p>
          <a:p>
            <a:pPr lvl="1"/>
            <a:r>
              <a:rPr lang="en-US" altLang="en-US" sz="2800" dirty="0" smtClean="0">
                <a:solidFill>
                  <a:schemeClr val="tx1"/>
                </a:solidFill>
              </a:rPr>
              <a:t>William T. Grant Foundation 3 year funding ($580,000)</a:t>
            </a:r>
          </a:p>
          <a:p>
            <a:endParaRPr lang="en-US" altLang="en-US" sz="2400" i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246" y="6503353"/>
            <a:ext cx="5810754" cy="3546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46" y="0"/>
            <a:ext cx="2413854" cy="131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96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en-US" dirty="0" smtClean="0"/>
              <a:t>Mentoring At-Risk Youth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24350"/>
          </a:xfrm>
        </p:spPr>
        <p:txBody>
          <a:bodyPr/>
          <a:lstStyle/>
          <a:p>
            <a:r>
              <a:rPr lang="en-US" dirty="0" smtClean="0"/>
              <a:t>Past met-analytic reviews show evidence for better outcomes for youth that partake in mentorship programs (Dubois et al, 2011; </a:t>
            </a:r>
            <a:r>
              <a:rPr lang="en-US" dirty="0" err="1" smtClean="0"/>
              <a:t>Tolan</a:t>
            </a:r>
            <a:r>
              <a:rPr lang="en-US" dirty="0" smtClean="0"/>
              <a:t> et al, </a:t>
            </a:r>
            <a:r>
              <a:rPr lang="en-US" dirty="0" smtClean="0"/>
              <a:t>2013)</a:t>
            </a:r>
          </a:p>
          <a:p>
            <a:endParaRPr lang="en-US" dirty="0" smtClean="0"/>
          </a:p>
          <a:p>
            <a:r>
              <a:rPr lang="en-US" dirty="0" smtClean="0"/>
              <a:t>Mentored at-risk youth are 55% more likely to attend college than their non-mentored at-risk peers (</a:t>
            </a:r>
            <a:r>
              <a:rPr lang="en-US" dirty="0" err="1"/>
              <a:t>Thurlow</a:t>
            </a:r>
            <a:r>
              <a:rPr lang="en-US" dirty="0"/>
              <a:t>, Sinclair &amp; Johnson, </a:t>
            </a:r>
            <a:r>
              <a:rPr lang="en-US" dirty="0" smtClean="0"/>
              <a:t>2002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Group based mentoring </a:t>
            </a:r>
            <a:r>
              <a:rPr lang="en-US" dirty="0"/>
              <a:t>programs have the added benefit of serving </a:t>
            </a:r>
            <a:r>
              <a:rPr lang="en-US" dirty="0" smtClean="0"/>
              <a:t>more at-risk youth and </a:t>
            </a:r>
            <a:r>
              <a:rPr lang="en-US" dirty="0"/>
              <a:t>saving costs in comparison to one on one programs (Dubois et al, 2011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46" y="0"/>
            <a:ext cx="2413854" cy="131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8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229600" cy="1676400"/>
          </a:xfrm>
        </p:spPr>
        <p:txBody>
          <a:bodyPr/>
          <a:lstStyle/>
          <a:p>
            <a:r>
              <a:rPr lang="en-US" b="1" dirty="0" smtClean="0"/>
              <a:t>Campus Connections</a:t>
            </a:r>
            <a:br>
              <a:rPr lang="en-US" b="1" dirty="0" smtClean="0"/>
            </a:br>
            <a:r>
              <a:rPr lang="en-US" b="1" dirty="0" smtClean="0"/>
              <a:t>Schedule</a:t>
            </a:r>
            <a:endParaRPr lang="en-US" b="1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45" y="2902839"/>
            <a:ext cx="8452325" cy="3574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830199"/>
            <a:ext cx="3093457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246" y="6503353"/>
            <a:ext cx="5810754" cy="35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56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r>
              <a:rPr lang="en-US" dirty="0" smtClean="0"/>
              <a:t>Social Network Analysis (SNA)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24350"/>
          </a:xfrm>
        </p:spPr>
        <p:txBody>
          <a:bodyPr/>
          <a:lstStyle/>
          <a:p>
            <a:r>
              <a:rPr lang="en-US" dirty="0" smtClean="0"/>
              <a:t>The investigation of social structures and bonds within a population.</a:t>
            </a:r>
          </a:p>
          <a:p>
            <a:r>
              <a:rPr lang="en-US" dirty="0" smtClean="0"/>
              <a:t>Key terms:</a:t>
            </a:r>
          </a:p>
          <a:p>
            <a:pPr lvl="1"/>
            <a:r>
              <a:rPr lang="en-US" b="1" u="sng" dirty="0" smtClean="0"/>
              <a:t>Density</a:t>
            </a:r>
            <a:r>
              <a:rPr lang="en-US" dirty="0" smtClean="0"/>
              <a:t> – A proportion of connections as compared to the theoretical max in that specific </a:t>
            </a:r>
            <a:r>
              <a:rPr lang="en-US" dirty="0" smtClean="0"/>
              <a:t>network</a:t>
            </a:r>
            <a:endParaRPr lang="en-US" dirty="0" smtClean="0"/>
          </a:p>
          <a:p>
            <a:pPr lvl="1"/>
            <a:r>
              <a:rPr lang="en-US" b="1" u="sng" dirty="0" smtClean="0"/>
              <a:t>Centralization</a:t>
            </a:r>
            <a:r>
              <a:rPr lang="en-US" dirty="0" smtClean="0"/>
              <a:t> – an identifier of influence and position in the graph through inbound and outbound relationships</a:t>
            </a:r>
          </a:p>
          <a:p>
            <a:pPr lvl="1"/>
            <a:r>
              <a:rPr lang="en-US" b="1" u="sng" dirty="0" smtClean="0"/>
              <a:t>Reciprocity</a:t>
            </a:r>
            <a:r>
              <a:rPr lang="en-US" dirty="0" smtClean="0"/>
              <a:t> – a measure of reciprocated links in a directed </a:t>
            </a:r>
            <a:r>
              <a:rPr lang="en-US" dirty="0" smtClean="0"/>
              <a:t>network</a:t>
            </a:r>
          </a:p>
          <a:p>
            <a:r>
              <a:rPr lang="en-US" sz="2600" b="1" u="sng" dirty="0" smtClean="0"/>
              <a:t>Measures can be assessed at the group and individual level</a:t>
            </a:r>
            <a:endParaRPr lang="en-US" sz="2600" b="1" u="sng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46" y="0"/>
            <a:ext cx="2413854" cy="13131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246" y="6503353"/>
            <a:ext cx="5810754" cy="35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46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r>
              <a:rPr lang="en-US" dirty="0" smtClean="0"/>
              <a:t>SNA, Mentorship, </a:t>
            </a:r>
            <a:r>
              <a:rPr lang="en-US" dirty="0" smtClean="0"/>
              <a:t>and Adolescents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24350"/>
          </a:xfrm>
        </p:spPr>
        <p:txBody>
          <a:bodyPr/>
          <a:lstStyle/>
          <a:p>
            <a:r>
              <a:rPr lang="en-US" sz="2600" dirty="0" smtClean="0"/>
              <a:t>Adolescent social groups tied with peer deviance and substance use (</a:t>
            </a:r>
            <a:r>
              <a:rPr lang="en-US" sz="2600" dirty="0" err="1" smtClean="0"/>
              <a:t>Ryzin</a:t>
            </a:r>
            <a:r>
              <a:rPr lang="en-US" sz="2600" dirty="0" smtClean="0"/>
              <a:t> &amp; </a:t>
            </a:r>
            <a:r>
              <a:rPr lang="en-US" sz="2600" dirty="0" err="1" smtClean="0"/>
              <a:t>Dishion</a:t>
            </a:r>
            <a:r>
              <a:rPr lang="en-US" sz="2600" dirty="0" smtClean="0"/>
              <a:t>, 2014)</a:t>
            </a:r>
            <a:endParaRPr lang="en-US" sz="2600" dirty="0" smtClean="0"/>
          </a:p>
          <a:p>
            <a:endParaRPr lang="en-US" sz="2600" dirty="0"/>
          </a:p>
          <a:p>
            <a:r>
              <a:rPr lang="en-US" sz="2600" dirty="0" smtClean="0"/>
              <a:t>Adolescents that reported having a mentoring relationship reported more favorable life outcomes (National Longitudinal study of Adolescents; Dubois &amp; </a:t>
            </a:r>
            <a:r>
              <a:rPr lang="en-US" sz="2600" dirty="0" err="1" smtClean="0"/>
              <a:t>Silverthorn</a:t>
            </a:r>
            <a:r>
              <a:rPr lang="en-US" sz="2600" dirty="0" smtClean="0"/>
              <a:t>, 2005)</a:t>
            </a:r>
            <a:endParaRPr lang="en-US" sz="2600" dirty="0" smtClean="0"/>
          </a:p>
          <a:p>
            <a:endParaRPr lang="en-US" sz="2600" dirty="0"/>
          </a:p>
          <a:p>
            <a:r>
              <a:rPr lang="en-US" sz="2600" dirty="0" smtClean="0"/>
              <a:t>Previous research suggest positive relationships serve as a protective factor for youth (</a:t>
            </a:r>
            <a:r>
              <a:rPr lang="en-US" sz="2600" dirty="0" err="1" smtClean="0"/>
              <a:t>Kawachi</a:t>
            </a:r>
            <a:r>
              <a:rPr lang="en-US" sz="2600" dirty="0" smtClean="0"/>
              <a:t> &amp; Berkman, 2001)</a:t>
            </a:r>
          </a:p>
          <a:p>
            <a:endParaRPr lang="en-US" sz="2600" dirty="0"/>
          </a:p>
          <a:p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46" y="0"/>
            <a:ext cx="2413854" cy="13131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246" y="6503353"/>
            <a:ext cx="5810754" cy="35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83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5987" lvl="1" indent="-514350">
              <a:buFont typeface="+mj-lt"/>
              <a:buAutoNum type="arabicPeriod"/>
            </a:pPr>
            <a:r>
              <a:rPr lang="en-US" dirty="0" smtClean="0"/>
              <a:t>Social </a:t>
            </a:r>
            <a:r>
              <a:rPr lang="en-US" dirty="0" smtClean="0"/>
              <a:t>network measures will serve as significant predictors of program outcomes such as depression.</a:t>
            </a:r>
          </a:p>
          <a:p>
            <a:pPr marL="915987" lvl="1" indent="-514350">
              <a:buFont typeface="+mj-lt"/>
              <a:buAutoNum type="arabicPeriod"/>
            </a:pPr>
            <a:endParaRPr lang="en-US" dirty="0" smtClean="0"/>
          </a:p>
          <a:p>
            <a:pPr marL="915987" lvl="1" indent="-514350">
              <a:buFont typeface="+mj-lt"/>
              <a:buAutoNum type="arabicPeriod"/>
            </a:pPr>
            <a:r>
              <a:rPr lang="en-US" dirty="0" smtClean="0"/>
              <a:t>Youth </a:t>
            </a:r>
            <a:r>
              <a:rPr lang="en-US" dirty="0"/>
              <a:t>participants in the Campus Connections Program who have higher degrees of centrality, inbound relationships, and outbound relationships will demonstrate more improvement in measured outcomes from program start to program end.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46" y="0"/>
            <a:ext cx="2413854" cy="13131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246" y="6503353"/>
            <a:ext cx="5810754" cy="35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4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/>
          <a:lstStyle/>
          <a:p>
            <a:r>
              <a:rPr lang="en-US" sz="2000" dirty="0" smtClean="0"/>
              <a:t>5 surveys </a:t>
            </a:r>
            <a:r>
              <a:rPr lang="en-US" sz="2000" dirty="0" smtClean="0"/>
              <a:t>distributed </a:t>
            </a:r>
            <a:r>
              <a:rPr lang="en-US" sz="2000" dirty="0" smtClean="0"/>
              <a:t>across 11 week program </a:t>
            </a:r>
            <a:r>
              <a:rPr lang="en-US" sz="2000" dirty="0" smtClean="0"/>
              <a:t>period</a:t>
            </a:r>
          </a:p>
          <a:p>
            <a:pPr lvl="1"/>
            <a:r>
              <a:rPr lang="en-US" sz="2000" dirty="0" smtClean="0"/>
              <a:t>Surveys distributed at week 1 (Baseline), Week 3, Week 6, Week 9, &amp; Week 11</a:t>
            </a:r>
          </a:p>
          <a:p>
            <a:pPr lvl="1"/>
            <a:r>
              <a:rPr lang="en-US" sz="2000" dirty="0" smtClean="0"/>
              <a:t>Contained various outcome measures and an indicator of social ties within the program</a:t>
            </a:r>
          </a:p>
          <a:p>
            <a:pPr lvl="1"/>
            <a:endParaRPr lang="en-US" sz="2000" dirty="0" smtClean="0"/>
          </a:p>
          <a:p>
            <a:r>
              <a:rPr lang="en-US" sz="2000" dirty="0" smtClean="0"/>
              <a:t>Data Collected using </a:t>
            </a:r>
            <a:r>
              <a:rPr lang="en-US" sz="2000" dirty="0" err="1" smtClean="0"/>
              <a:t>Qualtrics</a:t>
            </a:r>
            <a:r>
              <a:rPr lang="en-US" sz="2000" dirty="0" smtClean="0"/>
              <a:t> Survey Software </a:t>
            </a:r>
          </a:p>
          <a:p>
            <a:endParaRPr lang="en-US" sz="2000" dirty="0" smtClean="0"/>
          </a:p>
          <a:p>
            <a:r>
              <a:rPr lang="en-US" sz="2000" dirty="0" smtClean="0"/>
              <a:t>Outcome measures of depression </a:t>
            </a:r>
            <a:r>
              <a:rPr lang="en-US" sz="2000" dirty="0" smtClean="0"/>
              <a:t>(</a:t>
            </a:r>
            <a:r>
              <a:rPr lang="fr-FR" sz="2000" dirty="0" smtClean="0"/>
              <a:t>Center </a:t>
            </a:r>
            <a:r>
              <a:rPr lang="fr-FR" sz="2000" dirty="0"/>
              <a:t>for </a:t>
            </a:r>
            <a:r>
              <a:rPr lang="fr-FR" sz="2000" dirty="0" err="1"/>
              <a:t>Epidemiologic</a:t>
            </a:r>
            <a:r>
              <a:rPr lang="fr-FR" sz="2000" dirty="0"/>
              <a:t> </a:t>
            </a:r>
            <a:r>
              <a:rPr lang="fr-FR" sz="2000" dirty="0" err="1"/>
              <a:t>Studies</a:t>
            </a:r>
            <a:r>
              <a:rPr lang="fr-FR" sz="2000" dirty="0"/>
              <a:t> </a:t>
            </a:r>
            <a:r>
              <a:rPr lang="fr-FR" sz="2000" dirty="0" err="1"/>
              <a:t>Depression</a:t>
            </a:r>
            <a:r>
              <a:rPr lang="fr-FR" sz="2000" dirty="0"/>
              <a:t> </a:t>
            </a:r>
            <a:r>
              <a:rPr lang="fr-FR" sz="2000" dirty="0" err="1"/>
              <a:t>Scale</a:t>
            </a:r>
            <a:r>
              <a:rPr lang="fr-FR" sz="2000" dirty="0"/>
              <a:t> </a:t>
            </a:r>
            <a:r>
              <a:rPr lang="fr-FR" sz="2000" dirty="0" smtClean="0"/>
              <a:t>[CES-D</a:t>
            </a:r>
            <a:r>
              <a:rPr lang="fr-FR" sz="2000" dirty="0"/>
              <a:t>]</a:t>
            </a:r>
            <a:r>
              <a:rPr lang="fr-FR" sz="2000" dirty="0" smtClean="0"/>
              <a:t>; </a:t>
            </a:r>
            <a:r>
              <a:rPr lang="fr-FR" sz="2000" dirty="0" err="1" smtClean="0"/>
              <a:t>Haroz</a:t>
            </a:r>
            <a:r>
              <a:rPr lang="fr-FR" sz="2000" dirty="0" smtClean="0"/>
              <a:t>, </a:t>
            </a:r>
            <a:r>
              <a:rPr lang="fr-FR" sz="2000" dirty="0" err="1" smtClean="0"/>
              <a:t>Ybarra</a:t>
            </a:r>
            <a:r>
              <a:rPr lang="fr-FR" sz="2000" dirty="0" smtClean="0"/>
              <a:t> &amp; </a:t>
            </a:r>
            <a:r>
              <a:rPr lang="fr-FR" sz="2000" dirty="0" err="1" smtClean="0"/>
              <a:t>Eaton</a:t>
            </a:r>
            <a:r>
              <a:rPr lang="fr-FR" sz="2000" dirty="0" smtClean="0"/>
              <a:t>, 2014)</a:t>
            </a:r>
            <a:endParaRPr lang="fr-FR" sz="2000" dirty="0" smtClean="0"/>
          </a:p>
          <a:p>
            <a:endParaRPr lang="fr-FR" sz="2000" dirty="0" smtClean="0"/>
          </a:p>
          <a:p>
            <a:r>
              <a:rPr lang="fr-FR" sz="2000" dirty="0" err="1"/>
              <a:t>Controlled</a:t>
            </a:r>
            <a:r>
              <a:rPr lang="fr-FR" sz="2000" dirty="0"/>
              <a:t> for: Baseline </a:t>
            </a:r>
            <a:r>
              <a:rPr lang="fr-FR" sz="2000" dirty="0" err="1"/>
              <a:t>depression</a:t>
            </a:r>
            <a:r>
              <a:rPr lang="fr-FR" sz="2000" dirty="0"/>
              <a:t>, </a:t>
            </a:r>
            <a:r>
              <a:rPr lang="fr-FR" sz="2000" dirty="0" err="1"/>
              <a:t>attendance</a:t>
            </a:r>
            <a:r>
              <a:rPr lang="fr-FR" sz="2000" dirty="0"/>
              <a:t> night, </a:t>
            </a:r>
            <a:r>
              <a:rPr lang="fr-FR" sz="2000" dirty="0" err="1"/>
              <a:t>gender</a:t>
            </a:r>
            <a:r>
              <a:rPr lang="fr-FR" sz="2000" dirty="0"/>
              <a:t>, &amp; </a:t>
            </a:r>
            <a:r>
              <a:rPr lang="fr-FR" sz="2000" dirty="0" err="1"/>
              <a:t>ethnicity</a:t>
            </a:r>
            <a:r>
              <a:rPr lang="fr-FR" sz="2000" dirty="0" smtClean="0"/>
              <a:t>.</a:t>
            </a:r>
          </a:p>
          <a:p>
            <a:endParaRPr lang="fr-FR" sz="2000" dirty="0"/>
          </a:p>
          <a:p>
            <a:r>
              <a:rPr lang="fr-FR" sz="2000" dirty="0" smtClean="0"/>
              <a:t>Social network </a:t>
            </a:r>
            <a:r>
              <a:rPr lang="fr-FR" sz="2000" dirty="0" err="1" smtClean="0"/>
              <a:t>measures</a:t>
            </a:r>
            <a:r>
              <a:rPr lang="fr-FR" sz="2000" dirty="0" smtClean="0"/>
              <a:t> of </a:t>
            </a:r>
            <a:r>
              <a:rPr lang="fr-FR" sz="2000" dirty="0" err="1" smtClean="0"/>
              <a:t>inbound</a:t>
            </a:r>
            <a:r>
              <a:rPr lang="fr-FR" sz="2000" dirty="0" smtClean="0"/>
              <a:t>/</a:t>
            </a:r>
            <a:r>
              <a:rPr lang="fr-FR" sz="2000" dirty="0" err="1" smtClean="0"/>
              <a:t>outbound</a:t>
            </a:r>
            <a:r>
              <a:rPr lang="fr-FR" sz="2000" dirty="0" smtClean="0"/>
              <a:t> </a:t>
            </a:r>
            <a:r>
              <a:rPr lang="fr-FR" sz="2000" dirty="0" err="1" smtClean="0"/>
              <a:t>individual</a:t>
            </a:r>
            <a:r>
              <a:rPr lang="fr-FR" sz="2000" dirty="0" smtClean="0"/>
              <a:t> </a:t>
            </a:r>
            <a:r>
              <a:rPr lang="fr-FR" sz="2000" dirty="0" err="1" smtClean="0"/>
              <a:t>centrality</a:t>
            </a:r>
            <a:r>
              <a:rPr lang="fr-FR" sz="2000" dirty="0" smtClean="0"/>
              <a:t> </a:t>
            </a:r>
            <a:r>
              <a:rPr lang="fr-FR" sz="2000" dirty="0" smtClean="0"/>
              <a:t>and </a:t>
            </a:r>
            <a:r>
              <a:rPr lang="fr-FR" sz="2000" dirty="0" err="1" smtClean="0"/>
              <a:t>individual</a:t>
            </a:r>
            <a:r>
              <a:rPr lang="fr-FR" sz="2000" dirty="0" smtClean="0"/>
              <a:t>  </a:t>
            </a:r>
            <a:r>
              <a:rPr lang="fr-FR" sz="2000" dirty="0" err="1" smtClean="0"/>
              <a:t>reciprocity</a:t>
            </a:r>
            <a:r>
              <a:rPr lang="fr-FR" sz="2000" dirty="0" smtClean="0"/>
              <a:t> scores at </a:t>
            </a:r>
            <a:r>
              <a:rPr lang="fr-FR" sz="2000" dirty="0" err="1" smtClean="0"/>
              <a:t>week</a:t>
            </a:r>
            <a:r>
              <a:rPr lang="fr-FR" sz="2000" dirty="0" smtClean="0"/>
              <a:t> 9 </a:t>
            </a:r>
            <a:r>
              <a:rPr lang="fr-FR" sz="2000" dirty="0" err="1" smtClean="0"/>
              <a:t>used</a:t>
            </a:r>
            <a:r>
              <a:rPr lang="fr-FR" sz="2000" dirty="0" smtClean="0"/>
              <a:t> to </a:t>
            </a:r>
            <a:r>
              <a:rPr lang="fr-FR" sz="2000" dirty="0" err="1" smtClean="0"/>
              <a:t>predict</a:t>
            </a:r>
            <a:r>
              <a:rPr lang="fr-FR" sz="2000" dirty="0" smtClean="0"/>
              <a:t> program end </a:t>
            </a:r>
            <a:r>
              <a:rPr lang="fr-FR" sz="2000" dirty="0" err="1" smtClean="0"/>
              <a:t>depression</a:t>
            </a:r>
            <a:r>
              <a:rPr lang="fr-FR" sz="2000" dirty="0" smtClean="0"/>
              <a:t> </a:t>
            </a:r>
            <a:r>
              <a:rPr lang="fr-FR" sz="2000" dirty="0" err="1" smtClean="0"/>
              <a:t>outcome</a:t>
            </a:r>
            <a:endParaRPr lang="fr-FR" sz="2000" dirty="0" smtClean="0"/>
          </a:p>
          <a:p>
            <a:pPr marL="109537" indent="0">
              <a:buNone/>
            </a:pPr>
            <a:endParaRPr lang="fr-FR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46" y="0"/>
            <a:ext cx="2413854" cy="13131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246" y="6503353"/>
            <a:ext cx="5810754" cy="35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64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Custom 2">
      <a:dk1>
        <a:sysClr val="windowText" lastClr="000000"/>
      </a:dk1>
      <a:lt1>
        <a:sysClr val="window" lastClr="FFFFFF"/>
      </a:lt1>
      <a:dk2>
        <a:srgbClr val="4E7549"/>
      </a:dk2>
      <a:lt2>
        <a:srgbClr val="FEFAC9"/>
      </a:lt2>
      <a:accent1>
        <a:srgbClr val="A5B592"/>
      </a:accent1>
      <a:accent2>
        <a:srgbClr val="D9C31D"/>
      </a:accent2>
      <a:accent3>
        <a:srgbClr val="E7BC29"/>
      </a:accent3>
      <a:accent4>
        <a:srgbClr val="FBEF59"/>
      </a:accent4>
      <a:accent5>
        <a:srgbClr val="BECA95"/>
      </a:accent5>
      <a:accent6>
        <a:srgbClr val="D1BCE1"/>
      </a:accent6>
      <a:hlink>
        <a:srgbClr val="8E58B6"/>
      </a:hlink>
      <a:folHlink>
        <a:srgbClr val="7F6F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24642</TotalTime>
  <Words>1346</Words>
  <Application>Microsoft Office PowerPoint</Application>
  <PresentationFormat>On-screen Show (4:3)</PresentationFormat>
  <Paragraphs>198</Paragraphs>
  <Slides>31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Georgia</vt:lpstr>
      <vt:lpstr>Wingdings 2</vt:lpstr>
      <vt:lpstr>Urban</vt:lpstr>
      <vt:lpstr>Neil Yetz, MPH Candidate Colorado School Of Public Health     </vt:lpstr>
      <vt:lpstr>Outline [DRAFT]</vt:lpstr>
      <vt:lpstr>Campus Connections</vt:lpstr>
      <vt:lpstr>Mentoring At-Risk Youth</vt:lpstr>
      <vt:lpstr>Campus Connections Schedule</vt:lpstr>
      <vt:lpstr>Social Network Analysis (SNA) </vt:lpstr>
      <vt:lpstr>SNA, Mentorship, and Adolescents</vt:lpstr>
      <vt:lpstr>Hypotheses</vt:lpstr>
      <vt:lpstr>Methods</vt:lpstr>
      <vt:lpstr>Assessing network ties and bonds</vt:lpstr>
      <vt:lpstr>Analysis Methods</vt:lpstr>
      <vt:lpstr>The Campus Connections Social Network</vt:lpstr>
      <vt:lpstr>The Growing Social Network</vt:lpstr>
      <vt:lpstr>PowerPoint Presentation</vt:lpstr>
      <vt:lpstr>PowerPoint Presentation</vt:lpstr>
      <vt:lpstr>PowerPoint Presentation</vt:lpstr>
      <vt:lpstr>PowerPoint Presentation</vt:lpstr>
      <vt:lpstr>Results</vt:lpstr>
      <vt:lpstr>Partial F-Test results</vt:lpstr>
      <vt:lpstr>Conclusions</vt:lpstr>
      <vt:lpstr>Implications</vt:lpstr>
      <vt:lpstr>Limitations and Future Research</vt:lpstr>
      <vt:lpstr>THANK YOU!</vt:lpstr>
      <vt:lpstr>REFERENCES</vt:lpstr>
      <vt:lpstr>EXTRA SLIDES</vt:lpstr>
      <vt:lpstr>Adolescent Specific Social Network</vt:lpstr>
      <vt:lpstr>Program Evaluation Findings</vt:lpstr>
      <vt:lpstr>Student experiences</vt:lpstr>
      <vt:lpstr>Background</vt:lpstr>
      <vt:lpstr>For more information, please contact:  </vt:lpstr>
      <vt:lpstr>Campus Connections</vt:lpstr>
    </vt:vector>
  </TitlesOfParts>
  <Company>Colorado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jenkraf</dc:creator>
  <cp:lastModifiedBy>RA,Henry</cp:lastModifiedBy>
  <cp:revision>302</cp:revision>
  <cp:lastPrinted>2010-08-30T18:21:39Z</cp:lastPrinted>
  <dcterms:created xsi:type="dcterms:W3CDTF">2010-08-12T21:23:18Z</dcterms:created>
  <dcterms:modified xsi:type="dcterms:W3CDTF">2017-04-14T15:19:25Z</dcterms:modified>
</cp:coreProperties>
</file>