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718000"/>
  <p:notesSz cx="9144000" cy="6858000"/>
  <p:defaultText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F4CD30"/>
    <a:srgbClr val="35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90" autoAdjust="0"/>
    <p:restoredTop sz="94728" autoAdjust="0"/>
  </p:normalViewPr>
  <p:slideViewPr>
    <p:cSldViewPr>
      <p:cViewPr>
        <p:scale>
          <a:sx n="33" d="100"/>
          <a:sy n="33" d="100"/>
        </p:scale>
        <p:origin x="-48" y="-1848"/>
      </p:cViewPr>
      <p:guideLst>
        <p:guide orient="horz" pos="9360"/>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0CD4F8-9C7C-40BE-A16C-312AF264A089}" type="datetimeFigureOut">
              <a:rPr lang="en-US" smtClean="0"/>
              <a:t>4/22/2017</a:t>
            </a:fld>
            <a:endParaRPr lang="en-US"/>
          </a:p>
        </p:txBody>
      </p:sp>
      <p:sp>
        <p:nvSpPr>
          <p:cNvPr id="4" name="Slide Image Placeholder 3"/>
          <p:cNvSpPr>
            <a:spLocks noGrp="1" noRot="1" noChangeAspect="1"/>
          </p:cNvSpPr>
          <p:nvPr>
            <p:ph type="sldImg" idx="2"/>
          </p:nvPr>
        </p:nvSpPr>
        <p:spPr>
          <a:xfrm>
            <a:off x="3076575" y="857250"/>
            <a:ext cx="299085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5FBE499-6E6A-4E0C-9286-2F933A4A1432}" type="slidenum">
              <a:rPr lang="en-US" smtClean="0"/>
              <a:t>‹#›</a:t>
            </a:fld>
            <a:endParaRPr lang="en-US"/>
          </a:p>
        </p:txBody>
      </p:sp>
    </p:spTree>
    <p:extLst>
      <p:ext uri="{BB962C8B-B14F-4D97-AF65-F5344CB8AC3E}">
        <p14:creationId xmlns:p14="http://schemas.microsoft.com/office/powerpoint/2010/main" val="5242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BE499-6E6A-4E0C-9286-2F933A4A1432}" type="slidenum">
              <a:rPr lang="en-US" smtClean="0"/>
              <a:t>1</a:t>
            </a:fld>
            <a:endParaRPr lang="en-US"/>
          </a:p>
        </p:txBody>
      </p:sp>
    </p:spTree>
    <p:extLst>
      <p:ext uri="{BB962C8B-B14F-4D97-AF65-F5344CB8AC3E}">
        <p14:creationId xmlns:p14="http://schemas.microsoft.com/office/powerpoint/2010/main" val="31776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231844"/>
            <a:ext cx="32644080" cy="6370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840200"/>
            <a:ext cx="26883360" cy="7594600"/>
          </a:xfrm>
        </p:spPr>
        <p:txBody>
          <a:bodyPr/>
          <a:lstStyle>
            <a:lvl1pPr marL="0" indent="0" algn="ctr">
              <a:buNone/>
              <a:defRPr>
                <a:solidFill>
                  <a:schemeClr val="tx1">
                    <a:tint val="75000"/>
                  </a:schemeClr>
                </a:solidFill>
              </a:defRPr>
            </a:lvl1pPr>
            <a:lvl2pPr marL="1894088" indent="0" algn="ctr">
              <a:buNone/>
              <a:defRPr>
                <a:solidFill>
                  <a:schemeClr val="tx1">
                    <a:tint val="75000"/>
                  </a:schemeClr>
                </a:solidFill>
              </a:defRPr>
            </a:lvl2pPr>
            <a:lvl3pPr marL="3788176" indent="0" algn="ctr">
              <a:buNone/>
              <a:defRPr>
                <a:solidFill>
                  <a:schemeClr val="tx1">
                    <a:tint val="75000"/>
                  </a:schemeClr>
                </a:solidFill>
              </a:defRPr>
            </a:lvl3pPr>
            <a:lvl4pPr marL="5682264" indent="0" algn="ctr">
              <a:buNone/>
              <a:defRPr>
                <a:solidFill>
                  <a:schemeClr val="tx1">
                    <a:tint val="75000"/>
                  </a:schemeClr>
                </a:solidFill>
              </a:defRPr>
            </a:lvl4pPr>
            <a:lvl5pPr marL="7576353" indent="0" algn="ctr">
              <a:buNone/>
              <a:defRPr>
                <a:solidFill>
                  <a:schemeClr val="tx1">
                    <a:tint val="75000"/>
                  </a:schemeClr>
                </a:solidFill>
              </a:defRPr>
            </a:lvl5pPr>
            <a:lvl6pPr marL="9470441" indent="0" algn="ctr">
              <a:buNone/>
              <a:defRPr>
                <a:solidFill>
                  <a:schemeClr val="tx1">
                    <a:tint val="75000"/>
                  </a:schemeClr>
                </a:solidFill>
              </a:defRPr>
            </a:lvl6pPr>
            <a:lvl7pPr marL="11364529" indent="0" algn="ctr">
              <a:buNone/>
              <a:defRPr>
                <a:solidFill>
                  <a:schemeClr val="tx1">
                    <a:tint val="75000"/>
                  </a:schemeClr>
                </a:solidFill>
              </a:defRPr>
            </a:lvl7pPr>
            <a:lvl8pPr marL="13258617" indent="0" algn="ctr">
              <a:buNone/>
              <a:defRPr>
                <a:solidFill>
                  <a:schemeClr val="tx1">
                    <a:tint val="75000"/>
                  </a:schemeClr>
                </a:solidFill>
              </a:defRPr>
            </a:lvl8pPr>
            <a:lvl9pPr marL="151527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973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13425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90100"/>
            <a:ext cx="8641080" cy="253566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90100"/>
            <a:ext cx="25283160" cy="253566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747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9405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9096570"/>
            <a:ext cx="32644080" cy="5902325"/>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595759"/>
            <a:ext cx="32644080" cy="6500810"/>
          </a:xfrm>
        </p:spPr>
        <p:txBody>
          <a:bodyPr anchor="b"/>
          <a:lstStyle>
            <a:lvl1pPr marL="0" indent="0">
              <a:buNone/>
              <a:defRPr sz="8300">
                <a:solidFill>
                  <a:schemeClr val="tx1">
                    <a:tint val="75000"/>
                  </a:schemeClr>
                </a:solidFill>
              </a:defRPr>
            </a:lvl1pPr>
            <a:lvl2pPr marL="1894088" indent="0">
              <a:buNone/>
              <a:defRPr sz="7500">
                <a:solidFill>
                  <a:schemeClr val="tx1">
                    <a:tint val="75000"/>
                  </a:schemeClr>
                </a:solidFill>
              </a:defRPr>
            </a:lvl2pPr>
            <a:lvl3pPr marL="3788176" indent="0">
              <a:buNone/>
              <a:defRPr sz="6600">
                <a:solidFill>
                  <a:schemeClr val="tx1">
                    <a:tint val="75000"/>
                  </a:schemeClr>
                </a:solidFill>
              </a:defRPr>
            </a:lvl3pPr>
            <a:lvl4pPr marL="5682264" indent="0">
              <a:buNone/>
              <a:defRPr sz="5800">
                <a:solidFill>
                  <a:schemeClr val="tx1">
                    <a:tint val="75000"/>
                  </a:schemeClr>
                </a:solidFill>
              </a:defRPr>
            </a:lvl4pPr>
            <a:lvl5pPr marL="7576353" indent="0">
              <a:buNone/>
              <a:defRPr sz="5800">
                <a:solidFill>
                  <a:schemeClr val="tx1">
                    <a:tint val="75000"/>
                  </a:schemeClr>
                </a:solidFill>
              </a:defRPr>
            </a:lvl5pPr>
            <a:lvl6pPr marL="9470441" indent="0">
              <a:buNone/>
              <a:defRPr sz="5800">
                <a:solidFill>
                  <a:schemeClr val="tx1">
                    <a:tint val="75000"/>
                  </a:schemeClr>
                </a:solidFill>
              </a:defRPr>
            </a:lvl6pPr>
            <a:lvl7pPr marL="11364529" indent="0">
              <a:buNone/>
              <a:defRPr sz="5800">
                <a:solidFill>
                  <a:schemeClr val="tx1">
                    <a:tint val="75000"/>
                  </a:schemeClr>
                </a:solidFill>
              </a:defRPr>
            </a:lvl7pPr>
            <a:lvl8pPr marL="13258617" indent="0">
              <a:buNone/>
              <a:defRPr sz="5800">
                <a:solidFill>
                  <a:schemeClr val="tx1">
                    <a:tint val="75000"/>
                  </a:schemeClr>
                </a:solidFill>
              </a:defRPr>
            </a:lvl8pPr>
            <a:lvl9pPr marL="15152705"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7731-E00E-4F2D-8378-7C2084B5CC49}"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2055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8E7731-E00E-4F2D-8378-7C2084B5CC49}"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0509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652156"/>
            <a:ext cx="16968790"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920240" y="9424458"/>
            <a:ext cx="16968790"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652156"/>
            <a:ext cx="16975455"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509107" y="9424458"/>
            <a:ext cx="16975455"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E7731-E00E-4F2D-8378-7C2084B5CC49}"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10340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E7731-E00E-4F2D-8378-7C2084B5CC49}"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308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7731-E00E-4F2D-8378-7C2084B5CC49}"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6345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83217"/>
            <a:ext cx="12634915" cy="503555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5015210" y="1183219"/>
            <a:ext cx="21469350" cy="25363490"/>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218769"/>
            <a:ext cx="12634915" cy="20327940"/>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8147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802601"/>
            <a:ext cx="23042880" cy="2455865"/>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55358"/>
            <a:ext cx="23042880" cy="17830800"/>
          </a:xfrm>
        </p:spPr>
        <p:txBody>
          <a:bodyPr/>
          <a:lstStyle>
            <a:lvl1pPr marL="0" indent="0">
              <a:buNone/>
              <a:defRPr sz="13300"/>
            </a:lvl1pPr>
            <a:lvl2pPr marL="1894088" indent="0">
              <a:buNone/>
              <a:defRPr sz="11600"/>
            </a:lvl2pPr>
            <a:lvl3pPr marL="3788176" indent="0">
              <a:buNone/>
              <a:defRPr sz="9900"/>
            </a:lvl3pPr>
            <a:lvl4pPr marL="5682264" indent="0">
              <a:buNone/>
              <a:defRPr sz="8300"/>
            </a:lvl4pPr>
            <a:lvl5pPr marL="7576353" indent="0">
              <a:buNone/>
              <a:defRPr sz="8300"/>
            </a:lvl5pPr>
            <a:lvl6pPr marL="9470441" indent="0">
              <a:buNone/>
              <a:defRPr sz="8300"/>
            </a:lvl6pPr>
            <a:lvl7pPr marL="11364529" indent="0">
              <a:buNone/>
              <a:defRPr sz="8300"/>
            </a:lvl7pPr>
            <a:lvl8pPr marL="13258617" indent="0">
              <a:buNone/>
              <a:defRPr sz="8300"/>
            </a:lvl8pPr>
            <a:lvl9pPr marL="15152705" indent="0">
              <a:buNone/>
              <a:defRPr sz="8300"/>
            </a:lvl9pPr>
          </a:lstStyle>
          <a:p>
            <a:endParaRPr lang="en-US"/>
          </a:p>
        </p:txBody>
      </p:sp>
      <p:sp>
        <p:nvSpPr>
          <p:cNvPr id="4" name="Text Placeholder 3"/>
          <p:cNvSpPr>
            <a:spLocks noGrp="1"/>
          </p:cNvSpPr>
          <p:nvPr>
            <p:ph type="body" sz="half" idx="2"/>
          </p:nvPr>
        </p:nvSpPr>
        <p:spPr>
          <a:xfrm>
            <a:off x="7527610" y="23258466"/>
            <a:ext cx="23042880" cy="3487735"/>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2255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90098"/>
            <a:ext cx="34564320" cy="4953000"/>
          </a:xfrm>
          <a:prstGeom prst="rect">
            <a:avLst/>
          </a:prstGeom>
        </p:spPr>
        <p:txBody>
          <a:bodyPr vert="horz" lIns="378818" tIns="189409" rIns="378818" bIns="1894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934202"/>
            <a:ext cx="34564320" cy="19612506"/>
          </a:xfrm>
          <a:prstGeom prst="rect">
            <a:avLst/>
          </a:prstGeom>
        </p:spPr>
        <p:txBody>
          <a:bodyPr vert="horz" lIns="378818" tIns="189409" rIns="378818" bIns="1894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544186"/>
            <a:ext cx="8961120" cy="1582208"/>
          </a:xfrm>
          <a:prstGeom prst="rect">
            <a:avLst/>
          </a:prstGeom>
        </p:spPr>
        <p:txBody>
          <a:bodyPr vert="horz" lIns="378818" tIns="189409" rIns="378818" bIns="189409" rtlCol="0" anchor="ctr"/>
          <a:lstStyle>
            <a:lvl1pPr algn="l">
              <a:defRPr sz="5000">
                <a:solidFill>
                  <a:schemeClr val="tx1">
                    <a:tint val="75000"/>
                  </a:schemeClr>
                </a:solidFill>
              </a:defRPr>
            </a:lvl1pPr>
          </a:lstStyle>
          <a:p>
            <a:fld id="{A88E7731-E00E-4F2D-8378-7C2084B5CC49}" type="datetimeFigureOut">
              <a:rPr lang="en-US" smtClean="0"/>
              <a:t>4/21/2017</a:t>
            </a:fld>
            <a:endParaRPr lang="en-US"/>
          </a:p>
        </p:txBody>
      </p:sp>
      <p:sp>
        <p:nvSpPr>
          <p:cNvPr id="5" name="Footer Placeholder 4"/>
          <p:cNvSpPr>
            <a:spLocks noGrp="1"/>
          </p:cNvSpPr>
          <p:nvPr>
            <p:ph type="ftr" sz="quarter" idx="3"/>
          </p:nvPr>
        </p:nvSpPr>
        <p:spPr>
          <a:xfrm>
            <a:off x="13121640" y="27544186"/>
            <a:ext cx="12161520" cy="1582208"/>
          </a:xfrm>
          <a:prstGeom prst="rect">
            <a:avLst/>
          </a:prstGeom>
        </p:spPr>
        <p:txBody>
          <a:bodyPr vert="horz" lIns="378818" tIns="189409" rIns="378818" bIns="189409"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544186"/>
            <a:ext cx="8961120" cy="1582208"/>
          </a:xfrm>
          <a:prstGeom prst="rect">
            <a:avLst/>
          </a:prstGeom>
        </p:spPr>
        <p:txBody>
          <a:bodyPr vert="horz" lIns="378818" tIns="189409" rIns="378818" bIns="189409" rtlCol="0" anchor="ctr"/>
          <a:lstStyle>
            <a:lvl1pPr algn="r">
              <a:defRPr sz="5000">
                <a:solidFill>
                  <a:schemeClr val="tx1">
                    <a:tint val="75000"/>
                  </a:schemeClr>
                </a:solidFill>
              </a:defRPr>
            </a:lvl1pPr>
          </a:lstStyle>
          <a:p>
            <a:fld id="{D753BA51-726C-4F2C-8987-BD2F366208F9}" type="slidenum">
              <a:rPr lang="en-US" smtClean="0"/>
              <a:t>‹#›</a:t>
            </a:fld>
            <a:endParaRPr lang="en-US"/>
          </a:p>
        </p:txBody>
      </p:sp>
    </p:spTree>
    <p:extLst>
      <p:ext uri="{BB962C8B-B14F-4D97-AF65-F5344CB8AC3E}">
        <p14:creationId xmlns:p14="http://schemas.microsoft.com/office/powerpoint/2010/main" val="63756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88176" rtl="0" eaLnBrk="1" latinLnBrk="0" hangingPunct="1">
        <a:spcBef>
          <a:spcPct val="0"/>
        </a:spcBef>
        <a:buNone/>
        <a:defRPr sz="18200" kern="1200">
          <a:solidFill>
            <a:schemeClr val="tx1"/>
          </a:solidFill>
          <a:latin typeface="+mj-lt"/>
          <a:ea typeface="+mj-ea"/>
          <a:cs typeface="+mj-cs"/>
        </a:defRPr>
      </a:lvl1pPr>
    </p:titleStyle>
    <p:bodyStyle>
      <a:lvl1pPr marL="1420566" indent="-1420566" algn="l" defTabSz="3788176" rtl="0" eaLnBrk="1" latinLnBrk="0" hangingPunct="1">
        <a:spcBef>
          <a:spcPct val="20000"/>
        </a:spcBef>
        <a:buFont typeface="Arial" pitchFamily="34" charset="0"/>
        <a:buChar char="•"/>
        <a:defRPr sz="13300" kern="1200">
          <a:solidFill>
            <a:schemeClr val="tx1"/>
          </a:solidFill>
          <a:latin typeface="+mn-lt"/>
          <a:ea typeface="+mn-ea"/>
          <a:cs typeface="+mn-cs"/>
        </a:defRPr>
      </a:lvl1pPr>
      <a:lvl2pPr marL="3077893" indent="-1183805" algn="l" defTabSz="378817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35220" indent="-947044" algn="l" defTabSz="378817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62930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523397"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417485"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311573"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205661"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9974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9"/>
          <p:cNvSpPr txBox="1"/>
          <p:nvPr/>
        </p:nvSpPr>
        <p:spPr>
          <a:xfrm>
            <a:off x="22921792" y="17526000"/>
            <a:ext cx="15104459" cy="7309693"/>
          </a:xfrm>
          <a:prstGeom prst="rect">
            <a:avLst/>
          </a:prstGeom>
          <a:noFill/>
        </p:spPr>
        <p:txBody>
          <a:bodyPr wrap="square" rtlCol="0">
            <a:spAutoFit/>
          </a:bodyPr>
          <a:lstStyle/>
          <a:p>
            <a:endParaRPr lang="en-US" sz="3350" b="1" dirty="0" smtClean="0">
              <a:latin typeface="Tw Cen MT" panose="020B0602020104020603" pitchFamily="34" charset="0"/>
            </a:endParaRPr>
          </a:p>
          <a:p>
            <a:endParaRPr lang="en-US" sz="3350" dirty="0" smtClean="0">
              <a:latin typeface="Tw Cen MT" panose="020B0602020104020603" pitchFamily="34" charset="0"/>
            </a:endParaRPr>
          </a:p>
          <a:p>
            <a:r>
              <a:rPr lang="en-US" sz="3350" b="1" dirty="0" smtClean="0">
                <a:latin typeface="Tw Cen MT" panose="020B0602020104020603" pitchFamily="34" charset="0"/>
              </a:rPr>
              <a:t>In </a:t>
            </a:r>
            <a:r>
              <a:rPr lang="en-US" sz="3350" b="1" dirty="0">
                <a:latin typeface="Tw Cen MT" panose="020B0602020104020603" pitchFamily="34" charset="0"/>
              </a:rPr>
              <a:t>sum, social network measures of inbound &amp; outbound centrality, and reciprocity serve as significant explanatory variables in a regression model when compared to a reduced model with basic predictors. </a:t>
            </a:r>
            <a:r>
              <a:rPr lang="en-US" sz="3350" b="1" dirty="0" smtClean="0">
                <a:latin typeface="Tw Cen MT" panose="020B0602020104020603" pitchFamily="34" charset="0"/>
              </a:rPr>
              <a:t>Social </a:t>
            </a:r>
            <a:r>
              <a:rPr lang="en-US" sz="3350" b="1" dirty="0">
                <a:latin typeface="Tw Cen MT" panose="020B0602020104020603" pitchFamily="34" charset="0"/>
              </a:rPr>
              <a:t>bonds and friendships may serve as important factors understanding in program success</a:t>
            </a:r>
            <a:r>
              <a:rPr lang="en-US" sz="3350" b="1" dirty="0" smtClean="0">
                <a:latin typeface="Tw Cen MT" panose="020B0602020104020603" pitchFamily="34" charset="0"/>
              </a:rPr>
              <a:t>.</a:t>
            </a:r>
            <a:endParaRPr lang="en-US" sz="3350" b="1" dirty="0">
              <a:latin typeface="Tw Cen MT" panose="020B0602020104020603" pitchFamily="34" charset="0"/>
            </a:endParaRPr>
          </a:p>
          <a:p>
            <a:endParaRPr lang="en-US" sz="3350" b="1" dirty="0" smtClean="0">
              <a:latin typeface="Tw Cen MT" panose="020B0602020104020603" pitchFamily="34" charset="0"/>
            </a:endParaRPr>
          </a:p>
          <a:p>
            <a:endParaRPr lang="en-US" sz="3350" b="1" dirty="0">
              <a:latin typeface="Tw Cen MT" panose="020B0602020104020603" pitchFamily="34" charset="0"/>
            </a:endParaRPr>
          </a:p>
          <a:p>
            <a:r>
              <a:rPr lang="en-US" sz="3350" b="1" dirty="0" smtClean="0">
                <a:latin typeface="Tw Cen MT" panose="020B0602020104020603" pitchFamily="34" charset="0"/>
              </a:rPr>
              <a:t>Findings help by Providing </a:t>
            </a:r>
            <a:r>
              <a:rPr lang="en-US" sz="3350" b="1" dirty="0">
                <a:latin typeface="Tw Cen MT" panose="020B0602020104020603" pitchFamily="34" charset="0"/>
              </a:rPr>
              <a:t>a better understanding of social network connections in a youth mentoring </a:t>
            </a:r>
            <a:r>
              <a:rPr lang="en-US" sz="3350" b="1" dirty="0" smtClean="0">
                <a:latin typeface="Tw Cen MT" panose="020B0602020104020603" pitchFamily="34" charset="0"/>
              </a:rPr>
              <a:t>program. Additionally, </a:t>
            </a:r>
            <a:r>
              <a:rPr lang="en-US" sz="3350" b="1" dirty="0">
                <a:latin typeface="Tw Cen MT" panose="020B0602020104020603" pitchFamily="34" charset="0"/>
              </a:rPr>
              <a:t>e</a:t>
            </a:r>
            <a:r>
              <a:rPr lang="en-US" sz="3350" b="1" dirty="0" smtClean="0">
                <a:latin typeface="Tw Cen MT" panose="020B0602020104020603" pitchFamily="34" charset="0"/>
              </a:rPr>
              <a:t>ncouraging </a:t>
            </a:r>
            <a:r>
              <a:rPr lang="en-US" sz="3350" b="1" dirty="0">
                <a:latin typeface="Tw Cen MT" panose="020B0602020104020603" pitchFamily="34" charset="0"/>
              </a:rPr>
              <a:t>more and stronger relationships within Campus </a:t>
            </a:r>
            <a:r>
              <a:rPr lang="en-US" sz="3350" b="1" dirty="0" smtClean="0">
                <a:latin typeface="Tw Cen MT" panose="020B0602020104020603" pitchFamily="34" charset="0"/>
              </a:rPr>
              <a:t>Connections may serve to improve program outcomes.</a:t>
            </a:r>
            <a:endParaRPr lang="en-US" sz="3350" b="1" dirty="0">
              <a:latin typeface="Tw Cen MT" panose="020B0602020104020603" pitchFamily="34" charset="0"/>
            </a:endParaRPr>
          </a:p>
          <a:p>
            <a:endParaRPr lang="en-US" sz="3350" b="1" dirty="0">
              <a:latin typeface="Tw Cen MT" panose="020B0602020104020603" pitchFamily="34" charset="0"/>
            </a:endParaRPr>
          </a:p>
          <a:p>
            <a:endParaRPr lang="en-US" sz="3350" b="1" dirty="0">
              <a:latin typeface="Tw Cen MT" panose="020B0602020104020603" pitchFamily="34" charset="0"/>
            </a:endParaRPr>
          </a:p>
          <a:p>
            <a:endParaRPr lang="en-US" sz="3350" b="1" dirty="0">
              <a:latin typeface="Tw Cen MT" panose="020B0602020104020603" pitchFamily="34" charset="0"/>
            </a:endParaRPr>
          </a:p>
        </p:txBody>
      </p:sp>
      <p:cxnSp>
        <p:nvCxnSpPr>
          <p:cNvPr id="31" name="Straight Connector 30"/>
          <p:cNvCxnSpPr/>
          <p:nvPr/>
        </p:nvCxnSpPr>
        <p:spPr>
          <a:xfrm flipH="1">
            <a:off x="9415522" y="6372445"/>
            <a:ext cx="33278" cy="17097155"/>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056" y="584683"/>
            <a:ext cx="34247544" cy="2800767"/>
          </a:xfrm>
          <a:prstGeom prst="rect">
            <a:avLst/>
          </a:prstGeom>
          <a:noFill/>
        </p:spPr>
        <p:txBody>
          <a:bodyPr wrap="square" rtlCol="0">
            <a:spAutoFit/>
          </a:bodyPr>
          <a:lstStyle/>
          <a:p>
            <a:r>
              <a:rPr lang="en-US" altLang="en-US" sz="8800" b="1" dirty="0"/>
              <a:t>An Analysis of the Social Network of Campus Connections and its Relationship to Youth Outcomes </a:t>
            </a:r>
          </a:p>
        </p:txBody>
      </p:sp>
      <p:sp>
        <p:nvSpPr>
          <p:cNvPr id="29" name="TextBox 28"/>
          <p:cNvSpPr txBox="1"/>
          <p:nvPr/>
        </p:nvSpPr>
        <p:spPr>
          <a:xfrm>
            <a:off x="1795056" y="3387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Neil </a:t>
            </a:r>
            <a:r>
              <a:rPr lang="en-US" sz="6600" b="1" dirty="0" err="1" smtClean="0">
                <a:latin typeface="Arial Narrow" panose="020B0606020202030204" pitchFamily="34" charset="0"/>
              </a:rPr>
              <a:t>Yetz</a:t>
            </a:r>
            <a:endParaRPr lang="en-US" sz="6600" b="1" dirty="0">
              <a:latin typeface="Arial Narrow" panose="020B0606020202030204" pitchFamily="34" charset="0"/>
            </a:endParaRPr>
          </a:p>
        </p:txBody>
      </p:sp>
      <p:sp>
        <p:nvSpPr>
          <p:cNvPr id="35" name="TextBox 34"/>
          <p:cNvSpPr txBox="1"/>
          <p:nvPr/>
        </p:nvSpPr>
        <p:spPr>
          <a:xfrm>
            <a:off x="1795056" y="4530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Master of Public Health</a:t>
            </a:r>
            <a:endParaRPr lang="en-US" sz="6600" b="1" dirty="0">
              <a:latin typeface="Arial Narrow" panose="020B0606020202030204" pitchFamily="34" charset="0"/>
            </a:endParaRPr>
          </a:p>
        </p:txBody>
      </p:sp>
      <p:cxnSp>
        <p:nvCxnSpPr>
          <p:cNvPr id="36" name="Straight Connector 35"/>
          <p:cNvCxnSpPr/>
          <p:nvPr/>
        </p:nvCxnSpPr>
        <p:spPr>
          <a:xfrm>
            <a:off x="22606589" y="6372445"/>
            <a:ext cx="24811" cy="17048387"/>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6324600"/>
            <a:ext cx="38404800" cy="0"/>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8751" y="3299571"/>
            <a:ext cx="21907500" cy="28575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0435" y="3483864"/>
            <a:ext cx="4804365" cy="2613574"/>
          </a:xfrm>
          <a:prstGeom prst="rect">
            <a:avLst/>
          </a:prstGeom>
        </p:spPr>
      </p:pic>
      <p:sp>
        <p:nvSpPr>
          <p:cNvPr id="5" name="TextBox 4"/>
          <p:cNvSpPr txBox="1"/>
          <p:nvPr/>
        </p:nvSpPr>
        <p:spPr>
          <a:xfrm>
            <a:off x="872411" y="6553200"/>
            <a:ext cx="7890589"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Background</a:t>
            </a:r>
            <a:endParaRPr lang="en-US" b="1" dirty="0">
              <a:solidFill>
                <a:schemeClr val="bg1"/>
              </a:solidFill>
              <a:latin typeface="Tw Cen MT" panose="020B0602020104020603" pitchFamily="34" charset="0"/>
              <a:cs typeface="Arial" panose="020B0604020202020204" pitchFamily="34" charset="0"/>
            </a:endParaRPr>
          </a:p>
        </p:txBody>
      </p:sp>
      <p:sp>
        <p:nvSpPr>
          <p:cNvPr id="15" name="TextBox 13"/>
          <p:cNvSpPr txBox="1">
            <a:spLocks noChangeArrowheads="1"/>
          </p:cNvSpPr>
          <p:nvPr/>
        </p:nvSpPr>
        <p:spPr bwMode="auto">
          <a:xfrm>
            <a:off x="381000" y="7772400"/>
            <a:ext cx="8752597" cy="885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Campus Connections is a multidisciplinary service learning course at CSU where undergraduate students serve as mentors to youth. Students from over 65 different majors work one on one with </a:t>
            </a:r>
            <a:r>
              <a:rPr lang="en-US" altLang="en-US" sz="3350" dirty="0" smtClean="0">
                <a:solidFill>
                  <a:schemeClr val="tx1"/>
                </a:solidFill>
                <a:latin typeface="Tw Cen MT" panose="020B0602020104020603" pitchFamily="34" charset="0"/>
              </a:rPr>
              <a:t>at-risk adolescents </a:t>
            </a:r>
            <a:r>
              <a:rPr lang="en-US" altLang="en-US" sz="3350" dirty="0">
                <a:solidFill>
                  <a:schemeClr val="tx1"/>
                </a:solidFill>
                <a:latin typeface="Tw Cen MT" panose="020B0602020104020603" pitchFamily="34" charset="0"/>
              </a:rPr>
              <a:t>ranging in age from </a:t>
            </a:r>
            <a:r>
              <a:rPr lang="en-US" altLang="en-US" sz="3350" dirty="0" smtClean="0">
                <a:solidFill>
                  <a:schemeClr val="tx1"/>
                </a:solidFill>
                <a:latin typeface="Tw Cen MT" panose="020B0602020104020603" pitchFamily="34" charset="0"/>
              </a:rPr>
              <a:t>11-18. </a:t>
            </a:r>
            <a:r>
              <a:rPr lang="en-US" altLang="en-US" sz="3350" dirty="0">
                <a:solidFill>
                  <a:schemeClr val="tx1"/>
                </a:solidFill>
                <a:latin typeface="Tw Cen MT" panose="020B0602020104020603" pitchFamily="34" charset="0"/>
              </a:rPr>
              <a:t>Strong bonds are developed over the 12 week program between mentors and </a:t>
            </a:r>
            <a:r>
              <a:rPr lang="en-US" altLang="en-US" sz="3350" dirty="0" smtClean="0">
                <a:solidFill>
                  <a:schemeClr val="tx1"/>
                </a:solidFill>
                <a:latin typeface="Tw Cen MT" panose="020B0602020104020603" pitchFamily="34" charset="0"/>
              </a:rPr>
              <a:t>mentees.</a:t>
            </a:r>
          </a:p>
          <a:p>
            <a:pPr algn="just"/>
            <a:endParaRPr lang="en-US" altLang="en-US" sz="3350" dirty="0">
              <a:solidFill>
                <a:schemeClr val="tx1"/>
              </a:solidFill>
              <a:latin typeface="Tw Cen MT" panose="020B0602020104020603" pitchFamily="34" charset="0"/>
            </a:endParaRPr>
          </a:p>
          <a:p>
            <a:pPr algn="just"/>
            <a:r>
              <a:rPr lang="en-US" altLang="en-US" sz="3350" dirty="0">
                <a:solidFill>
                  <a:schemeClr val="tx1"/>
                </a:solidFill>
                <a:latin typeface="Tw Cen MT" panose="020B0602020104020603" pitchFamily="34" charset="0"/>
              </a:rPr>
              <a:t>The evolution of the social network of mentors and mentees is tracked as part of the evaluation of Campus Connections.  Here, we chart the network over the course of the intervention, and examine the extent to which </a:t>
            </a:r>
            <a:r>
              <a:rPr lang="en-US" altLang="en-US" sz="3350" dirty="0" smtClean="0">
                <a:solidFill>
                  <a:schemeClr val="tx1"/>
                </a:solidFill>
                <a:latin typeface="Tw Cen MT" panose="020B0602020104020603" pitchFamily="34" charset="0"/>
              </a:rPr>
              <a:t>social network measures serve as predictors of youth depression at the program’s end.</a:t>
            </a:r>
            <a:endParaRPr lang="en-US" altLang="en-US" sz="3350" dirty="0" smtClean="0">
              <a:solidFill>
                <a:schemeClr val="tx1"/>
              </a:solidFill>
              <a:latin typeface="Tw Cen MT" panose="020B0602020104020603" pitchFamily="34" charset="0"/>
            </a:endParaRPr>
          </a:p>
          <a:p>
            <a:pPr algn="just"/>
            <a:endParaRPr lang="en-US" altLang="en-US" sz="3350" dirty="0">
              <a:solidFill>
                <a:schemeClr val="tx1"/>
              </a:solidFill>
              <a:latin typeface="Tw Cen MT" panose="020B0602020104020603" pitchFamily="34" charset="0"/>
            </a:endParaRPr>
          </a:p>
        </p:txBody>
      </p:sp>
      <p:sp>
        <p:nvSpPr>
          <p:cNvPr id="12" name="TextBox 11"/>
          <p:cNvSpPr txBox="1"/>
          <p:nvPr/>
        </p:nvSpPr>
        <p:spPr>
          <a:xfrm>
            <a:off x="12149328" y="6556248"/>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Methods</a:t>
            </a:r>
            <a:endParaRPr lang="en-US" b="1" dirty="0">
              <a:solidFill>
                <a:schemeClr val="bg1"/>
              </a:solidFill>
              <a:latin typeface="Tw Cen MT" panose="020B0602020104020603" pitchFamily="34" charset="0"/>
              <a:cs typeface="Arial" panose="020B0604020202020204" pitchFamily="34" charset="0"/>
            </a:endParaRPr>
          </a:p>
        </p:txBody>
      </p:sp>
      <p:sp>
        <p:nvSpPr>
          <p:cNvPr id="16" name="TextBox 13"/>
          <p:cNvSpPr txBox="1">
            <a:spLocks noChangeArrowheads="1"/>
          </p:cNvSpPr>
          <p:nvPr/>
        </p:nvSpPr>
        <p:spPr bwMode="auto">
          <a:xfrm>
            <a:off x="9601201" y="7797284"/>
            <a:ext cx="12634792" cy="988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Social network data was collected during the </a:t>
            </a:r>
            <a:r>
              <a:rPr lang="en-US" altLang="en-US" sz="3350" dirty="0" smtClean="0">
                <a:solidFill>
                  <a:schemeClr val="tx1"/>
                </a:solidFill>
                <a:latin typeface="Tw Cen MT" panose="020B0602020104020603" pitchFamily="34" charset="0"/>
              </a:rPr>
              <a:t>Fall </a:t>
            </a:r>
            <a:r>
              <a:rPr lang="en-US" altLang="en-US" sz="3350" dirty="0">
                <a:solidFill>
                  <a:schemeClr val="tx1"/>
                </a:solidFill>
                <a:latin typeface="Tw Cen MT" panose="020B0602020104020603" pitchFamily="34" charset="0"/>
              </a:rPr>
              <a:t>2015 </a:t>
            </a:r>
            <a:r>
              <a:rPr lang="en-US" altLang="en-US" sz="3350" dirty="0" smtClean="0">
                <a:solidFill>
                  <a:schemeClr val="tx1"/>
                </a:solidFill>
                <a:latin typeface="Tw Cen MT" panose="020B0602020104020603" pitchFamily="34" charset="0"/>
              </a:rPr>
              <a:t> and Spring 2016 semester </a:t>
            </a:r>
            <a:r>
              <a:rPr lang="en-US" altLang="en-US" sz="3350" dirty="0">
                <a:solidFill>
                  <a:schemeClr val="tx1"/>
                </a:solidFill>
                <a:latin typeface="Tw Cen MT" panose="020B0602020104020603" pitchFamily="34" charset="0"/>
              </a:rPr>
              <a:t>for </a:t>
            </a:r>
            <a:r>
              <a:rPr lang="en-US" altLang="en-US" sz="3350" dirty="0" smtClean="0">
                <a:solidFill>
                  <a:schemeClr val="tx1"/>
                </a:solidFill>
                <a:latin typeface="Tw Cen MT" panose="020B0602020104020603" pitchFamily="34" charset="0"/>
              </a:rPr>
              <a:t>four Campus Connections sessions. Mentees and mentors were </a:t>
            </a:r>
            <a:r>
              <a:rPr lang="en-US" altLang="en-US" sz="3350" dirty="0">
                <a:solidFill>
                  <a:schemeClr val="tx1"/>
                </a:solidFill>
                <a:latin typeface="Tw Cen MT" panose="020B0602020104020603" pitchFamily="34" charset="0"/>
              </a:rPr>
              <a:t>asked to choose individuals on a survey that they felt a connection with and then asked to rate the strength of the corresponding relationship. The social network data was assessed for the Campus Connections program at weeks 1, 3, 6, 9, and 11. For each week, measures of density, centralization &amp; reciprocity </a:t>
            </a:r>
            <a:r>
              <a:rPr lang="en-US" altLang="en-US" sz="3350" dirty="0" smtClean="0">
                <a:solidFill>
                  <a:schemeClr val="tx1"/>
                </a:solidFill>
                <a:latin typeface="Tw Cen MT" panose="020B0602020104020603" pitchFamily="34" charset="0"/>
              </a:rPr>
              <a:t>were normalized and assessed across four social network groups.</a:t>
            </a:r>
          </a:p>
          <a:p>
            <a:pPr algn="just"/>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Measures of youth depression were assessed prior to the Campus Connections program and at week 11 of the program. Controlling for baseline depression and other variables, this study used hierarchical regression modeling to assess social network measures at week 9 in a predictive model for depression as compared to a reduced linear regression model containing standard predictive measures.</a:t>
            </a:r>
          </a:p>
          <a:p>
            <a:pPr algn="just"/>
            <a:endParaRPr lang="en-US" altLang="en-US" sz="3350" dirty="0" smtClean="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Youth depression was measured using the Center for Epidemiologic Studies Depression Scale (CES-D; Ybarra &amp; Eaton, 2014).</a:t>
            </a:r>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 </a:t>
            </a:r>
            <a:endParaRPr lang="en-US" altLang="en-US" sz="3350" dirty="0">
              <a:solidFill>
                <a:schemeClr val="tx1"/>
              </a:solidFill>
              <a:latin typeface="Tw Cen MT" panose="020B0602020104020603" pitchFamily="34" charset="0"/>
            </a:endParaRPr>
          </a:p>
        </p:txBody>
      </p:sp>
      <p:sp>
        <p:nvSpPr>
          <p:cNvPr id="17" name="TextBox 16"/>
          <p:cNvSpPr txBox="1"/>
          <p:nvPr/>
        </p:nvSpPr>
        <p:spPr>
          <a:xfrm>
            <a:off x="26932128" y="6556248"/>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Results/Discussion</a:t>
            </a:r>
            <a:endParaRPr lang="en-US" b="1" dirty="0">
              <a:solidFill>
                <a:schemeClr val="bg1"/>
              </a:solidFill>
              <a:latin typeface="Tw Cen MT" panose="020B0602020104020603" pitchFamily="34" charset="0"/>
            </a:endParaRPr>
          </a:p>
        </p:txBody>
      </p:sp>
      <p:sp>
        <p:nvSpPr>
          <p:cNvPr id="9" name="Rectangle 8"/>
          <p:cNvSpPr/>
          <p:nvPr/>
        </p:nvSpPr>
        <p:spPr>
          <a:xfrm>
            <a:off x="228600" y="23420832"/>
            <a:ext cx="37947599" cy="61570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609634" y="24500902"/>
            <a:ext cx="32416617" cy="4523467"/>
            <a:chOff x="609600" y="22317451"/>
            <a:chExt cx="37188648" cy="6641597"/>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2317451"/>
              <a:ext cx="9296401" cy="6638549"/>
            </a:xfrm>
            <a:prstGeom prst="rect">
              <a:avLst/>
            </a:prstGeom>
          </p:spPr>
        </p:pic>
        <p:pic>
          <p:nvPicPr>
            <p:cNvPr id="11" name="Picture 10"/>
            <p:cNvPicPr>
              <a:picLocks/>
            </p:cNvPicPr>
            <p:nvPr/>
          </p:nvPicPr>
          <p:blipFill>
            <a:blip r:embed="rId6">
              <a:extLst>
                <a:ext uri="{28A0092B-C50C-407E-A947-70E740481C1C}">
                  <a14:useLocalDpi xmlns:a14="http://schemas.microsoft.com/office/drawing/2010/main" val="0"/>
                </a:ext>
              </a:extLst>
            </a:blip>
            <a:stretch>
              <a:fillRect/>
            </a:stretch>
          </p:blipFill>
          <p:spPr>
            <a:xfrm>
              <a:off x="9906000" y="22317456"/>
              <a:ext cx="9299448" cy="6638544"/>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9202400" y="22317456"/>
              <a:ext cx="9299448" cy="6638544"/>
            </a:xfrm>
            <a:prstGeom prst="rect">
              <a:avLst/>
            </a:prstGeom>
          </p:spPr>
        </p:pic>
        <p:pic>
          <p:nvPicPr>
            <p:cNvPr id="19" name="Picture 18"/>
            <p:cNvPicPr>
              <a:picLocks/>
            </p:cNvPicPr>
            <p:nvPr/>
          </p:nvPicPr>
          <p:blipFill>
            <a:blip r:embed="rId8">
              <a:extLst>
                <a:ext uri="{28A0092B-C50C-407E-A947-70E740481C1C}">
                  <a14:useLocalDpi xmlns:a14="http://schemas.microsoft.com/office/drawing/2010/main" val="0"/>
                </a:ext>
              </a:extLst>
            </a:blip>
            <a:stretch>
              <a:fillRect/>
            </a:stretch>
          </p:blipFill>
          <p:spPr>
            <a:xfrm>
              <a:off x="28498800" y="22320504"/>
              <a:ext cx="9299448" cy="6638544"/>
            </a:xfrm>
            <a:prstGeom prst="rect">
              <a:avLst/>
            </a:prstGeom>
          </p:spPr>
        </p:pic>
      </p:grpSp>
      <p:graphicFrame>
        <p:nvGraphicFramePr>
          <p:cNvPr id="30" name="Table 29"/>
          <p:cNvGraphicFramePr>
            <a:graphicFrameLocks noGrp="1"/>
          </p:cNvGraphicFramePr>
          <p:nvPr>
            <p:extLst>
              <p:ext uri="{D42A27DB-BD31-4B8C-83A1-F6EECF244321}">
                <p14:modId xmlns:p14="http://schemas.microsoft.com/office/powerpoint/2010/main" val="4250991511"/>
              </p:ext>
            </p:extLst>
          </p:nvPr>
        </p:nvGraphicFramePr>
        <p:xfrm>
          <a:off x="9987781" y="17145000"/>
          <a:ext cx="12079827" cy="6027420"/>
        </p:xfrm>
        <a:graphic>
          <a:graphicData uri="http://schemas.openxmlformats.org/drawingml/2006/table">
            <a:tbl>
              <a:tblPr firstRow="1" bandRow="1">
                <a:tableStyleId>{F5AB1C69-6EDB-4FF4-983F-18BD219EF322}</a:tableStyleId>
              </a:tblPr>
              <a:tblGrid>
                <a:gridCol w="4911591">
                  <a:extLst>
                    <a:ext uri="{9D8B030D-6E8A-4147-A177-3AD203B41FA5}">
                      <a16:colId xmlns:a16="http://schemas.microsoft.com/office/drawing/2014/main" val="1622870594"/>
                    </a:ext>
                  </a:extLst>
                </a:gridCol>
                <a:gridCol w="7168236">
                  <a:extLst>
                    <a:ext uri="{9D8B030D-6E8A-4147-A177-3AD203B41FA5}">
                      <a16:colId xmlns:a16="http://schemas.microsoft.com/office/drawing/2014/main" val="1963370216"/>
                    </a:ext>
                  </a:extLst>
                </a:gridCol>
              </a:tblGrid>
              <a:tr h="451998">
                <a:tc gridSpan="2">
                  <a:txBody>
                    <a:bodyPr/>
                    <a:lstStyle/>
                    <a:p>
                      <a:pPr algn="ctr"/>
                      <a:r>
                        <a:rPr lang="en-US" sz="4000" dirty="0" smtClean="0"/>
                        <a:t>Adolescent Characteristics</a:t>
                      </a:r>
                      <a:endParaRPr lang="en-US" sz="4000" dirty="0">
                        <a:latin typeface="Tw Cen MT" panose="020B0602020104020603" pitchFamily="34" charset="0"/>
                      </a:endParaRPr>
                    </a:p>
                  </a:txBody>
                  <a:tcPr>
                    <a:solidFill>
                      <a:srgbClr val="00B050"/>
                    </a:solidFill>
                  </a:tcPr>
                </a:tc>
                <a:tc hMerge="1">
                  <a:txBody>
                    <a:bodyPr/>
                    <a:lstStyle/>
                    <a:p>
                      <a:pPr algn="ctr"/>
                      <a:endParaRPr lang="en-US" dirty="0"/>
                    </a:p>
                  </a:txBody>
                  <a:tcPr/>
                </a:tc>
                <a:extLst>
                  <a:ext uri="{0D108BD9-81ED-4DB2-BD59-A6C34878D82A}">
                    <a16:rowId xmlns:a16="http://schemas.microsoft.com/office/drawing/2014/main" val="3305898805"/>
                  </a:ext>
                </a:extLst>
              </a:tr>
              <a:tr h="388129">
                <a:tc>
                  <a:txBody>
                    <a:bodyPr/>
                    <a:lstStyle/>
                    <a:p>
                      <a:pPr algn="ctr"/>
                      <a:r>
                        <a:rPr lang="en-US" sz="3350" b="1" dirty="0" smtClean="0"/>
                        <a:t>Total</a:t>
                      </a:r>
                      <a:r>
                        <a:rPr lang="en-US" sz="3350" b="1" baseline="0" dirty="0" smtClean="0"/>
                        <a:t> Adolescents</a:t>
                      </a:r>
                      <a:endParaRPr lang="en-US" sz="3350" b="1" dirty="0">
                        <a:latin typeface="Tw Cen MT" panose="020B0602020104020603" pitchFamily="34" charset="0"/>
                      </a:endParaRPr>
                    </a:p>
                  </a:txBody>
                  <a:tcPr anchor="ctr"/>
                </a:tc>
                <a:tc>
                  <a:txBody>
                    <a:bodyPr/>
                    <a:lstStyle/>
                    <a:p>
                      <a:pPr algn="ctr"/>
                      <a:r>
                        <a:rPr lang="en-US" sz="3350" b="1" dirty="0" smtClean="0"/>
                        <a:t>83</a:t>
                      </a:r>
                      <a:endParaRPr lang="en-US" sz="3350" b="1" dirty="0">
                        <a:latin typeface="Tw Cen MT" panose="020B0602020104020603" pitchFamily="34" charset="0"/>
                      </a:endParaRPr>
                    </a:p>
                  </a:txBody>
                  <a:tcPr anchor="ctr"/>
                </a:tc>
                <a:extLst>
                  <a:ext uri="{0D108BD9-81ED-4DB2-BD59-A6C34878D82A}">
                    <a16:rowId xmlns:a16="http://schemas.microsoft.com/office/drawing/2014/main" val="303781133"/>
                  </a:ext>
                </a:extLst>
              </a:tr>
              <a:tr h="388129">
                <a:tc>
                  <a:txBody>
                    <a:bodyPr/>
                    <a:lstStyle/>
                    <a:p>
                      <a:pPr algn="ctr"/>
                      <a:r>
                        <a:rPr lang="en-US" sz="3350" b="1" dirty="0" smtClean="0"/>
                        <a:t>% Male</a:t>
                      </a:r>
                      <a:endParaRPr lang="en-US" sz="3350" b="1" dirty="0">
                        <a:latin typeface="Tw Cen MT" panose="020B0602020104020603" pitchFamily="34" charset="0"/>
                      </a:endParaRPr>
                    </a:p>
                  </a:txBody>
                  <a:tcPr anchor="ctr"/>
                </a:tc>
                <a:tc>
                  <a:txBody>
                    <a:bodyPr/>
                    <a:lstStyle/>
                    <a:p>
                      <a:pPr algn="ctr"/>
                      <a:r>
                        <a:rPr lang="en-US" sz="3350" b="1" dirty="0" smtClean="0"/>
                        <a:t>65%</a:t>
                      </a:r>
                      <a:endParaRPr lang="en-US" sz="3350" b="1" dirty="0">
                        <a:latin typeface="Tw Cen MT" panose="020B0602020104020603" pitchFamily="34" charset="0"/>
                      </a:endParaRPr>
                    </a:p>
                  </a:txBody>
                  <a:tcPr anchor="ctr"/>
                </a:tc>
                <a:extLst>
                  <a:ext uri="{0D108BD9-81ED-4DB2-BD59-A6C34878D82A}">
                    <a16:rowId xmlns:a16="http://schemas.microsoft.com/office/drawing/2014/main" val="1529319252"/>
                  </a:ext>
                </a:extLst>
              </a:tr>
              <a:tr h="717301">
                <a:tc>
                  <a:txBody>
                    <a:bodyPr/>
                    <a:lstStyle/>
                    <a:p>
                      <a:pPr algn="ctr"/>
                      <a:r>
                        <a:rPr lang="en-US" sz="3350" b="1" dirty="0" smtClean="0"/>
                        <a:t>Mean Age</a:t>
                      </a:r>
                      <a:r>
                        <a:rPr lang="en-US" sz="3350" b="1" baseline="0" dirty="0" smtClean="0"/>
                        <a:t> (SD)</a:t>
                      </a:r>
                    </a:p>
                    <a:p>
                      <a:pPr algn="ctr"/>
                      <a:r>
                        <a:rPr lang="en-US" sz="3350" b="1" baseline="0" dirty="0" smtClean="0"/>
                        <a:t>[Range 11-18]</a:t>
                      </a:r>
                      <a:endParaRPr lang="en-US" sz="3350" b="1" dirty="0">
                        <a:latin typeface="Tw Cen MT" panose="020B0602020104020603" pitchFamily="34" charset="0"/>
                      </a:endParaRPr>
                    </a:p>
                  </a:txBody>
                  <a:tcPr anchor="ctr"/>
                </a:tc>
                <a:tc>
                  <a:txBody>
                    <a:bodyPr/>
                    <a:lstStyle/>
                    <a:p>
                      <a:pPr algn="ctr"/>
                      <a:r>
                        <a:rPr lang="en-US" sz="3350" b="1" dirty="0" smtClean="0"/>
                        <a:t>14 (1.89)</a:t>
                      </a:r>
                      <a:endParaRPr lang="en-US" sz="3350" b="1" dirty="0">
                        <a:latin typeface="Tw Cen MT" panose="020B0602020104020603" pitchFamily="34" charset="0"/>
                      </a:endParaRPr>
                    </a:p>
                  </a:txBody>
                  <a:tcPr anchor="ctr"/>
                </a:tc>
                <a:extLst>
                  <a:ext uri="{0D108BD9-81ED-4DB2-BD59-A6C34878D82A}">
                    <a16:rowId xmlns:a16="http://schemas.microsoft.com/office/drawing/2014/main" val="1816610391"/>
                  </a:ext>
                </a:extLst>
              </a:tr>
              <a:tr h="388129">
                <a:tc rowSpan="2">
                  <a:txBody>
                    <a:bodyPr/>
                    <a:lstStyle/>
                    <a:p>
                      <a:pPr algn="ctr"/>
                      <a:r>
                        <a:rPr lang="en-US" sz="3350" b="1" dirty="0" smtClean="0"/>
                        <a:t>Depression Mean (SD) </a:t>
                      </a:r>
                    </a:p>
                    <a:p>
                      <a:pPr algn="ctr"/>
                      <a:r>
                        <a:rPr lang="en-US" sz="3350" b="1" dirty="0" smtClean="0"/>
                        <a:t>[CES-D; Score</a:t>
                      </a:r>
                      <a:r>
                        <a:rPr lang="en-US" sz="3350" b="1" baseline="0" dirty="0" smtClean="0"/>
                        <a:t> 0-7]</a:t>
                      </a:r>
                      <a:endParaRPr lang="en-US" sz="3350" b="1" dirty="0">
                        <a:latin typeface="Tw Cen MT" panose="020B0602020104020603" pitchFamily="34" charset="0"/>
                      </a:endParaRPr>
                    </a:p>
                  </a:txBody>
                  <a:tcPr anchor="ctr"/>
                </a:tc>
                <a:tc>
                  <a:txBody>
                    <a:bodyPr/>
                    <a:lstStyle/>
                    <a:p>
                      <a:pPr algn="ctr"/>
                      <a:r>
                        <a:rPr lang="en-US" sz="3350" b="1" dirty="0" smtClean="0"/>
                        <a:t>Baseline: 1.63</a:t>
                      </a:r>
                      <a:r>
                        <a:rPr lang="en-US" sz="3350" b="1" baseline="0" dirty="0" smtClean="0"/>
                        <a:t> (1.70)</a:t>
                      </a:r>
                      <a:endParaRPr lang="en-US" sz="3350" b="1" dirty="0">
                        <a:latin typeface="Tw Cen MT" panose="020B0602020104020603" pitchFamily="34" charset="0"/>
                      </a:endParaRPr>
                    </a:p>
                  </a:txBody>
                  <a:tcPr anchor="ctr"/>
                </a:tc>
                <a:extLst>
                  <a:ext uri="{0D108BD9-81ED-4DB2-BD59-A6C34878D82A}">
                    <a16:rowId xmlns:a16="http://schemas.microsoft.com/office/drawing/2014/main" val="1171035383"/>
                  </a:ext>
                </a:extLst>
              </a:tr>
              <a:tr h="388129">
                <a:tc vMerge="1">
                  <a:txBody>
                    <a:bodyPr/>
                    <a:lstStyle/>
                    <a:p>
                      <a:endParaRPr lang="en-US" dirty="0"/>
                    </a:p>
                  </a:txBody>
                  <a:tcPr/>
                </a:tc>
                <a:tc>
                  <a:txBody>
                    <a:bodyPr/>
                    <a:lstStyle/>
                    <a:p>
                      <a:pPr algn="ctr"/>
                      <a:r>
                        <a:rPr lang="en-US" sz="3350" b="1" dirty="0" smtClean="0"/>
                        <a:t>Post:</a:t>
                      </a:r>
                      <a:r>
                        <a:rPr lang="en-US" sz="3350" b="1" baseline="0" dirty="0" smtClean="0"/>
                        <a:t> </a:t>
                      </a:r>
                      <a:r>
                        <a:rPr lang="en-US" sz="3350" b="1" dirty="0" smtClean="0"/>
                        <a:t>1.42 (1.58)</a:t>
                      </a:r>
                      <a:endParaRPr lang="en-US" sz="3350" b="1" dirty="0">
                        <a:latin typeface="Tw Cen MT" panose="020B0602020104020603" pitchFamily="34" charset="0"/>
                      </a:endParaRPr>
                    </a:p>
                  </a:txBody>
                  <a:tcPr anchor="ctr"/>
                </a:tc>
                <a:extLst>
                  <a:ext uri="{0D108BD9-81ED-4DB2-BD59-A6C34878D82A}">
                    <a16:rowId xmlns:a16="http://schemas.microsoft.com/office/drawing/2014/main" val="3512186244"/>
                  </a:ext>
                </a:extLst>
              </a:tr>
              <a:tr h="388129">
                <a:tc rowSpan="3">
                  <a:txBody>
                    <a:bodyPr/>
                    <a:lstStyle/>
                    <a:p>
                      <a:pPr algn="ctr"/>
                      <a:r>
                        <a:rPr lang="en-US" sz="3350" b="1" dirty="0" smtClean="0"/>
                        <a:t>Race %</a:t>
                      </a:r>
                      <a:endParaRPr lang="en-US" sz="3350" b="1" dirty="0">
                        <a:latin typeface="Tw Cen MT" panose="020B0602020104020603" pitchFamily="34" charset="0"/>
                      </a:endParaRPr>
                    </a:p>
                  </a:txBody>
                  <a:tcPr anchor="ctr">
                    <a:solidFill>
                      <a:srgbClr val="E6E6E6"/>
                    </a:solidFill>
                  </a:tcPr>
                </a:tc>
                <a:tc>
                  <a:txBody>
                    <a:bodyPr/>
                    <a:lstStyle/>
                    <a:p>
                      <a:pPr algn="ctr"/>
                      <a:r>
                        <a:rPr lang="en-US" sz="3350" b="1" dirty="0" smtClean="0"/>
                        <a:t>White = 62.07%</a:t>
                      </a:r>
                      <a:endParaRPr lang="en-US" sz="3350" b="1" dirty="0">
                        <a:latin typeface="Tw Cen MT" panose="020B0602020104020603" pitchFamily="34" charset="0"/>
                      </a:endParaRPr>
                    </a:p>
                  </a:txBody>
                  <a:tcPr anchor="ctr"/>
                </a:tc>
                <a:extLst>
                  <a:ext uri="{0D108BD9-81ED-4DB2-BD59-A6C34878D82A}">
                    <a16:rowId xmlns:a16="http://schemas.microsoft.com/office/drawing/2014/main" val="2595566301"/>
                  </a:ext>
                </a:extLst>
              </a:tr>
              <a:tr h="388129">
                <a:tc vMerge="1">
                  <a:txBody>
                    <a:bodyPr/>
                    <a:lstStyle/>
                    <a:p>
                      <a:endParaRPr lang="en-US"/>
                    </a:p>
                  </a:txBody>
                  <a:tcPr/>
                </a:tc>
                <a:tc>
                  <a:txBody>
                    <a:bodyPr/>
                    <a:lstStyle/>
                    <a:p>
                      <a:pPr algn="ctr"/>
                      <a:r>
                        <a:rPr lang="en-US" sz="3350" b="1" dirty="0" smtClean="0"/>
                        <a:t>Hispanic = 18.39%</a:t>
                      </a:r>
                      <a:endParaRPr lang="en-US" sz="3350" b="1" dirty="0">
                        <a:latin typeface="Tw Cen MT" panose="020B0602020104020603" pitchFamily="34" charset="0"/>
                      </a:endParaRPr>
                    </a:p>
                  </a:txBody>
                  <a:tcPr anchor="ctr">
                    <a:solidFill>
                      <a:srgbClr val="E6E6E6"/>
                    </a:solidFill>
                  </a:tcPr>
                </a:tc>
                <a:extLst>
                  <a:ext uri="{0D108BD9-81ED-4DB2-BD59-A6C34878D82A}">
                    <a16:rowId xmlns:a16="http://schemas.microsoft.com/office/drawing/2014/main" val="2500835097"/>
                  </a:ext>
                </a:extLst>
              </a:tr>
              <a:tr h="388129">
                <a:tc vMerge="1">
                  <a:txBody>
                    <a:bodyPr/>
                    <a:lstStyle/>
                    <a:p>
                      <a:endParaRPr lang="en-US"/>
                    </a:p>
                  </a:txBody>
                  <a:tcPr/>
                </a:tc>
                <a:tc>
                  <a:txBody>
                    <a:bodyPr/>
                    <a:lstStyle/>
                    <a:p>
                      <a:pPr algn="ctr"/>
                      <a:r>
                        <a:rPr lang="en-US" sz="3350" b="1" dirty="0" smtClean="0"/>
                        <a:t>Other = 19.54%</a:t>
                      </a:r>
                      <a:endParaRPr lang="en-US" sz="3350" b="1" dirty="0">
                        <a:latin typeface="Tw Cen MT" panose="020B0602020104020603" pitchFamily="34" charset="0"/>
                      </a:endParaRPr>
                    </a:p>
                  </a:txBody>
                  <a:tcPr anchor="ctr"/>
                </a:tc>
                <a:extLst>
                  <a:ext uri="{0D108BD9-81ED-4DB2-BD59-A6C34878D82A}">
                    <a16:rowId xmlns:a16="http://schemas.microsoft.com/office/drawing/2014/main" val="3598561315"/>
                  </a:ext>
                </a:extLst>
              </a:tr>
            </a:tbl>
          </a:graphicData>
        </a:graphic>
      </p:graphicFrame>
      <p:sp>
        <p:nvSpPr>
          <p:cNvPr id="34" name="TextBox 33"/>
          <p:cNvSpPr txBox="1"/>
          <p:nvPr/>
        </p:nvSpPr>
        <p:spPr>
          <a:xfrm>
            <a:off x="872411" y="16611600"/>
            <a:ext cx="7890589"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Hypotheses</a:t>
            </a:r>
            <a:endParaRPr lang="en-US" b="1" dirty="0">
              <a:solidFill>
                <a:schemeClr val="bg1"/>
              </a:solidFill>
              <a:latin typeface="Tw Cen MT" panose="020B0602020104020603"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2481107433"/>
              </p:ext>
            </p:extLst>
          </p:nvPr>
        </p:nvGraphicFramePr>
        <p:xfrm>
          <a:off x="22921792" y="7924800"/>
          <a:ext cx="15104460" cy="9509760"/>
        </p:xfrm>
        <a:graphic>
          <a:graphicData uri="http://schemas.openxmlformats.org/drawingml/2006/table">
            <a:tbl>
              <a:tblPr firstRow="1" bandRow="1">
                <a:tableStyleId>{F5AB1C69-6EDB-4FF4-983F-18BD219EF322}</a:tableStyleId>
              </a:tblPr>
              <a:tblGrid>
                <a:gridCol w="3824408">
                  <a:extLst>
                    <a:ext uri="{9D8B030D-6E8A-4147-A177-3AD203B41FA5}">
                      <a16:colId xmlns:a16="http://schemas.microsoft.com/office/drawing/2014/main" val="761192709"/>
                    </a:ext>
                  </a:extLst>
                </a:gridCol>
                <a:gridCol w="1981200">
                  <a:extLst>
                    <a:ext uri="{9D8B030D-6E8A-4147-A177-3AD203B41FA5}">
                      <a16:colId xmlns:a16="http://schemas.microsoft.com/office/drawing/2014/main" val="4173495153"/>
                    </a:ext>
                  </a:extLst>
                </a:gridCol>
                <a:gridCol w="1828800">
                  <a:extLst>
                    <a:ext uri="{9D8B030D-6E8A-4147-A177-3AD203B41FA5}">
                      <a16:colId xmlns:a16="http://schemas.microsoft.com/office/drawing/2014/main" val="518981759"/>
                    </a:ext>
                  </a:extLst>
                </a:gridCol>
                <a:gridCol w="3810000">
                  <a:extLst>
                    <a:ext uri="{9D8B030D-6E8A-4147-A177-3AD203B41FA5}">
                      <a16:colId xmlns:a16="http://schemas.microsoft.com/office/drawing/2014/main" val="2075758160"/>
                    </a:ext>
                  </a:extLst>
                </a:gridCol>
                <a:gridCol w="1771711">
                  <a:extLst>
                    <a:ext uri="{9D8B030D-6E8A-4147-A177-3AD203B41FA5}">
                      <a16:colId xmlns:a16="http://schemas.microsoft.com/office/drawing/2014/main" val="1901903487"/>
                    </a:ext>
                  </a:extLst>
                </a:gridCol>
                <a:gridCol w="1888341">
                  <a:extLst>
                    <a:ext uri="{9D8B030D-6E8A-4147-A177-3AD203B41FA5}">
                      <a16:colId xmlns:a16="http://schemas.microsoft.com/office/drawing/2014/main" val="2902371315"/>
                    </a:ext>
                  </a:extLst>
                </a:gridCol>
              </a:tblGrid>
              <a:tr h="357893">
                <a:tc gridSpan="3">
                  <a:txBody>
                    <a:bodyPr/>
                    <a:lstStyle/>
                    <a:p>
                      <a:pPr algn="ctr"/>
                      <a:r>
                        <a:rPr lang="en-US" sz="4000" dirty="0" smtClean="0"/>
                        <a:t>Reduced</a:t>
                      </a:r>
                      <a:r>
                        <a:rPr lang="en-US" sz="4000" baseline="0" dirty="0" smtClean="0"/>
                        <a:t> Model</a:t>
                      </a:r>
                      <a:endParaRPr lang="en-US" sz="4000" b="1" dirty="0">
                        <a:latin typeface="Tw Cen MT" panose="020B0602020104020603" pitchFamily="34" charset="0"/>
                      </a:endParaRPr>
                    </a:p>
                  </a:txBody>
                  <a:tcPr anchor="ctr">
                    <a:solidFill>
                      <a:srgbClr val="00B050"/>
                    </a:solidFill>
                  </a:tcPr>
                </a:tc>
                <a:tc hMerge="1">
                  <a:txBody>
                    <a:bodyPr/>
                    <a:lstStyle/>
                    <a:p>
                      <a:endParaRPr lang="en-US"/>
                    </a:p>
                  </a:txBody>
                  <a:tcPr/>
                </a:tc>
                <a:tc hMerge="1">
                  <a:txBody>
                    <a:bodyPr/>
                    <a:lstStyle/>
                    <a:p>
                      <a:endParaRPr lang="en-US"/>
                    </a:p>
                  </a:txBody>
                  <a:tcPr/>
                </a:tc>
                <a:tc gridSpan="3">
                  <a:txBody>
                    <a:bodyPr/>
                    <a:lstStyle/>
                    <a:p>
                      <a:pPr algn="ctr"/>
                      <a:r>
                        <a:rPr lang="en-US" sz="4000" dirty="0" smtClean="0"/>
                        <a:t>Full Model</a:t>
                      </a:r>
                      <a:endParaRPr lang="en-US" sz="4000" b="1" dirty="0">
                        <a:latin typeface="Tw Cen MT" panose="020B0602020104020603" pitchFamily="34" charset="0"/>
                      </a:endParaRPr>
                    </a:p>
                  </a:txBody>
                  <a:tcPr anchor="ctr">
                    <a:solidFill>
                      <a:srgbClr val="00B05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3533761"/>
                  </a:ext>
                </a:extLst>
              </a:tr>
              <a:tr h="311211">
                <a:tc>
                  <a:txBody>
                    <a:bodyPr/>
                    <a:lstStyle/>
                    <a:p>
                      <a:pPr algn="ctr"/>
                      <a:r>
                        <a:rPr lang="en-US" sz="3350" b="1" dirty="0" smtClean="0"/>
                        <a:t>Variable</a:t>
                      </a:r>
                      <a:endParaRPr lang="en-US" sz="3350" b="1" dirty="0">
                        <a:latin typeface="Tw Cen MT" panose="020B0602020104020603" pitchFamily="34" charset="0"/>
                      </a:endParaRPr>
                    </a:p>
                  </a:txBody>
                  <a:tcPr anchor="ctr"/>
                </a:tc>
                <a:tc>
                  <a:txBody>
                    <a:bodyPr/>
                    <a:lstStyle/>
                    <a:p>
                      <a:pPr algn="ctr"/>
                      <a:r>
                        <a:rPr lang="en-US" sz="3350" b="1" dirty="0" smtClean="0"/>
                        <a:t>Estimate</a:t>
                      </a:r>
                      <a:endParaRPr lang="en-US" sz="3350" b="1" dirty="0">
                        <a:latin typeface="Tw Cen MT" panose="020B0602020104020603" pitchFamily="34" charset="0"/>
                      </a:endParaRPr>
                    </a:p>
                  </a:txBody>
                  <a:tcPr anchor="ctr"/>
                </a:tc>
                <a:tc>
                  <a:txBody>
                    <a:bodyPr/>
                    <a:lstStyle/>
                    <a:p>
                      <a:pPr algn="ctr"/>
                      <a:r>
                        <a:rPr lang="en-US" sz="3350" b="1" dirty="0" smtClean="0"/>
                        <a:t>P-value</a:t>
                      </a:r>
                      <a:endParaRPr lang="en-US" sz="3350" b="1" dirty="0">
                        <a:latin typeface="Tw Cen MT" panose="020B0602020104020603" pitchFamily="34" charset="0"/>
                      </a:endParaRPr>
                    </a:p>
                  </a:txBody>
                  <a:tcPr anchor="ctr"/>
                </a:tc>
                <a:tc>
                  <a:txBody>
                    <a:bodyPr/>
                    <a:lstStyle/>
                    <a:p>
                      <a:pPr algn="ctr"/>
                      <a:r>
                        <a:rPr lang="en-US" sz="3350" b="1" dirty="0" smtClean="0"/>
                        <a:t>Variable</a:t>
                      </a:r>
                      <a:endParaRPr lang="en-US" sz="3350" b="1" dirty="0">
                        <a:latin typeface="Tw Cen MT" panose="020B0602020104020603" pitchFamily="34" charset="0"/>
                      </a:endParaRPr>
                    </a:p>
                  </a:txBody>
                  <a:tcPr anchor="ctr"/>
                </a:tc>
                <a:tc>
                  <a:txBody>
                    <a:bodyPr/>
                    <a:lstStyle/>
                    <a:p>
                      <a:pPr algn="ctr"/>
                      <a:r>
                        <a:rPr lang="en-US" sz="3350" b="1" dirty="0" smtClean="0"/>
                        <a:t>Estimate</a:t>
                      </a:r>
                      <a:endParaRPr lang="en-US" sz="3350" b="1" dirty="0">
                        <a:latin typeface="Tw Cen MT" panose="020B0602020104020603" pitchFamily="34" charset="0"/>
                      </a:endParaRPr>
                    </a:p>
                  </a:txBody>
                  <a:tcPr anchor="ctr"/>
                </a:tc>
                <a:tc>
                  <a:txBody>
                    <a:bodyPr/>
                    <a:lstStyle/>
                    <a:p>
                      <a:pPr algn="ctr"/>
                      <a:r>
                        <a:rPr lang="en-US" sz="3400" b="1" dirty="0" smtClean="0"/>
                        <a:t>P-value</a:t>
                      </a:r>
                      <a:endParaRPr lang="en-US" sz="3400" b="1" dirty="0">
                        <a:latin typeface="Tw Cen MT" panose="020B0602020104020603" pitchFamily="34" charset="0"/>
                      </a:endParaRPr>
                    </a:p>
                  </a:txBody>
                  <a:tcPr anchor="ctr"/>
                </a:tc>
                <a:extLst>
                  <a:ext uri="{0D108BD9-81ED-4DB2-BD59-A6C34878D82A}">
                    <a16:rowId xmlns:a16="http://schemas.microsoft.com/office/drawing/2014/main" val="898965460"/>
                  </a:ext>
                </a:extLst>
              </a:tr>
              <a:tr h="575741">
                <a:tc>
                  <a:txBody>
                    <a:bodyPr/>
                    <a:lstStyle/>
                    <a:p>
                      <a:pPr algn="ctr"/>
                      <a:r>
                        <a:rPr lang="en-US" sz="3350" b="1" dirty="0" smtClean="0"/>
                        <a:t>Baseline Depression</a:t>
                      </a:r>
                      <a:endParaRPr lang="en-US" sz="3350" b="1" dirty="0">
                        <a:latin typeface="Tw Cen MT" panose="020B0602020104020603" pitchFamily="34" charset="0"/>
                      </a:endParaRPr>
                    </a:p>
                  </a:txBody>
                  <a:tcPr anchor="ctr"/>
                </a:tc>
                <a:tc>
                  <a:txBody>
                    <a:bodyPr/>
                    <a:lstStyle/>
                    <a:p>
                      <a:pPr algn="ctr"/>
                      <a:r>
                        <a:rPr lang="en-US" sz="3350" b="1" dirty="0" smtClean="0"/>
                        <a:t>0.54</a:t>
                      </a:r>
                      <a:endParaRPr lang="en-US" sz="3350" b="1" dirty="0">
                        <a:latin typeface="Tw Cen MT" panose="020B0602020104020603" pitchFamily="34" charset="0"/>
                      </a:endParaRPr>
                    </a:p>
                  </a:txBody>
                  <a:tcPr anchor="ctr"/>
                </a:tc>
                <a:tc>
                  <a:txBody>
                    <a:bodyPr/>
                    <a:lstStyle/>
                    <a:p>
                      <a:pPr algn="ctr"/>
                      <a:r>
                        <a:rPr lang="en-US" sz="3350" b="1" dirty="0" smtClean="0"/>
                        <a:t>&lt;0.001</a:t>
                      </a:r>
                      <a:endParaRPr lang="en-US" sz="3350" b="1" dirty="0">
                        <a:latin typeface="Tw Cen MT" panose="020B0602020104020603" pitchFamily="34" charset="0"/>
                      </a:endParaRPr>
                    </a:p>
                  </a:txBody>
                  <a:tcPr anchor="ctr"/>
                </a:tc>
                <a:tc>
                  <a:txBody>
                    <a:bodyPr/>
                    <a:lstStyle/>
                    <a:p>
                      <a:pPr algn="ctr"/>
                      <a:r>
                        <a:rPr lang="en-US" sz="3350" b="1" dirty="0" smtClean="0"/>
                        <a:t>Baseline</a:t>
                      </a:r>
                      <a:r>
                        <a:rPr lang="en-US" sz="3350" b="1" baseline="0" dirty="0" smtClean="0"/>
                        <a:t> </a:t>
                      </a:r>
                      <a:r>
                        <a:rPr lang="en-US" sz="3350" b="1" dirty="0" smtClean="0"/>
                        <a:t>Depression</a:t>
                      </a:r>
                      <a:endParaRPr lang="en-US" sz="3350" b="1" dirty="0">
                        <a:latin typeface="Tw Cen MT" panose="020B0602020104020603" pitchFamily="34" charset="0"/>
                      </a:endParaRPr>
                    </a:p>
                  </a:txBody>
                  <a:tcPr anchor="ctr"/>
                </a:tc>
                <a:tc>
                  <a:txBody>
                    <a:bodyPr/>
                    <a:lstStyle/>
                    <a:p>
                      <a:pPr algn="ctr"/>
                      <a:r>
                        <a:rPr lang="en-US" sz="3350" b="1" dirty="0" smtClean="0"/>
                        <a:t>0.54</a:t>
                      </a:r>
                      <a:endParaRPr lang="en-US" sz="3350" b="1" dirty="0">
                        <a:latin typeface="Tw Cen MT" panose="020B0602020104020603" pitchFamily="34" charset="0"/>
                      </a:endParaRPr>
                    </a:p>
                  </a:txBody>
                  <a:tcPr anchor="ctr"/>
                </a:tc>
                <a:tc>
                  <a:txBody>
                    <a:bodyPr/>
                    <a:lstStyle/>
                    <a:p>
                      <a:pPr algn="ctr"/>
                      <a:r>
                        <a:rPr lang="en-US" sz="3400" b="1" dirty="0" smtClean="0"/>
                        <a:t>&lt;0.001</a:t>
                      </a:r>
                      <a:endParaRPr lang="en-US" sz="3400" b="1" dirty="0">
                        <a:latin typeface="Tw Cen MT" panose="020B0602020104020603" pitchFamily="34" charset="0"/>
                      </a:endParaRPr>
                    </a:p>
                  </a:txBody>
                  <a:tcPr anchor="ctr"/>
                </a:tc>
                <a:extLst>
                  <a:ext uri="{0D108BD9-81ED-4DB2-BD59-A6C34878D82A}">
                    <a16:rowId xmlns:a16="http://schemas.microsoft.com/office/drawing/2014/main" val="3273936530"/>
                  </a:ext>
                </a:extLst>
              </a:tr>
              <a:tr h="311211">
                <a:tc>
                  <a:txBody>
                    <a:bodyPr/>
                    <a:lstStyle/>
                    <a:p>
                      <a:pPr algn="ctr"/>
                      <a:r>
                        <a:rPr lang="en-US" sz="3350" b="1" dirty="0" smtClean="0"/>
                        <a:t>Age</a:t>
                      </a:r>
                      <a:endParaRPr lang="en-US" sz="3350" b="1" dirty="0">
                        <a:latin typeface="Tw Cen MT" panose="020B0602020104020603" pitchFamily="34" charset="0"/>
                      </a:endParaRPr>
                    </a:p>
                  </a:txBody>
                  <a:tcPr anchor="ctr"/>
                </a:tc>
                <a:tc>
                  <a:txBody>
                    <a:bodyPr/>
                    <a:lstStyle/>
                    <a:p>
                      <a:pPr algn="ctr"/>
                      <a:r>
                        <a:rPr lang="en-US" sz="3350" b="1" dirty="0" smtClean="0"/>
                        <a:t>0.17</a:t>
                      </a:r>
                      <a:endParaRPr lang="en-US" sz="3350" b="1" dirty="0">
                        <a:latin typeface="Tw Cen MT" panose="020B0602020104020603" pitchFamily="34" charset="0"/>
                      </a:endParaRPr>
                    </a:p>
                  </a:txBody>
                  <a:tcPr anchor="ctr"/>
                </a:tc>
                <a:tc>
                  <a:txBody>
                    <a:bodyPr/>
                    <a:lstStyle/>
                    <a:p>
                      <a:pPr algn="ctr"/>
                      <a:r>
                        <a:rPr lang="en-US" sz="3350" b="1" dirty="0" smtClean="0"/>
                        <a:t>0.01</a:t>
                      </a:r>
                      <a:endParaRPr lang="en-US" sz="3350" b="1" dirty="0">
                        <a:latin typeface="Tw Cen MT" panose="020B0602020104020603" pitchFamily="34" charset="0"/>
                      </a:endParaRPr>
                    </a:p>
                  </a:txBody>
                  <a:tcPr anchor="ctr"/>
                </a:tc>
                <a:tc>
                  <a:txBody>
                    <a:bodyPr/>
                    <a:lstStyle/>
                    <a:p>
                      <a:pPr algn="ctr"/>
                      <a:r>
                        <a:rPr lang="en-US" sz="3350" b="1" dirty="0" smtClean="0"/>
                        <a:t>Age</a:t>
                      </a:r>
                      <a:endParaRPr lang="en-US" sz="3350" b="1" dirty="0">
                        <a:latin typeface="Tw Cen MT" panose="020B0602020104020603" pitchFamily="34" charset="0"/>
                      </a:endParaRPr>
                    </a:p>
                  </a:txBody>
                  <a:tcPr anchor="ctr"/>
                </a:tc>
                <a:tc>
                  <a:txBody>
                    <a:bodyPr/>
                    <a:lstStyle/>
                    <a:p>
                      <a:pPr algn="ctr"/>
                      <a:r>
                        <a:rPr lang="en-US" sz="3350" b="1" dirty="0" smtClean="0"/>
                        <a:t>0.15</a:t>
                      </a:r>
                      <a:endParaRPr lang="en-US" sz="3350" b="1" dirty="0">
                        <a:latin typeface="Tw Cen MT" panose="020B0602020104020603" pitchFamily="34" charset="0"/>
                      </a:endParaRPr>
                    </a:p>
                  </a:txBody>
                  <a:tcPr anchor="ctr"/>
                </a:tc>
                <a:tc>
                  <a:txBody>
                    <a:bodyPr/>
                    <a:lstStyle/>
                    <a:p>
                      <a:pPr algn="ctr"/>
                      <a:r>
                        <a:rPr lang="en-US" sz="3400" b="1" dirty="0" smtClean="0"/>
                        <a:t>0.06</a:t>
                      </a:r>
                      <a:endParaRPr lang="en-US" sz="3400" b="1" dirty="0">
                        <a:latin typeface="Tw Cen MT" panose="020B0602020104020603" pitchFamily="34" charset="0"/>
                      </a:endParaRPr>
                    </a:p>
                  </a:txBody>
                  <a:tcPr anchor="ctr"/>
                </a:tc>
                <a:extLst>
                  <a:ext uri="{0D108BD9-81ED-4DB2-BD59-A6C34878D82A}">
                    <a16:rowId xmlns:a16="http://schemas.microsoft.com/office/drawing/2014/main" val="3003336913"/>
                  </a:ext>
                </a:extLst>
              </a:tr>
              <a:tr h="311211">
                <a:tc>
                  <a:txBody>
                    <a:bodyPr/>
                    <a:lstStyle/>
                    <a:p>
                      <a:pPr algn="ctr"/>
                      <a:r>
                        <a:rPr lang="en-US" sz="3350" b="1" dirty="0" smtClean="0"/>
                        <a:t>Sex</a:t>
                      </a:r>
                      <a:endParaRPr lang="en-US" sz="3350" b="1" dirty="0">
                        <a:latin typeface="Tw Cen MT" panose="020B0602020104020603" pitchFamily="34" charset="0"/>
                      </a:endParaRPr>
                    </a:p>
                  </a:txBody>
                  <a:tcPr anchor="ctr"/>
                </a:tc>
                <a:tc>
                  <a:txBody>
                    <a:bodyPr/>
                    <a:lstStyle/>
                    <a:p>
                      <a:pPr algn="ctr"/>
                      <a:r>
                        <a:rPr lang="en-US" sz="3350" b="1" dirty="0" smtClean="0"/>
                        <a:t>-0.41</a:t>
                      </a:r>
                      <a:endParaRPr lang="en-US" sz="3350" b="1" dirty="0">
                        <a:latin typeface="Tw Cen MT" panose="020B0602020104020603" pitchFamily="34" charset="0"/>
                      </a:endParaRPr>
                    </a:p>
                  </a:txBody>
                  <a:tcPr anchor="ctr"/>
                </a:tc>
                <a:tc>
                  <a:txBody>
                    <a:bodyPr/>
                    <a:lstStyle/>
                    <a:p>
                      <a:pPr algn="ctr"/>
                      <a:r>
                        <a:rPr lang="en-US" sz="3350" b="1" dirty="0" smtClean="0"/>
                        <a:t>0.11</a:t>
                      </a:r>
                      <a:endParaRPr lang="en-US" sz="3350" b="1" dirty="0">
                        <a:latin typeface="Tw Cen MT" panose="020B0602020104020603" pitchFamily="34" charset="0"/>
                      </a:endParaRPr>
                    </a:p>
                  </a:txBody>
                  <a:tcPr anchor="ctr"/>
                </a:tc>
                <a:tc>
                  <a:txBody>
                    <a:bodyPr/>
                    <a:lstStyle/>
                    <a:p>
                      <a:pPr algn="ctr"/>
                      <a:r>
                        <a:rPr lang="en-US" sz="3350" b="1" dirty="0" smtClean="0"/>
                        <a:t>Sex </a:t>
                      </a:r>
                      <a:endParaRPr lang="en-US" sz="3350" b="1" dirty="0">
                        <a:latin typeface="Tw Cen MT" panose="020B0602020104020603" pitchFamily="34" charset="0"/>
                      </a:endParaRPr>
                    </a:p>
                  </a:txBody>
                  <a:tcPr anchor="ctr"/>
                </a:tc>
                <a:tc>
                  <a:txBody>
                    <a:bodyPr/>
                    <a:lstStyle/>
                    <a:p>
                      <a:pPr algn="ctr"/>
                      <a:r>
                        <a:rPr lang="en-US" sz="3350" b="1" dirty="0" smtClean="0"/>
                        <a:t>-0.40</a:t>
                      </a:r>
                      <a:endParaRPr lang="en-US" sz="3350" b="1" dirty="0">
                        <a:latin typeface="Tw Cen MT" panose="020B0602020104020603" pitchFamily="34" charset="0"/>
                      </a:endParaRPr>
                    </a:p>
                  </a:txBody>
                  <a:tcPr anchor="ctr"/>
                </a:tc>
                <a:tc>
                  <a:txBody>
                    <a:bodyPr/>
                    <a:lstStyle/>
                    <a:p>
                      <a:pPr algn="ctr"/>
                      <a:r>
                        <a:rPr lang="en-US" sz="3400" b="1" dirty="0" smtClean="0"/>
                        <a:t>0.14</a:t>
                      </a:r>
                      <a:endParaRPr lang="en-US" sz="3400" b="1" dirty="0">
                        <a:latin typeface="Tw Cen MT" panose="020B0602020104020603" pitchFamily="34" charset="0"/>
                      </a:endParaRPr>
                    </a:p>
                  </a:txBody>
                  <a:tcPr anchor="ctr"/>
                </a:tc>
                <a:extLst>
                  <a:ext uri="{0D108BD9-81ED-4DB2-BD59-A6C34878D82A}">
                    <a16:rowId xmlns:a16="http://schemas.microsoft.com/office/drawing/2014/main" val="2522980425"/>
                  </a:ext>
                </a:extLst>
              </a:tr>
              <a:tr h="311211">
                <a:tc>
                  <a:txBody>
                    <a:bodyPr/>
                    <a:lstStyle/>
                    <a:p>
                      <a:pPr algn="ctr"/>
                      <a:r>
                        <a:rPr lang="en-US" sz="3350" b="1" dirty="0" smtClean="0"/>
                        <a:t>Ethnicity</a:t>
                      </a:r>
                      <a:endParaRPr lang="en-US" sz="3350" b="1" dirty="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50" b="1" dirty="0" smtClean="0"/>
                        <a:t>Ethnicity</a:t>
                      </a:r>
                      <a:endParaRPr lang="en-US" sz="3350" b="1" dirty="0" smtClean="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algn="ctr"/>
                      <a:r>
                        <a:rPr lang="en-US" sz="3400" b="1" dirty="0" smtClean="0"/>
                        <a:t>-</a:t>
                      </a:r>
                      <a:endParaRPr lang="en-US" sz="3400" b="1" dirty="0">
                        <a:latin typeface="Tw Cen MT" panose="020B0602020104020603" pitchFamily="34" charset="0"/>
                      </a:endParaRPr>
                    </a:p>
                  </a:txBody>
                  <a:tcPr anchor="ctr"/>
                </a:tc>
                <a:extLst>
                  <a:ext uri="{0D108BD9-81ED-4DB2-BD59-A6C34878D82A}">
                    <a16:rowId xmlns:a16="http://schemas.microsoft.com/office/drawing/2014/main" val="2428768768"/>
                  </a:ext>
                </a:extLst>
              </a:tr>
              <a:tr h="311211">
                <a:tc>
                  <a:txBody>
                    <a:bodyPr/>
                    <a:lstStyle/>
                    <a:p>
                      <a:pPr algn="ctr"/>
                      <a:r>
                        <a:rPr lang="en-US" sz="3350" b="1" dirty="0" smtClean="0"/>
                        <a:t>Night</a:t>
                      </a:r>
                      <a:endParaRPr lang="en-US" sz="3350" b="1" dirty="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algn="ctr"/>
                      <a:r>
                        <a:rPr lang="en-US" sz="3350" b="1" dirty="0" smtClean="0"/>
                        <a:t>Night</a:t>
                      </a:r>
                      <a:endParaRPr lang="en-US" sz="3350" b="1" dirty="0">
                        <a:latin typeface="Tw Cen MT" panose="020B0602020104020603" pitchFamily="34" charset="0"/>
                      </a:endParaRPr>
                    </a:p>
                  </a:txBody>
                  <a:tcPr anchor="ctr"/>
                </a:tc>
                <a:tc>
                  <a:txBody>
                    <a:bodyPr/>
                    <a:lstStyle/>
                    <a:p>
                      <a:pPr algn="ctr"/>
                      <a:r>
                        <a:rPr lang="en-US" sz="3350" b="1" dirty="0" smtClean="0"/>
                        <a:t>-</a:t>
                      </a:r>
                      <a:endParaRPr lang="en-US" sz="3350" b="1" dirty="0">
                        <a:latin typeface="Tw Cen MT" panose="020B0602020104020603" pitchFamily="34" charset="0"/>
                      </a:endParaRPr>
                    </a:p>
                  </a:txBody>
                  <a:tcPr anchor="ctr"/>
                </a:tc>
                <a:tc>
                  <a:txBody>
                    <a:bodyPr/>
                    <a:lstStyle/>
                    <a:p>
                      <a:pPr algn="ctr"/>
                      <a:r>
                        <a:rPr lang="en-US" sz="3400" b="1" dirty="0" smtClean="0"/>
                        <a:t>-</a:t>
                      </a:r>
                      <a:endParaRPr lang="en-US" sz="3400" b="1" dirty="0">
                        <a:latin typeface="Tw Cen MT" panose="020B0602020104020603" pitchFamily="34" charset="0"/>
                      </a:endParaRPr>
                    </a:p>
                  </a:txBody>
                  <a:tcPr anchor="ctr"/>
                </a:tc>
                <a:extLst>
                  <a:ext uri="{0D108BD9-81ED-4DB2-BD59-A6C34878D82A}">
                    <a16:rowId xmlns:a16="http://schemas.microsoft.com/office/drawing/2014/main" val="2109427780"/>
                  </a:ext>
                </a:extLst>
              </a:tr>
              <a:tr h="387790">
                <a:tc rowSpan="4" gridSpan="3">
                  <a:txBody>
                    <a:bodyPr/>
                    <a:lstStyle/>
                    <a:p>
                      <a:pPr algn="ctr"/>
                      <a:endParaRPr lang="en-US" sz="3350" b="1" dirty="0">
                        <a:latin typeface="Tw Cen MT" panose="020B0602020104020603" pitchFamily="34" charset="0"/>
                      </a:endParaRPr>
                    </a:p>
                  </a:txBody>
                  <a:tcPr anchor="ctr"/>
                </a:tc>
                <a:tc rowSpan="4" hMerge="1">
                  <a:txBody>
                    <a:bodyPr/>
                    <a:lstStyle/>
                    <a:p>
                      <a:pPr algn="ctr"/>
                      <a:endParaRPr lang="en-US" sz="3500" dirty="0"/>
                    </a:p>
                  </a:txBody>
                  <a:tcPr anchor="ctr"/>
                </a:tc>
                <a:tc rowSpan="4" hMerge="1">
                  <a:txBody>
                    <a:bodyPr/>
                    <a:lstStyle/>
                    <a:p>
                      <a:pPr algn="ctr"/>
                      <a:endParaRPr lang="en-US" sz="3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50" b="1" baseline="0" dirty="0" smtClean="0"/>
                        <a:t>Inbound Centrality</a:t>
                      </a:r>
                      <a:endParaRPr lang="en-US" sz="3350" b="1" baseline="0" dirty="0" smtClean="0">
                        <a:solidFill>
                          <a:srgbClr val="00B050"/>
                        </a:solidFill>
                        <a:latin typeface="Tw Cen MT" panose="020B0602020104020603" pitchFamily="34" charset="0"/>
                      </a:endParaRPr>
                    </a:p>
                  </a:txBody>
                  <a:tcPr anchor="ctr"/>
                </a:tc>
                <a:tc>
                  <a:txBody>
                    <a:bodyPr/>
                    <a:lstStyle/>
                    <a:p>
                      <a:pPr algn="ctr"/>
                      <a:r>
                        <a:rPr lang="en-US" sz="3350" b="1" dirty="0" smtClean="0"/>
                        <a:t>-4.42</a:t>
                      </a:r>
                      <a:endParaRPr lang="en-US" sz="3350" b="1" dirty="0">
                        <a:latin typeface="Tw Cen MT" panose="020B0602020104020603" pitchFamily="34" charset="0"/>
                      </a:endParaRPr>
                    </a:p>
                  </a:txBody>
                  <a:tcPr anchor="ctr"/>
                </a:tc>
                <a:tc>
                  <a:txBody>
                    <a:bodyPr/>
                    <a:lstStyle/>
                    <a:p>
                      <a:pPr algn="ctr"/>
                      <a:r>
                        <a:rPr lang="en-US" sz="3400" b="1" dirty="0" smtClean="0"/>
                        <a:t>0.35</a:t>
                      </a:r>
                      <a:endParaRPr lang="en-US" sz="3400" b="1" dirty="0">
                        <a:latin typeface="Tw Cen MT" panose="020B0602020104020603" pitchFamily="34" charset="0"/>
                      </a:endParaRPr>
                    </a:p>
                  </a:txBody>
                  <a:tcPr anchor="ctr"/>
                </a:tc>
                <a:extLst>
                  <a:ext uri="{0D108BD9-81ED-4DB2-BD59-A6C34878D82A}">
                    <a16:rowId xmlns:a16="http://schemas.microsoft.com/office/drawing/2014/main" val="1221521892"/>
                  </a:ext>
                </a:extLst>
              </a:tr>
              <a:tr h="387790">
                <a:tc gridSpan="3" vMerge="1">
                  <a:txBody>
                    <a:bodyPr/>
                    <a:lstStyle/>
                    <a:p>
                      <a:pPr algn="ctr"/>
                      <a:endParaRPr lang="en-US" sz="3500" dirty="0"/>
                    </a:p>
                  </a:txBody>
                  <a:tcPr anchor="ctr"/>
                </a:tc>
                <a:tc hMerge="1" vMerge="1">
                  <a:txBody>
                    <a:bodyPr/>
                    <a:lstStyle/>
                    <a:p>
                      <a:pPr algn="ctr"/>
                      <a:endParaRPr lang="en-US" sz="3500" dirty="0"/>
                    </a:p>
                  </a:txBody>
                  <a:tcPr anchor="ctr"/>
                </a:tc>
                <a:tc hMerge="1" vMerge="1">
                  <a:txBody>
                    <a:bodyPr/>
                    <a:lstStyle/>
                    <a:p>
                      <a:pPr algn="ctr"/>
                      <a:endParaRPr lang="en-US" sz="3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50" b="1" baseline="0" dirty="0" smtClean="0"/>
                        <a:t>Outbound Centrality</a:t>
                      </a:r>
                      <a:endParaRPr lang="en-US" sz="3350" b="1" baseline="0" dirty="0" smtClean="0">
                        <a:solidFill>
                          <a:srgbClr val="00B050"/>
                        </a:solidFill>
                        <a:latin typeface="Tw Cen MT" panose="020B0602020104020603" pitchFamily="34" charset="0"/>
                      </a:endParaRPr>
                    </a:p>
                  </a:txBody>
                  <a:tcPr anchor="ctr"/>
                </a:tc>
                <a:tc>
                  <a:txBody>
                    <a:bodyPr/>
                    <a:lstStyle/>
                    <a:p>
                      <a:pPr algn="ctr"/>
                      <a:r>
                        <a:rPr lang="en-US" sz="3350" b="1" dirty="0" smtClean="0"/>
                        <a:t>-0.93</a:t>
                      </a:r>
                      <a:endParaRPr lang="en-US" sz="3350" b="1" dirty="0" smtClean="0">
                        <a:latin typeface="Tw Cen MT" panose="020B0602020104020603" pitchFamily="34" charset="0"/>
                      </a:endParaRPr>
                    </a:p>
                  </a:txBody>
                  <a:tcPr anchor="ctr"/>
                </a:tc>
                <a:tc>
                  <a:txBody>
                    <a:bodyPr/>
                    <a:lstStyle/>
                    <a:p>
                      <a:pPr algn="ctr"/>
                      <a:r>
                        <a:rPr lang="en-US" sz="3400" b="1" dirty="0" smtClean="0"/>
                        <a:t>0.43</a:t>
                      </a:r>
                      <a:endParaRPr lang="en-US" sz="3400" b="1" dirty="0" smtClean="0">
                        <a:latin typeface="Tw Cen MT" panose="020B0602020104020603" pitchFamily="34" charset="0"/>
                      </a:endParaRPr>
                    </a:p>
                  </a:txBody>
                  <a:tcPr anchor="ctr"/>
                </a:tc>
                <a:extLst>
                  <a:ext uri="{0D108BD9-81ED-4DB2-BD59-A6C34878D82A}">
                    <a16:rowId xmlns:a16="http://schemas.microsoft.com/office/drawing/2014/main" val="4088844601"/>
                  </a:ext>
                </a:extLst>
              </a:tr>
              <a:tr h="311211">
                <a:tc gridSpan="3" vMerge="1">
                  <a:txBody>
                    <a:bodyPr/>
                    <a:lstStyle/>
                    <a:p>
                      <a:pPr algn="ctr"/>
                      <a:endParaRPr lang="en-US" sz="3500" dirty="0"/>
                    </a:p>
                  </a:txBody>
                  <a:tcPr anchor="ctr"/>
                </a:tc>
                <a:tc hMerge="1" vMerge="1">
                  <a:txBody>
                    <a:bodyPr/>
                    <a:lstStyle/>
                    <a:p>
                      <a:pPr algn="ctr"/>
                      <a:endParaRPr lang="en-US" sz="3500" dirty="0"/>
                    </a:p>
                  </a:txBody>
                  <a:tcPr anchor="ctr"/>
                </a:tc>
                <a:tc hMerge="1" vMerge="1">
                  <a:txBody>
                    <a:bodyPr/>
                    <a:lstStyle/>
                    <a:p>
                      <a:pPr algn="ctr"/>
                      <a:endParaRPr lang="en-US" sz="3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50" b="1" baseline="0" dirty="0" smtClean="0"/>
                        <a:t>Reciprocity</a:t>
                      </a:r>
                      <a:endParaRPr lang="en-US" sz="3350" b="1" baseline="0" dirty="0" smtClean="0">
                        <a:solidFill>
                          <a:srgbClr val="00B050"/>
                        </a:solidFill>
                        <a:latin typeface="Tw Cen MT" panose="020B0602020104020603" pitchFamily="34" charset="0"/>
                      </a:endParaRPr>
                    </a:p>
                  </a:txBody>
                  <a:tcPr anchor="ctr"/>
                </a:tc>
                <a:tc>
                  <a:txBody>
                    <a:bodyPr/>
                    <a:lstStyle/>
                    <a:p>
                      <a:pPr algn="ctr"/>
                      <a:r>
                        <a:rPr lang="en-US" sz="3350" b="1" dirty="0" smtClean="0"/>
                        <a:t>-19.33</a:t>
                      </a:r>
                      <a:endParaRPr lang="en-US" sz="3350" b="1" dirty="0" smtClean="0">
                        <a:latin typeface="Tw Cen MT" panose="020B0602020104020603" pitchFamily="34" charset="0"/>
                      </a:endParaRPr>
                    </a:p>
                  </a:txBody>
                  <a:tcPr anchor="ctr"/>
                </a:tc>
                <a:tc>
                  <a:txBody>
                    <a:bodyPr/>
                    <a:lstStyle/>
                    <a:p>
                      <a:pPr algn="ctr"/>
                      <a:r>
                        <a:rPr lang="en-US" sz="3400" b="1" dirty="0" smtClean="0"/>
                        <a:t>&lt;0.01</a:t>
                      </a:r>
                      <a:endParaRPr lang="en-US" sz="3400" b="1" dirty="0" smtClean="0">
                        <a:latin typeface="Tw Cen MT" panose="020B0602020104020603" pitchFamily="34" charset="0"/>
                      </a:endParaRPr>
                    </a:p>
                  </a:txBody>
                  <a:tcPr anchor="ctr"/>
                </a:tc>
                <a:extLst>
                  <a:ext uri="{0D108BD9-81ED-4DB2-BD59-A6C34878D82A}">
                    <a16:rowId xmlns:a16="http://schemas.microsoft.com/office/drawing/2014/main" val="3258334565"/>
                  </a:ext>
                </a:extLst>
              </a:tr>
              <a:tr h="575741">
                <a:tc gridSpan="3" vMerge="1">
                  <a:txBody>
                    <a:bodyPr/>
                    <a:lstStyle/>
                    <a:p>
                      <a:pPr algn="ctr"/>
                      <a:endParaRPr lang="en-US" sz="3500" dirty="0"/>
                    </a:p>
                  </a:txBody>
                  <a:tcPr anchor="ctr"/>
                </a:tc>
                <a:tc hMerge="1" vMerge="1">
                  <a:txBody>
                    <a:bodyPr/>
                    <a:lstStyle/>
                    <a:p>
                      <a:pPr algn="ctr"/>
                      <a:endParaRPr lang="en-US" sz="3500" dirty="0"/>
                    </a:p>
                  </a:txBody>
                  <a:tcPr anchor="ctr"/>
                </a:tc>
                <a:tc hMerge="1" vMerge="1">
                  <a:txBody>
                    <a:bodyPr/>
                    <a:lstStyle/>
                    <a:p>
                      <a:pPr algn="ctr"/>
                      <a:endParaRPr lang="en-US" sz="3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350" b="1" baseline="0" dirty="0" smtClean="0"/>
                        <a:t>Inbound Centrality * Reciprocity</a:t>
                      </a:r>
                      <a:endParaRPr lang="en-US" sz="3350" b="1" baseline="0" dirty="0" smtClean="0">
                        <a:solidFill>
                          <a:srgbClr val="00B050"/>
                        </a:solidFill>
                        <a:latin typeface="Tw Cen MT" panose="020B0602020104020603" pitchFamily="34" charset="0"/>
                      </a:endParaRPr>
                    </a:p>
                  </a:txBody>
                  <a:tcPr anchor="ctr"/>
                </a:tc>
                <a:tc>
                  <a:txBody>
                    <a:bodyPr/>
                    <a:lstStyle/>
                    <a:p>
                      <a:pPr algn="ctr"/>
                      <a:r>
                        <a:rPr lang="en-US" sz="3350" b="1" dirty="0" smtClean="0"/>
                        <a:t>251.25</a:t>
                      </a:r>
                      <a:endParaRPr lang="en-US" sz="3350" b="1" dirty="0" smtClean="0">
                        <a:latin typeface="Tw Cen MT" panose="020B0602020104020603" pitchFamily="34" charset="0"/>
                      </a:endParaRPr>
                    </a:p>
                  </a:txBody>
                  <a:tcPr anchor="ctr"/>
                </a:tc>
                <a:tc>
                  <a:txBody>
                    <a:bodyPr/>
                    <a:lstStyle/>
                    <a:p>
                      <a:pPr algn="ctr"/>
                      <a:r>
                        <a:rPr lang="en-US" sz="3400" b="1" dirty="0" smtClean="0"/>
                        <a:t>&lt;0.01</a:t>
                      </a:r>
                      <a:endParaRPr lang="en-US" sz="3400" b="1" dirty="0" smtClean="0">
                        <a:latin typeface="Tw Cen MT" panose="020B0602020104020603" pitchFamily="34" charset="0"/>
                      </a:endParaRPr>
                    </a:p>
                  </a:txBody>
                  <a:tcPr anchor="ctr"/>
                </a:tc>
                <a:extLst>
                  <a:ext uri="{0D108BD9-81ED-4DB2-BD59-A6C34878D82A}">
                    <a16:rowId xmlns:a16="http://schemas.microsoft.com/office/drawing/2014/main" val="2209852893"/>
                  </a:ext>
                </a:extLst>
              </a:tr>
              <a:tr h="311211">
                <a:tc gridSpan="3">
                  <a:txBody>
                    <a:bodyPr/>
                    <a:lstStyle/>
                    <a:p>
                      <a:pPr algn="ctr"/>
                      <a:r>
                        <a:rPr lang="en-US" sz="3350" b="1" dirty="0" smtClean="0">
                          <a:solidFill>
                            <a:srgbClr val="FF0000"/>
                          </a:solidFill>
                        </a:rPr>
                        <a:t>Reduced Model R</a:t>
                      </a:r>
                      <a:r>
                        <a:rPr lang="en-US" sz="3350" b="1" baseline="30000" dirty="0" smtClean="0">
                          <a:solidFill>
                            <a:srgbClr val="FF0000"/>
                          </a:solidFill>
                        </a:rPr>
                        <a:t>2</a:t>
                      </a:r>
                      <a:r>
                        <a:rPr lang="en-US" sz="3350" b="1" baseline="0" dirty="0" smtClean="0">
                          <a:solidFill>
                            <a:srgbClr val="FF0000"/>
                          </a:solidFill>
                        </a:rPr>
                        <a:t> = 0.55</a:t>
                      </a:r>
                      <a:endParaRPr lang="en-US" sz="3350" b="1" dirty="0">
                        <a:solidFill>
                          <a:srgbClr val="FF0000"/>
                        </a:solidFill>
                        <a:latin typeface="Tw Cen MT" panose="020B0602020104020603" pitchFamily="34" charset="0"/>
                      </a:endParaRPr>
                    </a:p>
                  </a:txBody>
                  <a:tcPr anchor="ctr">
                    <a:solidFill>
                      <a:srgbClr val="F2F2F2"/>
                    </a:solidFill>
                  </a:tcPr>
                </a:tc>
                <a:tc hMerge="1">
                  <a:txBody>
                    <a:bodyPr/>
                    <a:lstStyle/>
                    <a:p>
                      <a:endParaRPr lang="en-US"/>
                    </a:p>
                  </a:txBody>
                  <a:tcPr/>
                </a:tc>
                <a:tc hMerge="1">
                  <a:txBody>
                    <a:bodyPr/>
                    <a:lstStyle/>
                    <a:p>
                      <a:endParaRPr lang="en-US"/>
                    </a:p>
                  </a:txBody>
                  <a:tcPr/>
                </a:tc>
                <a:tc rowSpan="2" gridSpan="3">
                  <a:txBody>
                    <a:bodyPr/>
                    <a:lstStyle/>
                    <a:p>
                      <a:pPr algn="ctr"/>
                      <a:r>
                        <a:rPr lang="en-US" sz="3350" b="1" dirty="0" smtClean="0"/>
                        <a:t>12%</a:t>
                      </a:r>
                      <a:r>
                        <a:rPr lang="en-US" sz="3350" b="1" baseline="0" dirty="0" smtClean="0"/>
                        <a:t> increase in</a:t>
                      </a:r>
                      <a:r>
                        <a:rPr lang="en-US" sz="3350" b="1" dirty="0" smtClean="0"/>
                        <a:t> explained</a:t>
                      </a:r>
                      <a:r>
                        <a:rPr lang="en-US" sz="3350" b="1" baseline="0" dirty="0" smtClean="0"/>
                        <a:t> variance in Post intervention Depression</a:t>
                      </a:r>
                      <a:endParaRPr lang="en-US" sz="3350" b="1" dirty="0">
                        <a:latin typeface="Tw Cen MT" panose="020B0602020104020603" pitchFamily="34" charset="0"/>
                      </a:endParaRPr>
                    </a:p>
                  </a:txBody>
                  <a:tcPr anchor="ctr"/>
                </a:tc>
                <a:tc rowSpan="2" hMerge="1">
                  <a:txBody>
                    <a:bodyPr/>
                    <a:lstStyle/>
                    <a:p>
                      <a:pPr algn="ctr"/>
                      <a:endParaRPr lang="en-US" sz="3500" dirty="0" smtClean="0"/>
                    </a:p>
                  </a:txBody>
                  <a:tcPr anchor="ctr"/>
                </a:tc>
                <a:tc rowSpan="2" hMerge="1">
                  <a:txBody>
                    <a:bodyPr/>
                    <a:lstStyle/>
                    <a:p>
                      <a:pPr algn="ctr"/>
                      <a:endParaRPr lang="en-US" sz="3500" b="1" dirty="0" smtClean="0"/>
                    </a:p>
                  </a:txBody>
                  <a:tcPr anchor="ctr"/>
                </a:tc>
                <a:extLst>
                  <a:ext uri="{0D108BD9-81ED-4DB2-BD59-A6C34878D82A}">
                    <a16:rowId xmlns:a16="http://schemas.microsoft.com/office/drawing/2014/main" val="2536964502"/>
                  </a:ext>
                </a:extLst>
              </a:tr>
              <a:tr h="311211">
                <a:tc gridSpan="3">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3350" b="1" dirty="0" smtClean="0">
                          <a:solidFill>
                            <a:srgbClr val="00B050"/>
                          </a:solidFill>
                        </a:rPr>
                        <a:t>Full Model R</a:t>
                      </a:r>
                      <a:r>
                        <a:rPr lang="en-US" sz="3350" b="1" baseline="30000" dirty="0" smtClean="0">
                          <a:solidFill>
                            <a:srgbClr val="00B050"/>
                          </a:solidFill>
                        </a:rPr>
                        <a:t>2 </a:t>
                      </a:r>
                      <a:r>
                        <a:rPr lang="en-US" sz="3350" b="1" baseline="0" dirty="0" smtClean="0">
                          <a:solidFill>
                            <a:srgbClr val="00B050"/>
                          </a:solidFill>
                        </a:rPr>
                        <a:t>= 0.62</a:t>
                      </a:r>
                      <a:endParaRPr lang="en-US" sz="3350" b="1" dirty="0" smtClean="0">
                        <a:solidFill>
                          <a:srgbClr val="00B050"/>
                        </a:solidFill>
                        <a:latin typeface="Tw Cen MT" panose="020B0602020104020603" pitchFamily="34" charset="0"/>
                      </a:endParaRPr>
                    </a:p>
                  </a:txBody>
                  <a:tcPr anchor="ctr">
                    <a:solidFill>
                      <a:srgbClr val="F2F2F2"/>
                    </a:solidFill>
                  </a:tcPr>
                </a:tc>
                <a:tc hMerge="1">
                  <a:txBody>
                    <a:bodyPr/>
                    <a:lstStyle/>
                    <a:p>
                      <a:endParaRPr lang="en-US"/>
                    </a:p>
                  </a:txBody>
                  <a:tcPr/>
                </a:tc>
                <a:tc hMerge="1">
                  <a:txBody>
                    <a:bodyPr/>
                    <a:lstStyle/>
                    <a:p>
                      <a:endParaRPr lang="en-US"/>
                    </a:p>
                  </a:txBody>
                  <a:tcPr/>
                </a:tc>
                <a:tc gridSpan="3"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500" b="1" baseline="0" dirty="0" smtClean="0">
                        <a:solidFill>
                          <a:srgbClr val="465D0B"/>
                        </a:solidFill>
                      </a:endParaRPr>
                    </a:p>
                  </a:txBody>
                  <a:tcPr anchor="ctr"/>
                </a:tc>
                <a:tc hMerge="1" vMerge="1">
                  <a:txBody>
                    <a:bodyPr/>
                    <a:lstStyle/>
                    <a:p>
                      <a:pPr algn="ctr"/>
                      <a:endParaRPr lang="en-US" sz="3500" dirty="0" smtClean="0"/>
                    </a:p>
                  </a:txBody>
                  <a:tcPr anchor="ctr"/>
                </a:tc>
                <a:tc hMerge="1" vMerge="1">
                  <a:txBody>
                    <a:bodyPr/>
                    <a:lstStyle/>
                    <a:p>
                      <a:pPr algn="ctr"/>
                      <a:endParaRPr lang="en-US" sz="3500" b="1" dirty="0" smtClean="0"/>
                    </a:p>
                  </a:txBody>
                  <a:tcPr anchor="ctr"/>
                </a:tc>
                <a:extLst>
                  <a:ext uri="{0D108BD9-81ED-4DB2-BD59-A6C34878D82A}">
                    <a16:rowId xmlns:a16="http://schemas.microsoft.com/office/drawing/2014/main" val="2866696560"/>
                  </a:ext>
                </a:extLst>
              </a:tr>
              <a:tr h="513499">
                <a:tc gridSpan="6">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6000" b="1" dirty="0" smtClean="0"/>
                        <a:t>Partial F(4, 71) = 2.89, p = 0.028</a:t>
                      </a:r>
                      <a:endParaRPr lang="en-US" sz="6000" b="1" dirty="0" smtClean="0">
                        <a:solidFill>
                          <a:schemeClr val="tx1"/>
                        </a:solidFill>
                        <a:latin typeface="Tw Cen MT" panose="020B0602020104020603"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215015"/>
                  </a:ext>
                </a:extLst>
              </a:tr>
            </a:tbl>
          </a:graphicData>
        </a:graphic>
      </p:graphicFrame>
      <p:sp>
        <p:nvSpPr>
          <p:cNvPr id="39" name="TextBox 38"/>
          <p:cNvSpPr txBox="1"/>
          <p:nvPr/>
        </p:nvSpPr>
        <p:spPr>
          <a:xfrm>
            <a:off x="473590" y="18135600"/>
            <a:ext cx="8594210" cy="5247590"/>
          </a:xfrm>
          <a:prstGeom prst="rect">
            <a:avLst/>
          </a:prstGeom>
          <a:noFill/>
        </p:spPr>
        <p:txBody>
          <a:bodyPr wrap="square" rtlCol="0">
            <a:spAutoFit/>
          </a:bodyPr>
          <a:lstStyle/>
          <a:p>
            <a:pPr algn="just"/>
            <a:r>
              <a:rPr lang="en-US" altLang="en-US" sz="3350" b="1" dirty="0" smtClean="0">
                <a:latin typeface="Tw Cen MT" panose="020B0602020104020603" pitchFamily="34" charset="0"/>
              </a:rPr>
              <a:t>1</a:t>
            </a:r>
            <a:r>
              <a:rPr lang="en-US" altLang="en-US" sz="3350" b="1" dirty="0">
                <a:latin typeface="Tw Cen MT" panose="020B0602020104020603" pitchFamily="34" charset="0"/>
              </a:rPr>
              <a:t>.) Social network measures will serve as significant predictors of program </a:t>
            </a:r>
            <a:r>
              <a:rPr lang="en-US" altLang="en-US" sz="3350" b="1" dirty="0" smtClean="0">
                <a:latin typeface="Tw Cen MT" panose="020B0602020104020603" pitchFamily="34" charset="0"/>
              </a:rPr>
              <a:t>outcome depression.</a:t>
            </a:r>
          </a:p>
          <a:p>
            <a:pPr algn="just"/>
            <a:endParaRPr lang="en-US" altLang="en-US" sz="3350" b="1" dirty="0">
              <a:latin typeface="Tw Cen MT" panose="020B0602020104020603" pitchFamily="34" charset="0"/>
            </a:endParaRPr>
          </a:p>
          <a:p>
            <a:pPr algn="just"/>
            <a:r>
              <a:rPr lang="en-US" altLang="en-US" sz="3350" b="1" dirty="0">
                <a:latin typeface="Tw Cen MT" panose="020B0602020104020603" pitchFamily="34" charset="0"/>
              </a:rPr>
              <a:t>2.) Youth participants in the Campus Connections Program who have higher degrees of centrality, inbound relationships, and outbound relationships will demonstrate more improvement in measured </a:t>
            </a:r>
            <a:r>
              <a:rPr lang="en-US" altLang="en-US" sz="3350" b="1" dirty="0" smtClean="0">
                <a:latin typeface="Tw Cen MT" panose="020B0602020104020603" pitchFamily="34" charset="0"/>
              </a:rPr>
              <a:t>depression outcomes </a:t>
            </a:r>
            <a:r>
              <a:rPr lang="en-US" altLang="en-US" sz="3350" b="1" dirty="0">
                <a:latin typeface="Tw Cen MT" panose="020B0602020104020603" pitchFamily="34" charset="0"/>
              </a:rPr>
              <a:t>from program start to program end. </a:t>
            </a:r>
          </a:p>
        </p:txBody>
      </p:sp>
      <p:sp>
        <p:nvSpPr>
          <p:cNvPr id="56" name="TextBox 55"/>
          <p:cNvSpPr txBox="1"/>
          <p:nvPr/>
        </p:nvSpPr>
        <p:spPr>
          <a:xfrm>
            <a:off x="16535400" y="23469600"/>
            <a:ext cx="9372600" cy="861774"/>
          </a:xfrm>
          <a:prstGeom prst="rect">
            <a:avLst/>
          </a:prstGeom>
          <a:solidFill>
            <a:srgbClr val="00B050"/>
          </a:solidFill>
          <a:ln>
            <a:solidFill>
              <a:schemeClr val="tx1"/>
            </a:solidFill>
          </a:ln>
        </p:spPr>
        <p:txBody>
          <a:bodyPr wrap="square" rtlCol="0">
            <a:spAutoFit/>
          </a:bodyPr>
          <a:lstStyle/>
          <a:p>
            <a:pPr algn="ctr"/>
            <a:r>
              <a:rPr lang="en-US" sz="5000" b="1" dirty="0" smtClean="0">
                <a:solidFill>
                  <a:schemeClr val="bg1"/>
                </a:solidFill>
              </a:rPr>
              <a:t>The Four Social Networks, Week 9 </a:t>
            </a:r>
            <a:endParaRPr lang="en-US" sz="5000" b="1" dirty="0">
              <a:solidFill>
                <a:schemeClr val="bg1"/>
              </a:solidFill>
            </a:endParaRPr>
          </a:p>
        </p:txBody>
      </p:sp>
      <p:grpSp>
        <p:nvGrpSpPr>
          <p:cNvPr id="60" name="Group 59"/>
          <p:cNvGrpSpPr/>
          <p:nvPr/>
        </p:nvGrpSpPr>
        <p:grpSpPr>
          <a:xfrm>
            <a:off x="381000" y="23602273"/>
            <a:ext cx="5677445" cy="5696268"/>
            <a:chOff x="533400" y="23975705"/>
            <a:chExt cx="5747746" cy="4980295"/>
          </a:xfrm>
        </p:grpSpPr>
        <p:sp>
          <p:nvSpPr>
            <p:cNvPr id="25" name="TextBox 24"/>
            <p:cNvSpPr txBox="1"/>
            <p:nvPr/>
          </p:nvSpPr>
          <p:spPr>
            <a:xfrm>
              <a:off x="1106104" y="24059575"/>
              <a:ext cx="3842898" cy="1246495"/>
            </a:xfrm>
            <a:prstGeom prst="rect">
              <a:avLst/>
            </a:prstGeom>
            <a:noFill/>
          </p:spPr>
          <p:txBody>
            <a:bodyPr wrap="square" rtlCol="0">
              <a:spAutoFit/>
            </a:bodyPr>
            <a:lstStyle/>
            <a:p>
              <a:pPr algn="ctr"/>
              <a:r>
                <a:rPr lang="en-US" dirty="0" smtClean="0"/>
                <a:t>Legend</a:t>
              </a:r>
              <a:endParaRPr lang="en-US" dirty="0"/>
            </a:p>
          </p:txBody>
        </p:sp>
        <p:grpSp>
          <p:nvGrpSpPr>
            <p:cNvPr id="59" name="Group 58"/>
            <p:cNvGrpSpPr/>
            <p:nvPr/>
          </p:nvGrpSpPr>
          <p:grpSpPr>
            <a:xfrm>
              <a:off x="533400" y="23975705"/>
              <a:ext cx="5747746" cy="4980295"/>
              <a:chOff x="533400" y="23975705"/>
              <a:chExt cx="5747746" cy="4980295"/>
            </a:xfrm>
          </p:grpSpPr>
          <p:sp>
            <p:nvSpPr>
              <p:cNvPr id="27" name="Rounded Rectangle 26"/>
              <p:cNvSpPr/>
              <p:nvPr/>
            </p:nvSpPr>
            <p:spPr>
              <a:xfrm>
                <a:off x="609600" y="25298400"/>
                <a:ext cx="739007" cy="57564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609600" y="26136600"/>
                <a:ext cx="739007" cy="576072"/>
              </a:xfrm>
              <a:prstGeom prst="roundRect">
                <a:avLst/>
              </a:prstGeom>
              <a:solidFill>
                <a:srgbClr val="35FA26"/>
              </a:solidFill>
              <a:ln>
                <a:solidFill>
                  <a:srgbClr val="35F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609600" y="26898600"/>
                <a:ext cx="723902" cy="69308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09600" y="27965400"/>
                <a:ext cx="7239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 y="28651200"/>
                <a:ext cx="72390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1318341" y="25346795"/>
                <a:ext cx="3667505" cy="553998"/>
              </a:xfrm>
              <a:prstGeom prst="rect">
                <a:avLst/>
              </a:prstGeom>
              <a:noFill/>
            </p:spPr>
            <p:txBody>
              <a:bodyPr wrap="square" rtlCol="0">
                <a:spAutoFit/>
              </a:bodyPr>
              <a:lstStyle/>
              <a:p>
                <a:r>
                  <a:rPr lang="en-US" sz="3000" b="1" dirty="0" smtClean="0"/>
                  <a:t>= Depressed Mentee</a:t>
                </a:r>
              </a:p>
            </p:txBody>
          </p:sp>
          <p:sp>
            <p:nvSpPr>
              <p:cNvPr id="46" name="TextBox 45"/>
              <p:cNvSpPr txBox="1"/>
              <p:nvPr/>
            </p:nvSpPr>
            <p:spPr>
              <a:xfrm>
                <a:off x="1338855" y="26202446"/>
                <a:ext cx="4386915" cy="484365"/>
              </a:xfrm>
              <a:prstGeom prst="rect">
                <a:avLst/>
              </a:prstGeom>
              <a:noFill/>
            </p:spPr>
            <p:txBody>
              <a:bodyPr wrap="square" rtlCol="0">
                <a:spAutoFit/>
              </a:bodyPr>
              <a:lstStyle/>
              <a:p>
                <a:r>
                  <a:rPr lang="en-US" sz="3000" b="1" dirty="0" smtClean="0"/>
                  <a:t>= Non-Depressed Mentee</a:t>
                </a:r>
              </a:p>
            </p:txBody>
          </p:sp>
          <p:sp>
            <p:nvSpPr>
              <p:cNvPr id="47" name="TextBox 46"/>
              <p:cNvSpPr txBox="1"/>
              <p:nvPr/>
            </p:nvSpPr>
            <p:spPr>
              <a:xfrm>
                <a:off x="1371600" y="27030402"/>
                <a:ext cx="4909546" cy="553998"/>
              </a:xfrm>
              <a:prstGeom prst="rect">
                <a:avLst/>
              </a:prstGeom>
              <a:noFill/>
            </p:spPr>
            <p:txBody>
              <a:bodyPr wrap="square" rtlCol="0">
                <a:spAutoFit/>
              </a:bodyPr>
              <a:lstStyle/>
              <a:p>
                <a:r>
                  <a:rPr lang="en-US" sz="3000" b="1" dirty="0" smtClean="0"/>
                  <a:t>= Staff Member</a:t>
                </a:r>
              </a:p>
            </p:txBody>
          </p:sp>
          <p:sp>
            <p:nvSpPr>
              <p:cNvPr id="48" name="TextBox 47"/>
              <p:cNvSpPr txBox="1"/>
              <p:nvPr/>
            </p:nvSpPr>
            <p:spPr>
              <a:xfrm>
                <a:off x="1415054" y="27660600"/>
                <a:ext cx="3385546" cy="553998"/>
              </a:xfrm>
              <a:prstGeom prst="rect">
                <a:avLst/>
              </a:prstGeom>
              <a:noFill/>
            </p:spPr>
            <p:txBody>
              <a:bodyPr wrap="square" rtlCol="0">
                <a:spAutoFit/>
              </a:bodyPr>
              <a:lstStyle/>
              <a:p>
                <a:r>
                  <a:rPr lang="en-US" sz="3000" b="1" dirty="0" smtClean="0"/>
                  <a:t>= Reciprocated Tie</a:t>
                </a:r>
              </a:p>
            </p:txBody>
          </p:sp>
          <p:sp>
            <p:nvSpPr>
              <p:cNvPr id="49" name="TextBox 48"/>
              <p:cNvSpPr txBox="1"/>
              <p:nvPr/>
            </p:nvSpPr>
            <p:spPr>
              <a:xfrm>
                <a:off x="1411176" y="28402002"/>
                <a:ext cx="3984113" cy="553998"/>
              </a:xfrm>
              <a:prstGeom prst="rect">
                <a:avLst/>
              </a:prstGeom>
              <a:noFill/>
            </p:spPr>
            <p:txBody>
              <a:bodyPr wrap="square" rtlCol="0">
                <a:spAutoFit/>
              </a:bodyPr>
              <a:lstStyle/>
              <a:p>
                <a:r>
                  <a:rPr lang="en-US" sz="3000" b="1" dirty="0" smtClean="0"/>
                  <a:t>= Non-Reciprocated Tie</a:t>
                </a:r>
              </a:p>
            </p:txBody>
          </p:sp>
          <p:sp>
            <p:nvSpPr>
              <p:cNvPr id="57" name="Rectangle 56"/>
              <p:cNvSpPr/>
              <p:nvPr/>
            </p:nvSpPr>
            <p:spPr>
              <a:xfrm>
                <a:off x="533400" y="23975705"/>
                <a:ext cx="5192368" cy="4980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1" name="TextBox 60"/>
          <p:cNvSpPr txBox="1"/>
          <p:nvPr/>
        </p:nvSpPr>
        <p:spPr>
          <a:xfrm>
            <a:off x="8003113" y="28964692"/>
            <a:ext cx="3447119" cy="677108"/>
          </a:xfrm>
          <a:prstGeom prst="rect">
            <a:avLst/>
          </a:prstGeom>
          <a:noFill/>
        </p:spPr>
        <p:txBody>
          <a:bodyPr wrap="square" rtlCol="0">
            <a:spAutoFit/>
          </a:bodyPr>
          <a:lstStyle/>
          <a:p>
            <a:r>
              <a:rPr lang="en-US" sz="3800" b="1" dirty="0" smtClean="0"/>
              <a:t>Density = 0.23 </a:t>
            </a:r>
            <a:endParaRPr lang="en-US" sz="3800" b="1" dirty="0"/>
          </a:p>
        </p:txBody>
      </p:sp>
      <p:sp>
        <p:nvSpPr>
          <p:cNvPr id="62" name="TextBox 61"/>
          <p:cNvSpPr txBox="1"/>
          <p:nvPr/>
        </p:nvSpPr>
        <p:spPr>
          <a:xfrm>
            <a:off x="15962057" y="28964692"/>
            <a:ext cx="3447119" cy="677108"/>
          </a:xfrm>
          <a:prstGeom prst="rect">
            <a:avLst/>
          </a:prstGeom>
          <a:noFill/>
        </p:spPr>
        <p:txBody>
          <a:bodyPr wrap="square" rtlCol="0">
            <a:spAutoFit/>
          </a:bodyPr>
          <a:lstStyle/>
          <a:p>
            <a:r>
              <a:rPr lang="en-US" sz="3800" b="1" dirty="0" smtClean="0"/>
              <a:t>Density = 0.21 </a:t>
            </a:r>
            <a:endParaRPr lang="en-US" sz="3800" b="1" dirty="0"/>
          </a:p>
        </p:txBody>
      </p:sp>
      <p:sp>
        <p:nvSpPr>
          <p:cNvPr id="63" name="TextBox 62"/>
          <p:cNvSpPr txBox="1"/>
          <p:nvPr/>
        </p:nvSpPr>
        <p:spPr>
          <a:xfrm>
            <a:off x="23926800" y="28964692"/>
            <a:ext cx="3447119" cy="677108"/>
          </a:xfrm>
          <a:prstGeom prst="rect">
            <a:avLst/>
          </a:prstGeom>
          <a:noFill/>
        </p:spPr>
        <p:txBody>
          <a:bodyPr wrap="square" rtlCol="0">
            <a:spAutoFit/>
          </a:bodyPr>
          <a:lstStyle/>
          <a:p>
            <a:r>
              <a:rPr lang="en-US" sz="3800" b="1" dirty="0" smtClean="0"/>
              <a:t>Density = 0.21 </a:t>
            </a:r>
            <a:endParaRPr lang="en-US" sz="3800" b="1" dirty="0"/>
          </a:p>
        </p:txBody>
      </p:sp>
      <p:sp>
        <p:nvSpPr>
          <p:cNvPr id="64" name="TextBox 63"/>
          <p:cNvSpPr txBox="1"/>
          <p:nvPr/>
        </p:nvSpPr>
        <p:spPr>
          <a:xfrm>
            <a:off x="32301785" y="28968192"/>
            <a:ext cx="3447119" cy="677108"/>
          </a:xfrm>
          <a:prstGeom prst="rect">
            <a:avLst/>
          </a:prstGeom>
          <a:noFill/>
        </p:spPr>
        <p:txBody>
          <a:bodyPr wrap="square" rtlCol="0">
            <a:spAutoFit/>
          </a:bodyPr>
          <a:lstStyle/>
          <a:p>
            <a:r>
              <a:rPr lang="en-US" sz="3800" b="1" dirty="0" smtClean="0"/>
              <a:t>Density = 0.18 </a:t>
            </a:r>
            <a:endParaRPr lang="en-US" sz="3800" b="1" dirty="0"/>
          </a:p>
        </p:txBody>
      </p:sp>
      <p:sp>
        <p:nvSpPr>
          <p:cNvPr id="72" name="TextBox 71"/>
          <p:cNvSpPr txBox="1"/>
          <p:nvPr/>
        </p:nvSpPr>
        <p:spPr>
          <a:xfrm>
            <a:off x="28454001" y="17682971"/>
            <a:ext cx="4235798" cy="784830"/>
          </a:xfrm>
          <a:prstGeom prst="rect">
            <a:avLst/>
          </a:prstGeom>
          <a:solidFill>
            <a:srgbClr val="00B050"/>
          </a:solidFill>
          <a:ln>
            <a:solidFill>
              <a:schemeClr val="tx1"/>
            </a:solidFill>
          </a:ln>
        </p:spPr>
        <p:txBody>
          <a:bodyPr wrap="square" rtlCol="0">
            <a:spAutoFit/>
          </a:bodyPr>
          <a:lstStyle/>
          <a:p>
            <a:pPr algn="ctr"/>
            <a:r>
              <a:rPr lang="en-US" sz="4500" b="1" dirty="0" smtClean="0">
                <a:solidFill>
                  <a:schemeClr val="bg1"/>
                </a:solidFill>
                <a:latin typeface="Tw Cen MT" panose="020B0602020104020603" pitchFamily="34" charset="0"/>
              </a:rPr>
              <a:t>Conclusions</a:t>
            </a:r>
            <a:endParaRPr lang="en-US" sz="4500" b="1" dirty="0">
              <a:solidFill>
                <a:schemeClr val="bg1"/>
              </a:solidFill>
              <a:latin typeface="Tw Cen MT" panose="020B0602020104020603" pitchFamily="34" charset="0"/>
            </a:endParaRPr>
          </a:p>
        </p:txBody>
      </p:sp>
      <p:sp>
        <p:nvSpPr>
          <p:cNvPr id="73" name="TextBox 72"/>
          <p:cNvSpPr txBox="1"/>
          <p:nvPr/>
        </p:nvSpPr>
        <p:spPr>
          <a:xfrm>
            <a:off x="28454000" y="20807201"/>
            <a:ext cx="4235799" cy="784830"/>
          </a:xfrm>
          <a:prstGeom prst="rect">
            <a:avLst/>
          </a:prstGeom>
          <a:solidFill>
            <a:srgbClr val="00B050"/>
          </a:solidFill>
          <a:ln>
            <a:solidFill>
              <a:schemeClr val="tx1"/>
            </a:solidFill>
          </a:ln>
        </p:spPr>
        <p:txBody>
          <a:bodyPr wrap="square" rtlCol="0">
            <a:spAutoFit/>
          </a:bodyPr>
          <a:lstStyle/>
          <a:p>
            <a:pPr algn="ctr"/>
            <a:r>
              <a:rPr lang="en-US" sz="4500" b="1" dirty="0" smtClean="0">
                <a:solidFill>
                  <a:schemeClr val="bg1"/>
                </a:solidFill>
                <a:latin typeface="Tw Cen MT" panose="020B0602020104020603" pitchFamily="34" charset="0"/>
              </a:rPr>
              <a:t>Implications</a:t>
            </a:r>
            <a:endParaRPr lang="en-US" sz="45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7843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2047</TotalTime>
  <Words>636</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Narrow</vt:lpstr>
      <vt:lpstr>Calibri</vt:lpstr>
      <vt:lpstr>Tw Cen MT</vt:lpstr>
      <vt:lpstr>Office Theme</vt:lpstr>
      <vt:lpstr>PowerPoint Presentation</vt:lpstr>
    </vt:vector>
  </TitlesOfParts>
  <Company>Colorado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kbigsby</dc:creator>
  <cp:lastModifiedBy>RA,Henry</cp:lastModifiedBy>
  <cp:revision>40</cp:revision>
  <dcterms:created xsi:type="dcterms:W3CDTF">2012-10-12T14:12:01Z</dcterms:created>
  <dcterms:modified xsi:type="dcterms:W3CDTF">2017-04-23T00:10:28Z</dcterms:modified>
</cp:coreProperties>
</file>