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29718000"/>
  <p:notesSz cx="9296400" cy="7010400"/>
  <p:defaultTextStyle>
    <a:defPPr>
      <a:defRPr lang="en-US"/>
    </a:defPPr>
    <a:lvl1pPr marL="0" algn="l" defTabSz="3788176" rtl="0" eaLnBrk="1" latinLnBrk="0" hangingPunct="1">
      <a:defRPr sz="7500" kern="1200">
        <a:solidFill>
          <a:schemeClr val="tx1"/>
        </a:solidFill>
        <a:latin typeface="+mn-lt"/>
        <a:ea typeface="+mn-ea"/>
        <a:cs typeface="+mn-cs"/>
      </a:defRPr>
    </a:lvl1pPr>
    <a:lvl2pPr marL="1894088" algn="l" defTabSz="3788176" rtl="0" eaLnBrk="1" latinLnBrk="0" hangingPunct="1">
      <a:defRPr sz="7500" kern="1200">
        <a:solidFill>
          <a:schemeClr val="tx1"/>
        </a:solidFill>
        <a:latin typeface="+mn-lt"/>
        <a:ea typeface="+mn-ea"/>
        <a:cs typeface="+mn-cs"/>
      </a:defRPr>
    </a:lvl2pPr>
    <a:lvl3pPr marL="3788176" algn="l" defTabSz="3788176" rtl="0" eaLnBrk="1" latinLnBrk="0" hangingPunct="1">
      <a:defRPr sz="7500" kern="1200">
        <a:solidFill>
          <a:schemeClr val="tx1"/>
        </a:solidFill>
        <a:latin typeface="+mn-lt"/>
        <a:ea typeface="+mn-ea"/>
        <a:cs typeface="+mn-cs"/>
      </a:defRPr>
    </a:lvl3pPr>
    <a:lvl4pPr marL="5682264" algn="l" defTabSz="3788176" rtl="0" eaLnBrk="1" latinLnBrk="0" hangingPunct="1">
      <a:defRPr sz="7500" kern="1200">
        <a:solidFill>
          <a:schemeClr val="tx1"/>
        </a:solidFill>
        <a:latin typeface="+mn-lt"/>
        <a:ea typeface="+mn-ea"/>
        <a:cs typeface="+mn-cs"/>
      </a:defRPr>
    </a:lvl4pPr>
    <a:lvl5pPr marL="7576353" algn="l" defTabSz="3788176" rtl="0" eaLnBrk="1" latinLnBrk="0" hangingPunct="1">
      <a:defRPr sz="7500" kern="1200">
        <a:solidFill>
          <a:schemeClr val="tx1"/>
        </a:solidFill>
        <a:latin typeface="+mn-lt"/>
        <a:ea typeface="+mn-ea"/>
        <a:cs typeface="+mn-cs"/>
      </a:defRPr>
    </a:lvl5pPr>
    <a:lvl6pPr marL="9470441" algn="l" defTabSz="3788176" rtl="0" eaLnBrk="1" latinLnBrk="0" hangingPunct="1">
      <a:defRPr sz="7500" kern="1200">
        <a:solidFill>
          <a:schemeClr val="tx1"/>
        </a:solidFill>
        <a:latin typeface="+mn-lt"/>
        <a:ea typeface="+mn-ea"/>
        <a:cs typeface="+mn-cs"/>
      </a:defRPr>
    </a:lvl6pPr>
    <a:lvl7pPr marL="11364529" algn="l" defTabSz="3788176" rtl="0" eaLnBrk="1" latinLnBrk="0" hangingPunct="1">
      <a:defRPr sz="7500" kern="1200">
        <a:solidFill>
          <a:schemeClr val="tx1"/>
        </a:solidFill>
        <a:latin typeface="+mn-lt"/>
        <a:ea typeface="+mn-ea"/>
        <a:cs typeface="+mn-cs"/>
      </a:defRPr>
    </a:lvl7pPr>
    <a:lvl8pPr marL="13258617" algn="l" defTabSz="3788176" rtl="0" eaLnBrk="1" latinLnBrk="0" hangingPunct="1">
      <a:defRPr sz="7500" kern="1200">
        <a:solidFill>
          <a:schemeClr val="tx1"/>
        </a:solidFill>
        <a:latin typeface="+mn-lt"/>
        <a:ea typeface="+mn-ea"/>
        <a:cs typeface="+mn-cs"/>
      </a:defRPr>
    </a:lvl8pPr>
    <a:lvl9pPr marL="15152705" algn="l" defTabSz="3788176" rtl="0" eaLnBrk="1" latinLnBrk="0" hangingPunct="1">
      <a:defRPr sz="7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360">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7D1"/>
    <a:srgbClr val="FF9999"/>
    <a:srgbClr val="F2F2F2"/>
    <a:srgbClr val="E6E6E6"/>
    <a:srgbClr val="F4CD30"/>
    <a:srgbClr val="35FA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290" autoAdjust="0"/>
    <p:restoredTop sz="94728" autoAdjust="0"/>
  </p:normalViewPr>
  <p:slideViewPr>
    <p:cSldViewPr>
      <p:cViewPr>
        <p:scale>
          <a:sx n="25" d="100"/>
          <a:sy n="25" d="100"/>
        </p:scale>
        <p:origin x="894" y="18"/>
      </p:cViewPr>
      <p:guideLst>
        <p:guide orient="horz" pos="9360"/>
        <p:guide pos="12096"/>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2143"/>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6347" y="0"/>
            <a:ext cx="4028440" cy="352143"/>
          </a:xfrm>
          <a:prstGeom prst="rect">
            <a:avLst/>
          </a:prstGeom>
        </p:spPr>
        <p:txBody>
          <a:bodyPr vert="horz" lIns="93177" tIns="46589" rIns="93177" bIns="46589" rtlCol="0"/>
          <a:lstStyle>
            <a:lvl1pPr algn="r">
              <a:defRPr sz="1200"/>
            </a:lvl1pPr>
          </a:lstStyle>
          <a:p>
            <a:fld id="{330CD4F8-9C7C-40BE-A16C-312AF264A089}" type="datetimeFigureOut">
              <a:rPr lang="en-US" smtClean="0"/>
              <a:t>4/24/2017</a:t>
            </a:fld>
            <a:endParaRPr lang="en-US"/>
          </a:p>
        </p:txBody>
      </p:sp>
      <p:sp>
        <p:nvSpPr>
          <p:cNvPr id="4" name="Slide Image Placeholder 3"/>
          <p:cNvSpPr>
            <a:spLocks noGrp="1" noRot="1" noChangeAspect="1"/>
          </p:cNvSpPr>
          <p:nvPr>
            <p:ph type="sldImg" idx="2"/>
          </p:nvPr>
        </p:nvSpPr>
        <p:spPr>
          <a:xfrm>
            <a:off x="3121025" y="876300"/>
            <a:ext cx="3054350" cy="23653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73756"/>
            <a:ext cx="7437120" cy="2760344"/>
          </a:xfrm>
          <a:prstGeom prst="rect">
            <a:avLst/>
          </a:prstGeom>
        </p:spPr>
        <p:txBody>
          <a:bodyPr vert="horz" lIns="93177" tIns="46589" rIns="93177" bIns="46589"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258"/>
            <a:ext cx="4028440" cy="352142"/>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6347" y="6658258"/>
            <a:ext cx="4028440" cy="352142"/>
          </a:xfrm>
          <a:prstGeom prst="rect">
            <a:avLst/>
          </a:prstGeom>
        </p:spPr>
        <p:txBody>
          <a:bodyPr vert="horz" lIns="93177" tIns="46589" rIns="93177" bIns="46589" rtlCol="0" anchor="b"/>
          <a:lstStyle>
            <a:lvl1pPr algn="r">
              <a:defRPr sz="1200"/>
            </a:lvl1pPr>
          </a:lstStyle>
          <a:p>
            <a:fld id="{C5FBE499-6E6A-4E0C-9286-2F933A4A1432}" type="slidenum">
              <a:rPr lang="en-US" smtClean="0"/>
              <a:t>‹#›</a:t>
            </a:fld>
            <a:endParaRPr lang="en-US"/>
          </a:p>
        </p:txBody>
      </p:sp>
    </p:spTree>
    <p:extLst>
      <p:ext uri="{BB962C8B-B14F-4D97-AF65-F5344CB8AC3E}">
        <p14:creationId xmlns:p14="http://schemas.microsoft.com/office/powerpoint/2010/main" val="524273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FBE499-6E6A-4E0C-9286-2F933A4A1432}" type="slidenum">
              <a:rPr lang="en-US" smtClean="0"/>
              <a:t>1</a:t>
            </a:fld>
            <a:endParaRPr lang="en-US"/>
          </a:p>
        </p:txBody>
      </p:sp>
    </p:spTree>
    <p:extLst>
      <p:ext uri="{BB962C8B-B14F-4D97-AF65-F5344CB8AC3E}">
        <p14:creationId xmlns:p14="http://schemas.microsoft.com/office/powerpoint/2010/main" val="3177684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9231844"/>
            <a:ext cx="32644080" cy="6370108"/>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6840200"/>
            <a:ext cx="26883360" cy="7594600"/>
          </a:xfrm>
        </p:spPr>
        <p:txBody>
          <a:bodyPr/>
          <a:lstStyle>
            <a:lvl1pPr marL="0" indent="0" algn="ctr">
              <a:buNone/>
              <a:defRPr>
                <a:solidFill>
                  <a:schemeClr val="tx1">
                    <a:tint val="75000"/>
                  </a:schemeClr>
                </a:solidFill>
              </a:defRPr>
            </a:lvl1pPr>
            <a:lvl2pPr marL="1894088" indent="0" algn="ctr">
              <a:buNone/>
              <a:defRPr>
                <a:solidFill>
                  <a:schemeClr val="tx1">
                    <a:tint val="75000"/>
                  </a:schemeClr>
                </a:solidFill>
              </a:defRPr>
            </a:lvl2pPr>
            <a:lvl3pPr marL="3788176" indent="0" algn="ctr">
              <a:buNone/>
              <a:defRPr>
                <a:solidFill>
                  <a:schemeClr val="tx1">
                    <a:tint val="75000"/>
                  </a:schemeClr>
                </a:solidFill>
              </a:defRPr>
            </a:lvl3pPr>
            <a:lvl4pPr marL="5682264" indent="0" algn="ctr">
              <a:buNone/>
              <a:defRPr>
                <a:solidFill>
                  <a:schemeClr val="tx1">
                    <a:tint val="75000"/>
                  </a:schemeClr>
                </a:solidFill>
              </a:defRPr>
            </a:lvl4pPr>
            <a:lvl5pPr marL="7576353" indent="0" algn="ctr">
              <a:buNone/>
              <a:defRPr>
                <a:solidFill>
                  <a:schemeClr val="tx1">
                    <a:tint val="75000"/>
                  </a:schemeClr>
                </a:solidFill>
              </a:defRPr>
            </a:lvl5pPr>
            <a:lvl6pPr marL="9470441" indent="0" algn="ctr">
              <a:buNone/>
              <a:defRPr>
                <a:solidFill>
                  <a:schemeClr val="tx1">
                    <a:tint val="75000"/>
                  </a:schemeClr>
                </a:solidFill>
              </a:defRPr>
            </a:lvl6pPr>
            <a:lvl7pPr marL="11364529" indent="0" algn="ctr">
              <a:buNone/>
              <a:defRPr>
                <a:solidFill>
                  <a:schemeClr val="tx1">
                    <a:tint val="75000"/>
                  </a:schemeClr>
                </a:solidFill>
              </a:defRPr>
            </a:lvl7pPr>
            <a:lvl8pPr marL="13258617" indent="0" algn="ctr">
              <a:buNone/>
              <a:defRPr>
                <a:solidFill>
                  <a:schemeClr val="tx1">
                    <a:tint val="75000"/>
                  </a:schemeClr>
                </a:solidFill>
              </a:defRPr>
            </a:lvl8pPr>
            <a:lvl9pPr marL="1515270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8E7731-E00E-4F2D-8378-7C2084B5CC49}"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973703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E7731-E00E-4F2D-8378-7C2084B5CC49}"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113425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190100"/>
            <a:ext cx="8641080" cy="2535660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190100"/>
            <a:ext cx="25283160" cy="2535660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E7731-E00E-4F2D-8378-7C2084B5CC49}"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352747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E7731-E00E-4F2D-8378-7C2084B5CC49}"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1494055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19096570"/>
            <a:ext cx="32644080" cy="5902325"/>
          </a:xfrm>
        </p:spPr>
        <p:txBody>
          <a:bodyPr anchor="t"/>
          <a:lstStyle>
            <a:lvl1pPr algn="l">
              <a:defRPr sz="166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2595759"/>
            <a:ext cx="32644080" cy="6500810"/>
          </a:xfrm>
        </p:spPr>
        <p:txBody>
          <a:bodyPr anchor="b"/>
          <a:lstStyle>
            <a:lvl1pPr marL="0" indent="0">
              <a:buNone/>
              <a:defRPr sz="8300">
                <a:solidFill>
                  <a:schemeClr val="tx1">
                    <a:tint val="75000"/>
                  </a:schemeClr>
                </a:solidFill>
              </a:defRPr>
            </a:lvl1pPr>
            <a:lvl2pPr marL="1894088" indent="0">
              <a:buNone/>
              <a:defRPr sz="7500">
                <a:solidFill>
                  <a:schemeClr val="tx1">
                    <a:tint val="75000"/>
                  </a:schemeClr>
                </a:solidFill>
              </a:defRPr>
            </a:lvl2pPr>
            <a:lvl3pPr marL="3788176" indent="0">
              <a:buNone/>
              <a:defRPr sz="6600">
                <a:solidFill>
                  <a:schemeClr val="tx1">
                    <a:tint val="75000"/>
                  </a:schemeClr>
                </a:solidFill>
              </a:defRPr>
            </a:lvl3pPr>
            <a:lvl4pPr marL="5682264" indent="0">
              <a:buNone/>
              <a:defRPr sz="5800">
                <a:solidFill>
                  <a:schemeClr val="tx1">
                    <a:tint val="75000"/>
                  </a:schemeClr>
                </a:solidFill>
              </a:defRPr>
            </a:lvl4pPr>
            <a:lvl5pPr marL="7576353" indent="0">
              <a:buNone/>
              <a:defRPr sz="5800">
                <a:solidFill>
                  <a:schemeClr val="tx1">
                    <a:tint val="75000"/>
                  </a:schemeClr>
                </a:solidFill>
              </a:defRPr>
            </a:lvl5pPr>
            <a:lvl6pPr marL="9470441" indent="0">
              <a:buNone/>
              <a:defRPr sz="5800">
                <a:solidFill>
                  <a:schemeClr val="tx1">
                    <a:tint val="75000"/>
                  </a:schemeClr>
                </a:solidFill>
              </a:defRPr>
            </a:lvl6pPr>
            <a:lvl7pPr marL="11364529" indent="0">
              <a:buNone/>
              <a:defRPr sz="5800">
                <a:solidFill>
                  <a:schemeClr val="tx1">
                    <a:tint val="75000"/>
                  </a:schemeClr>
                </a:solidFill>
              </a:defRPr>
            </a:lvl7pPr>
            <a:lvl8pPr marL="13258617" indent="0">
              <a:buNone/>
              <a:defRPr sz="5800">
                <a:solidFill>
                  <a:schemeClr val="tx1">
                    <a:tint val="75000"/>
                  </a:schemeClr>
                </a:solidFill>
              </a:defRPr>
            </a:lvl8pPr>
            <a:lvl9pPr marL="15152705"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8E7731-E00E-4F2D-8378-7C2084B5CC49}"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1420554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6934202"/>
            <a:ext cx="16962120" cy="19612506"/>
          </a:xfrm>
        </p:spPr>
        <p:txBody>
          <a:bodyPr/>
          <a:lstStyle>
            <a:lvl1pPr>
              <a:defRPr sz="11600"/>
            </a:lvl1pPr>
            <a:lvl2pPr>
              <a:defRPr sz="9900"/>
            </a:lvl2pPr>
            <a:lvl3pPr>
              <a:defRPr sz="83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6934202"/>
            <a:ext cx="16962120" cy="19612506"/>
          </a:xfrm>
        </p:spPr>
        <p:txBody>
          <a:bodyPr/>
          <a:lstStyle>
            <a:lvl1pPr>
              <a:defRPr sz="11600"/>
            </a:lvl1pPr>
            <a:lvl2pPr>
              <a:defRPr sz="9900"/>
            </a:lvl2pPr>
            <a:lvl3pPr>
              <a:defRPr sz="83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8E7731-E00E-4F2D-8378-7C2084B5CC49}" type="datetimeFigureOut">
              <a:rPr lang="en-US" smtClean="0"/>
              <a:t>4/24/2017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3050944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6652156"/>
            <a:ext cx="16968790" cy="2772302"/>
          </a:xfrm>
        </p:spPr>
        <p:txBody>
          <a:bodyPr anchor="b"/>
          <a:lstStyle>
            <a:lvl1pPr marL="0" indent="0">
              <a:buNone/>
              <a:defRPr sz="9900" b="1"/>
            </a:lvl1pPr>
            <a:lvl2pPr marL="1894088" indent="0">
              <a:buNone/>
              <a:defRPr sz="8300" b="1"/>
            </a:lvl2pPr>
            <a:lvl3pPr marL="3788176" indent="0">
              <a:buNone/>
              <a:defRPr sz="7500" b="1"/>
            </a:lvl3pPr>
            <a:lvl4pPr marL="5682264" indent="0">
              <a:buNone/>
              <a:defRPr sz="6600" b="1"/>
            </a:lvl4pPr>
            <a:lvl5pPr marL="7576353" indent="0">
              <a:buNone/>
              <a:defRPr sz="6600" b="1"/>
            </a:lvl5pPr>
            <a:lvl6pPr marL="9470441" indent="0">
              <a:buNone/>
              <a:defRPr sz="6600" b="1"/>
            </a:lvl6pPr>
            <a:lvl7pPr marL="11364529" indent="0">
              <a:buNone/>
              <a:defRPr sz="6600" b="1"/>
            </a:lvl7pPr>
            <a:lvl8pPr marL="13258617" indent="0">
              <a:buNone/>
              <a:defRPr sz="6600" b="1"/>
            </a:lvl8pPr>
            <a:lvl9pPr marL="15152705"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1920240" y="9424458"/>
            <a:ext cx="16968790" cy="17122248"/>
          </a:xfrm>
        </p:spPr>
        <p:txBody>
          <a:bodyPr/>
          <a:lstStyle>
            <a:lvl1pPr>
              <a:defRPr sz="9900"/>
            </a:lvl1pPr>
            <a:lvl2pPr>
              <a:defRPr sz="8300"/>
            </a:lvl2pPr>
            <a:lvl3pPr>
              <a:defRPr sz="75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6652156"/>
            <a:ext cx="16975455" cy="2772302"/>
          </a:xfrm>
        </p:spPr>
        <p:txBody>
          <a:bodyPr anchor="b"/>
          <a:lstStyle>
            <a:lvl1pPr marL="0" indent="0">
              <a:buNone/>
              <a:defRPr sz="9900" b="1"/>
            </a:lvl1pPr>
            <a:lvl2pPr marL="1894088" indent="0">
              <a:buNone/>
              <a:defRPr sz="8300" b="1"/>
            </a:lvl2pPr>
            <a:lvl3pPr marL="3788176" indent="0">
              <a:buNone/>
              <a:defRPr sz="7500" b="1"/>
            </a:lvl3pPr>
            <a:lvl4pPr marL="5682264" indent="0">
              <a:buNone/>
              <a:defRPr sz="6600" b="1"/>
            </a:lvl4pPr>
            <a:lvl5pPr marL="7576353" indent="0">
              <a:buNone/>
              <a:defRPr sz="6600" b="1"/>
            </a:lvl5pPr>
            <a:lvl6pPr marL="9470441" indent="0">
              <a:buNone/>
              <a:defRPr sz="6600" b="1"/>
            </a:lvl6pPr>
            <a:lvl7pPr marL="11364529" indent="0">
              <a:buNone/>
              <a:defRPr sz="6600" b="1"/>
            </a:lvl7pPr>
            <a:lvl8pPr marL="13258617" indent="0">
              <a:buNone/>
              <a:defRPr sz="6600" b="1"/>
            </a:lvl8pPr>
            <a:lvl9pPr marL="15152705"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19509107" y="9424458"/>
            <a:ext cx="16975455" cy="17122248"/>
          </a:xfrm>
        </p:spPr>
        <p:txBody>
          <a:bodyPr/>
          <a:lstStyle>
            <a:lvl1pPr>
              <a:defRPr sz="9900"/>
            </a:lvl1pPr>
            <a:lvl2pPr>
              <a:defRPr sz="8300"/>
            </a:lvl2pPr>
            <a:lvl3pPr>
              <a:defRPr sz="75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8E7731-E00E-4F2D-8378-7C2084B5CC49}" type="datetimeFigureOut">
              <a:rPr lang="en-US" smtClean="0"/>
              <a:t>4/24/2017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2103409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8E7731-E00E-4F2D-8378-7C2084B5CC49}" type="datetimeFigureOut">
              <a:rPr lang="en-US" smtClean="0"/>
              <a:t>4/24/2017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3523083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E7731-E00E-4F2D-8378-7C2084B5CC49}" type="datetimeFigureOut">
              <a:rPr lang="en-US" smtClean="0"/>
              <a:t>4/24/2017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2634526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183217"/>
            <a:ext cx="12634915" cy="5035550"/>
          </a:xfrm>
        </p:spPr>
        <p:txBody>
          <a:bodyPr anchor="b"/>
          <a:lstStyle>
            <a:lvl1pPr algn="l">
              <a:defRPr sz="8300" b="1"/>
            </a:lvl1pPr>
          </a:lstStyle>
          <a:p>
            <a:r>
              <a:rPr lang="en-US" smtClean="0"/>
              <a:t>Click to edit Master title style</a:t>
            </a:r>
            <a:endParaRPr lang="en-US"/>
          </a:p>
        </p:txBody>
      </p:sp>
      <p:sp>
        <p:nvSpPr>
          <p:cNvPr id="3" name="Content Placeholder 2"/>
          <p:cNvSpPr>
            <a:spLocks noGrp="1"/>
          </p:cNvSpPr>
          <p:nvPr>
            <p:ph idx="1"/>
          </p:nvPr>
        </p:nvSpPr>
        <p:spPr>
          <a:xfrm>
            <a:off x="15015210" y="1183219"/>
            <a:ext cx="21469350" cy="25363490"/>
          </a:xfrm>
        </p:spPr>
        <p:txBody>
          <a:bodyPr/>
          <a:lstStyle>
            <a:lvl1pPr>
              <a:defRPr sz="13300"/>
            </a:lvl1pPr>
            <a:lvl2pPr>
              <a:defRPr sz="11600"/>
            </a:lvl2pPr>
            <a:lvl3pPr>
              <a:defRPr sz="9900"/>
            </a:lvl3pPr>
            <a:lvl4pPr>
              <a:defRPr sz="8300"/>
            </a:lvl4pPr>
            <a:lvl5pPr>
              <a:defRPr sz="8300"/>
            </a:lvl5pPr>
            <a:lvl6pPr>
              <a:defRPr sz="8300"/>
            </a:lvl6pPr>
            <a:lvl7pPr>
              <a:defRPr sz="8300"/>
            </a:lvl7pPr>
            <a:lvl8pPr>
              <a:defRPr sz="8300"/>
            </a:lvl8pPr>
            <a:lvl9pPr>
              <a:defRPr sz="8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2" y="6218769"/>
            <a:ext cx="12634915" cy="20327940"/>
          </a:xfrm>
        </p:spPr>
        <p:txBody>
          <a:bodyPr/>
          <a:lstStyle>
            <a:lvl1pPr marL="0" indent="0">
              <a:buNone/>
              <a:defRPr sz="5800"/>
            </a:lvl1pPr>
            <a:lvl2pPr marL="1894088" indent="0">
              <a:buNone/>
              <a:defRPr sz="5000"/>
            </a:lvl2pPr>
            <a:lvl3pPr marL="3788176" indent="0">
              <a:buNone/>
              <a:defRPr sz="4100"/>
            </a:lvl3pPr>
            <a:lvl4pPr marL="5682264" indent="0">
              <a:buNone/>
              <a:defRPr sz="3700"/>
            </a:lvl4pPr>
            <a:lvl5pPr marL="7576353" indent="0">
              <a:buNone/>
              <a:defRPr sz="3700"/>
            </a:lvl5pPr>
            <a:lvl6pPr marL="9470441" indent="0">
              <a:buNone/>
              <a:defRPr sz="3700"/>
            </a:lvl6pPr>
            <a:lvl7pPr marL="11364529" indent="0">
              <a:buNone/>
              <a:defRPr sz="3700"/>
            </a:lvl7pPr>
            <a:lvl8pPr marL="13258617" indent="0">
              <a:buNone/>
              <a:defRPr sz="3700"/>
            </a:lvl8pPr>
            <a:lvl9pPr marL="15152705"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8E7731-E00E-4F2D-8378-7C2084B5CC49}" type="datetimeFigureOut">
              <a:rPr lang="en-US" smtClean="0"/>
              <a:t>4/24/2017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1814734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0802601"/>
            <a:ext cx="23042880" cy="2455865"/>
          </a:xfrm>
        </p:spPr>
        <p:txBody>
          <a:bodyPr anchor="b"/>
          <a:lstStyle>
            <a:lvl1pPr algn="l">
              <a:defRPr sz="8300" b="1"/>
            </a:lvl1pPr>
          </a:lstStyle>
          <a:p>
            <a:r>
              <a:rPr lang="en-US" smtClean="0"/>
              <a:t>Click to edit Master title style</a:t>
            </a:r>
            <a:endParaRPr lang="en-US"/>
          </a:p>
        </p:txBody>
      </p:sp>
      <p:sp>
        <p:nvSpPr>
          <p:cNvPr id="3" name="Picture Placeholder 2"/>
          <p:cNvSpPr>
            <a:spLocks noGrp="1"/>
          </p:cNvSpPr>
          <p:nvPr>
            <p:ph type="pic" idx="1"/>
          </p:nvPr>
        </p:nvSpPr>
        <p:spPr>
          <a:xfrm>
            <a:off x="7527610" y="2655358"/>
            <a:ext cx="23042880" cy="17830800"/>
          </a:xfrm>
        </p:spPr>
        <p:txBody>
          <a:bodyPr/>
          <a:lstStyle>
            <a:lvl1pPr marL="0" indent="0">
              <a:buNone/>
              <a:defRPr sz="13300"/>
            </a:lvl1pPr>
            <a:lvl2pPr marL="1894088" indent="0">
              <a:buNone/>
              <a:defRPr sz="11600"/>
            </a:lvl2pPr>
            <a:lvl3pPr marL="3788176" indent="0">
              <a:buNone/>
              <a:defRPr sz="9900"/>
            </a:lvl3pPr>
            <a:lvl4pPr marL="5682264" indent="0">
              <a:buNone/>
              <a:defRPr sz="8300"/>
            </a:lvl4pPr>
            <a:lvl5pPr marL="7576353" indent="0">
              <a:buNone/>
              <a:defRPr sz="8300"/>
            </a:lvl5pPr>
            <a:lvl6pPr marL="9470441" indent="0">
              <a:buNone/>
              <a:defRPr sz="8300"/>
            </a:lvl6pPr>
            <a:lvl7pPr marL="11364529" indent="0">
              <a:buNone/>
              <a:defRPr sz="8300"/>
            </a:lvl7pPr>
            <a:lvl8pPr marL="13258617" indent="0">
              <a:buNone/>
              <a:defRPr sz="8300"/>
            </a:lvl8pPr>
            <a:lvl9pPr marL="15152705" indent="0">
              <a:buNone/>
              <a:defRPr sz="8300"/>
            </a:lvl9pPr>
          </a:lstStyle>
          <a:p>
            <a:endParaRPr lang="en-US"/>
          </a:p>
        </p:txBody>
      </p:sp>
      <p:sp>
        <p:nvSpPr>
          <p:cNvPr id="4" name="Text Placeholder 3"/>
          <p:cNvSpPr>
            <a:spLocks noGrp="1"/>
          </p:cNvSpPr>
          <p:nvPr>
            <p:ph type="body" sz="half" idx="2"/>
          </p:nvPr>
        </p:nvSpPr>
        <p:spPr>
          <a:xfrm>
            <a:off x="7527610" y="23258466"/>
            <a:ext cx="23042880" cy="3487735"/>
          </a:xfrm>
        </p:spPr>
        <p:txBody>
          <a:bodyPr/>
          <a:lstStyle>
            <a:lvl1pPr marL="0" indent="0">
              <a:buNone/>
              <a:defRPr sz="5800"/>
            </a:lvl1pPr>
            <a:lvl2pPr marL="1894088" indent="0">
              <a:buNone/>
              <a:defRPr sz="5000"/>
            </a:lvl2pPr>
            <a:lvl3pPr marL="3788176" indent="0">
              <a:buNone/>
              <a:defRPr sz="4100"/>
            </a:lvl3pPr>
            <a:lvl4pPr marL="5682264" indent="0">
              <a:buNone/>
              <a:defRPr sz="3700"/>
            </a:lvl4pPr>
            <a:lvl5pPr marL="7576353" indent="0">
              <a:buNone/>
              <a:defRPr sz="3700"/>
            </a:lvl5pPr>
            <a:lvl6pPr marL="9470441" indent="0">
              <a:buNone/>
              <a:defRPr sz="3700"/>
            </a:lvl6pPr>
            <a:lvl7pPr marL="11364529" indent="0">
              <a:buNone/>
              <a:defRPr sz="3700"/>
            </a:lvl7pPr>
            <a:lvl8pPr marL="13258617" indent="0">
              <a:buNone/>
              <a:defRPr sz="3700"/>
            </a:lvl8pPr>
            <a:lvl9pPr marL="15152705"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8E7731-E00E-4F2D-8378-7C2084B5CC49}" type="datetimeFigureOut">
              <a:rPr lang="en-US" smtClean="0"/>
              <a:t>4/24/2017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2225594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190098"/>
            <a:ext cx="34564320" cy="4953000"/>
          </a:xfrm>
          <a:prstGeom prst="rect">
            <a:avLst/>
          </a:prstGeom>
        </p:spPr>
        <p:txBody>
          <a:bodyPr vert="horz" lIns="378818" tIns="189409" rIns="378818" bIns="18940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6934202"/>
            <a:ext cx="34564320" cy="19612506"/>
          </a:xfrm>
          <a:prstGeom prst="rect">
            <a:avLst/>
          </a:prstGeom>
        </p:spPr>
        <p:txBody>
          <a:bodyPr vert="horz" lIns="378818" tIns="189409" rIns="378818" bIns="18940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27544186"/>
            <a:ext cx="8961120" cy="1582208"/>
          </a:xfrm>
          <a:prstGeom prst="rect">
            <a:avLst/>
          </a:prstGeom>
        </p:spPr>
        <p:txBody>
          <a:bodyPr vert="horz" lIns="378818" tIns="189409" rIns="378818" bIns="189409" rtlCol="0" anchor="ctr"/>
          <a:lstStyle>
            <a:lvl1pPr algn="l">
              <a:defRPr sz="5000">
                <a:solidFill>
                  <a:schemeClr val="tx1">
                    <a:tint val="75000"/>
                  </a:schemeClr>
                </a:solidFill>
              </a:defRPr>
            </a:lvl1pPr>
          </a:lstStyle>
          <a:p>
            <a:fld id="{A88E7731-E00E-4F2D-8378-7C2084B5CC49}" type="datetimeFigureOut">
              <a:rPr lang="en-US" smtClean="0"/>
              <a:t>4/24/2017</a:t>
            </a:fld>
            <a:endParaRPr lang="en-US"/>
          </a:p>
        </p:txBody>
      </p:sp>
      <p:sp>
        <p:nvSpPr>
          <p:cNvPr id="5" name="Footer Placeholder 4"/>
          <p:cNvSpPr>
            <a:spLocks noGrp="1"/>
          </p:cNvSpPr>
          <p:nvPr>
            <p:ph type="ftr" sz="quarter" idx="3"/>
          </p:nvPr>
        </p:nvSpPr>
        <p:spPr>
          <a:xfrm>
            <a:off x="13121640" y="27544186"/>
            <a:ext cx="12161520" cy="1582208"/>
          </a:xfrm>
          <a:prstGeom prst="rect">
            <a:avLst/>
          </a:prstGeom>
        </p:spPr>
        <p:txBody>
          <a:bodyPr vert="horz" lIns="378818" tIns="189409" rIns="378818" bIns="189409" rtlCol="0" anchor="ctr"/>
          <a:lstStyle>
            <a:lvl1pPr algn="ctr">
              <a:defRPr sz="5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27544186"/>
            <a:ext cx="8961120" cy="1582208"/>
          </a:xfrm>
          <a:prstGeom prst="rect">
            <a:avLst/>
          </a:prstGeom>
        </p:spPr>
        <p:txBody>
          <a:bodyPr vert="horz" lIns="378818" tIns="189409" rIns="378818" bIns="189409" rtlCol="0" anchor="ctr"/>
          <a:lstStyle>
            <a:lvl1pPr algn="r">
              <a:defRPr sz="5000">
                <a:solidFill>
                  <a:schemeClr val="tx1">
                    <a:tint val="75000"/>
                  </a:schemeClr>
                </a:solidFill>
              </a:defRPr>
            </a:lvl1pPr>
          </a:lstStyle>
          <a:p>
            <a:fld id="{D753BA51-726C-4F2C-8987-BD2F366208F9}" type="slidenum">
              <a:rPr lang="en-US" smtClean="0"/>
              <a:t>‹#›</a:t>
            </a:fld>
            <a:endParaRPr lang="en-US"/>
          </a:p>
        </p:txBody>
      </p:sp>
    </p:spTree>
    <p:extLst>
      <p:ext uri="{BB962C8B-B14F-4D97-AF65-F5344CB8AC3E}">
        <p14:creationId xmlns:p14="http://schemas.microsoft.com/office/powerpoint/2010/main" val="637564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88176" rtl="0" eaLnBrk="1" latinLnBrk="0" hangingPunct="1">
        <a:spcBef>
          <a:spcPct val="0"/>
        </a:spcBef>
        <a:buNone/>
        <a:defRPr sz="18200" kern="1200">
          <a:solidFill>
            <a:schemeClr val="tx1"/>
          </a:solidFill>
          <a:latin typeface="+mj-lt"/>
          <a:ea typeface="+mj-ea"/>
          <a:cs typeface="+mj-cs"/>
        </a:defRPr>
      </a:lvl1pPr>
    </p:titleStyle>
    <p:bodyStyle>
      <a:lvl1pPr marL="1420566" indent="-1420566" algn="l" defTabSz="3788176" rtl="0" eaLnBrk="1" latinLnBrk="0" hangingPunct="1">
        <a:spcBef>
          <a:spcPct val="20000"/>
        </a:spcBef>
        <a:buFont typeface="Arial" pitchFamily="34" charset="0"/>
        <a:buChar char="•"/>
        <a:defRPr sz="13300" kern="1200">
          <a:solidFill>
            <a:schemeClr val="tx1"/>
          </a:solidFill>
          <a:latin typeface="+mn-lt"/>
          <a:ea typeface="+mn-ea"/>
          <a:cs typeface="+mn-cs"/>
        </a:defRPr>
      </a:lvl1pPr>
      <a:lvl2pPr marL="3077893" indent="-1183805" algn="l" defTabSz="378817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35220" indent="-947044" algn="l" defTabSz="378817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629309" indent="-947044" algn="l" defTabSz="378817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523397" indent="-947044" algn="l" defTabSz="378817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417485" indent="-947044" algn="l" defTabSz="378817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311573" indent="-947044" algn="l" defTabSz="378817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205661" indent="-947044" algn="l" defTabSz="378817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99749" indent="-947044" algn="l" defTabSz="3788176"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88176" rtl="0" eaLnBrk="1" latinLnBrk="0" hangingPunct="1">
        <a:defRPr sz="7500" kern="1200">
          <a:solidFill>
            <a:schemeClr val="tx1"/>
          </a:solidFill>
          <a:latin typeface="+mn-lt"/>
          <a:ea typeface="+mn-ea"/>
          <a:cs typeface="+mn-cs"/>
        </a:defRPr>
      </a:lvl1pPr>
      <a:lvl2pPr marL="1894088" algn="l" defTabSz="3788176" rtl="0" eaLnBrk="1" latinLnBrk="0" hangingPunct="1">
        <a:defRPr sz="7500" kern="1200">
          <a:solidFill>
            <a:schemeClr val="tx1"/>
          </a:solidFill>
          <a:latin typeface="+mn-lt"/>
          <a:ea typeface="+mn-ea"/>
          <a:cs typeface="+mn-cs"/>
        </a:defRPr>
      </a:lvl2pPr>
      <a:lvl3pPr marL="3788176" algn="l" defTabSz="3788176" rtl="0" eaLnBrk="1" latinLnBrk="0" hangingPunct="1">
        <a:defRPr sz="7500" kern="1200">
          <a:solidFill>
            <a:schemeClr val="tx1"/>
          </a:solidFill>
          <a:latin typeface="+mn-lt"/>
          <a:ea typeface="+mn-ea"/>
          <a:cs typeface="+mn-cs"/>
        </a:defRPr>
      </a:lvl3pPr>
      <a:lvl4pPr marL="5682264" algn="l" defTabSz="3788176" rtl="0" eaLnBrk="1" latinLnBrk="0" hangingPunct="1">
        <a:defRPr sz="7500" kern="1200">
          <a:solidFill>
            <a:schemeClr val="tx1"/>
          </a:solidFill>
          <a:latin typeface="+mn-lt"/>
          <a:ea typeface="+mn-ea"/>
          <a:cs typeface="+mn-cs"/>
        </a:defRPr>
      </a:lvl4pPr>
      <a:lvl5pPr marL="7576353" algn="l" defTabSz="3788176" rtl="0" eaLnBrk="1" latinLnBrk="0" hangingPunct="1">
        <a:defRPr sz="7500" kern="1200">
          <a:solidFill>
            <a:schemeClr val="tx1"/>
          </a:solidFill>
          <a:latin typeface="+mn-lt"/>
          <a:ea typeface="+mn-ea"/>
          <a:cs typeface="+mn-cs"/>
        </a:defRPr>
      </a:lvl5pPr>
      <a:lvl6pPr marL="9470441" algn="l" defTabSz="3788176" rtl="0" eaLnBrk="1" latinLnBrk="0" hangingPunct="1">
        <a:defRPr sz="7500" kern="1200">
          <a:solidFill>
            <a:schemeClr val="tx1"/>
          </a:solidFill>
          <a:latin typeface="+mn-lt"/>
          <a:ea typeface="+mn-ea"/>
          <a:cs typeface="+mn-cs"/>
        </a:defRPr>
      </a:lvl6pPr>
      <a:lvl7pPr marL="11364529" algn="l" defTabSz="3788176" rtl="0" eaLnBrk="1" latinLnBrk="0" hangingPunct="1">
        <a:defRPr sz="7500" kern="1200">
          <a:solidFill>
            <a:schemeClr val="tx1"/>
          </a:solidFill>
          <a:latin typeface="+mn-lt"/>
          <a:ea typeface="+mn-ea"/>
          <a:cs typeface="+mn-cs"/>
        </a:defRPr>
      </a:lvl7pPr>
      <a:lvl8pPr marL="13258617" algn="l" defTabSz="3788176" rtl="0" eaLnBrk="1" latinLnBrk="0" hangingPunct="1">
        <a:defRPr sz="7500" kern="1200">
          <a:solidFill>
            <a:schemeClr val="tx1"/>
          </a:solidFill>
          <a:latin typeface="+mn-lt"/>
          <a:ea typeface="+mn-ea"/>
          <a:cs typeface="+mn-cs"/>
        </a:defRPr>
      </a:lvl8pPr>
      <a:lvl9pPr marL="15152705" algn="l" defTabSz="3788176" rtl="0" eaLnBrk="1" latinLnBrk="0" hangingPunct="1">
        <a:defRPr sz="7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70" name="TextBox 69"/>
          <p:cNvSpPr txBox="1"/>
          <p:nvPr/>
        </p:nvSpPr>
        <p:spPr>
          <a:xfrm>
            <a:off x="21755085" y="17830800"/>
            <a:ext cx="16116315" cy="5763116"/>
          </a:xfrm>
          <a:prstGeom prst="rect">
            <a:avLst/>
          </a:prstGeom>
          <a:noFill/>
        </p:spPr>
        <p:txBody>
          <a:bodyPr wrap="square" rtlCol="0">
            <a:spAutoFit/>
          </a:bodyPr>
          <a:lstStyle/>
          <a:p>
            <a:pPr algn="just"/>
            <a:r>
              <a:rPr lang="en-US" sz="3350" b="1" dirty="0">
                <a:latin typeface="Tw Cen MT" panose="020B0602020104020603" pitchFamily="34" charset="0"/>
              </a:rPr>
              <a:t>S</a:t>
            </a:r>
            <a:r>
              <a:rPr lang="en-US" sz="3350" b="1" dirty="0" smtClean="0">
                <a:latin typeface="Tw Cen MT" panose="020B0602020104020603" pitchFamily="34" charset="0"/>
              </a:rPr>
              <a:t>ocial </a:t>
            </a:r>
            <a:r>
              <a:rPr lang="en-US" sz="3350" b="1" dirty="0">
                <a:latin typeface="Tw Cen MT" panose="020B0602020104020603" pitchFamily="34" charset="0"/>
              </a:rPr>
              <a:t>network measures of inbound &amp; outbound centrality, and reciprocity serve as significant explanatory variables in a regression model when compared to a reduced model with basic predictors. </a:t>
            </a:r>
            <a:r>
              <a:rPr lang="en-US" sz="3350" b="1" dirty="0" smtClean="0">
                <a:latin typeface="Tw Cen MT" panose="020B0602020104020603" pitchFamily="34" charset="0"/>
              </a:rPr>
              <a:t>Social </a:t>
            </a:r>
            <a:r>
              <a:rPr lang="en-US" sz="3350" b="1" dirty="0">
                <a:latin typeface="Tw Cen MT" panose="020B0602020104020603" pitchFamily="34" charset="0"/>
              </a:rPr>
              <a:t>bonds and friendships may </a:t>
            </a:r>
            <a:r>
              <a:rPr lang="en-US" sz="3350" b="1" dirty="0" smtClean="0">
                <a:latin typeface="Tw Cen MT" panose="020B0602020104020603" pitchFamily="34" charset="0"/>
              </a:rPr>
              <a:t>provide a better understanding of </a:t>
            </a:r>
            <a:r>
              <a:rPr lang="en-US" sz="3350" b="1" dirty="0">
                <a:latin typeface="Tw Cen MT" panose="020B0602020104020603" pitchFamily="34" charset="0"/>
              </a:rPr>
              <a:t>program </a:t>
            </a:r>
            <a:r>
              <a:rPr lang="en-US" sz="3350" b="1" dirty="0" smtClean="0">
                <a:latin typeface="Tw Cen MT" panose="020B0602020104020603" pitchFamily="34" charset="0"/>
              </a:rPr>
              <a:t>success in adolescents. Limitations include a small sample size and program attrition due to  mentee drop out from program start to program end. </a:t>
            </a:r>
          </a:p>
          <a:p>
            <a:pPr algn="just"/>
            <a:endParaRPr lang="en-US" sz="3350" b="1" dirty="0">
              <a:latin typeface="Tw Cen MT" panose="020B0602020104020603" pitchFamily="34" charset="0"/>
            </a:endParaRPr>
          </a:p>
          <a:p>
            <a:pPr algn="just"/>
            <a:r>
              <a:rPr lang="en-US" sz="3350" b="1" dirty="0" smtClean="0">
                <a:latin typeface="Tw Cen MT" panose="020B0602020104020603" pitchFamily="34" charset="0"/>
              </a:rPr>
              <a:t>Study findings help to provide </a:t>
            </a:r>
            <a:r>
              <a:rPr lang="en-US" sz="3350" b="1" dirty="0">
                <a:latin typeface="Tw Cen MT" panose="020B0602020104020603" pitchFamily="34" charset="0"/>
              </a:rPr>
              <a:t>a better understanding of social network connections in </a:t>
            </a:r>
            <a:r>
              <a:rPr lang="en-US" sz="3350" b="1" dirty="0" smtClean="0">
                <a:latin typeface="Tw Cen MT" panose="020B0602020104020603" pitchFamily="34" charset="0"/>
              </a:rPr>
              <a:t>a youth </a:t>
            </a:r>
            <a:r>
              <a:rPr lang="en-US" sz="3350" b="1" dirty="0">
                <a:latin typeface="Tw Cen MT" panose="020B0602020104020603" pitchFamily="34" charset="0"/>
              </a:rPr>
              <a:t>mentoring </a:t>
            </a:r>
            <a:r>
              <a:rPr lang="en-US" sz="3350" b="1" dirty="0" smtClean="0">
                <a:latin typeface="Tw Cen MT" panose="020B0602020104020603" pitchFamily="34" charset="0"/>
              </a:rPr>
              <a:t>program. Additionally, </a:t>
            </a:r>
            <a:r>
              <a:rPr lang="en-US" sz="3350" b="1" dirty="0">
                <a:latin typeface="Tw Cen MT" panose="020B0602020104020603" pitchFamily="34" charset="0"/>
              </a:rPr>
              <a:t>e</a:t>
            </a:r>
            <a:r>
              <a:rPr lang="en-US" sz="3350" b="1" dirty="0" smtClean="0">
                <a:latin typeface="Tw Cen MT" panose="020B0602020104020603" pitchFamily="34" charset="0"/>
              </a:rPr>
              <a:t>ncouraging </a:t>
            </a:r>
            <a:r>
              <a:rPr lang="en-US" sz="3350" b="1" dirty="0">
                <a:latin typeface="Tw Cen MT" panose="020B0602020104020603" pitchFamily="34" charset="0"/>
              </a:rPr>
              <a:t>more and stronger relationships within Campus </a:t>
            </a:r>
            <a:r>
              <a:rPr lang="en-US" sz="3350" b="1" dirty="0" smtClean="0">
                <a:latin typeface="Tw Cen MT" panose="020B0602020104020603" pitchFamily="34" charset="0"/>
              </a:rPr>
              <a:t>Connections may serve to improve program outcomes. Future Research interests should include further understanding of which </a:t>
            </a:r>
            <a:r>
              <a:rPr lang="en-US" sz="3350" b="1" dirty="0" smtClean="0">
                <a:latin typeface="Tw Cen MT" panose="020B0602020104020603" pitchFamily="34" charset="0"/>
              </a:rPr>
              <a:t>aspects </a:t>
            </a:r>
            <a:r>
              <a:rPr lang="en-US" sz="3350" b="1" dirty="0" smtClean="0">
                <a:latin typeface="Tw Cen MT" panose="020B0602020104020603" pitchFamily="34" charset="0"/>
              </a:rPr>
              <a:t>of a mentor-mentee relationship are most important (e.g., mentee-mentee or mentor-mentee relationships).</a:t>
            </a:r>
          </a:p>
        </p:txBody>
      </p:sp>
      <p:cxnSp>
        <p:nvCxnSpPr>
          <p:cNvPr id="31" name="Straight Connector 30"/>
          <p:cNvCxnSpPr/>
          <p:nvPr/>
        </p:nvCxnSpPr>
        <p:spPr>
          <a:xfrm flipH="1">
            <a:off x="8186928" y="6372445"/>
            <a:ext cx="75950" cy="17275853"/>
          </a:xfrm>
          <a:prstGeom prst="line">
            <a:avLst/>
          </a:prstGeom>
          <a:ln w="2127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795056" y="584683"/>
            <a:ext cx="34247544" cy="2800767"/>
          </a:xfrm>
          <a:prstGeom prst="rect">
            <a:avLst/>
          </a:prstGeom>
          <a:noFill/>
        </p:spPr>
        <p:txBody>
          <a:bodyPr wrap="square" rtlCol="0">
            <a:spAutoFit/>
          </a:bodyPr>
          <a:lstStyle/>
          <a:p>
            <a:r>
              <a:rPr lang="en-US" altLang="en-US" sz="8800" b="1" dirty="0"/>
              <a:t>An Analysis of the Social Network of Campus Connections and its Relationship to Youth Outcomes </a:t>
            </a:r>
          </a:p>
        </p:txBody>
      </p:sp>
      <p:sp>
        <p:nvSpPr>
          <p:cNvPr id="29" name="TextBox 28"/>
          <p:cNvSpPr txBox="1"/>
          <p:nvPr/>
        </p:nvSpPr>
        <p:spPr>
          <a:xfrm>
            <a:off x="1795056" y="3387804"/>
            <a:ext cx="28723590" cy="1107996"/>
          </a:xfrm>
          <a:prstGeom prst="rect">
            <a:avLst/>
          </a:prstGeom>
          <a:noFill/>
        </p:spPr>
        <p:txBody>
          <a:bodyPr wrap="square" rtlCol="0">
            <a:spAutoFit/>
          </a:bodyPr>
          <a:lstStyle/>
          <a:p>
            <a:r>
              <a:rPr lang="en-US" sz="6600" b="1" dirty="0" smtClean="0">
                <a:latin typeface="Arial Narrow" panose="020B0606020202030204" pitchFamily="34" charset="0"/>
              </a:rPr>
              <a:t>Neil </a:t>
            </a:r>
            <a:r>
              <a:rPr lang="en-US" sz="6600" b="1" dirty="0" err="1" smtClean="0">
                <a:latin typeface="Arial Narrow" panose="020B0606020202030204" pitchFamily="34" charset="0"/>
              </a:rPr>
              <a:t>Yetz</a:t>
            </a:r>
            <a:endParaRPr lang="en-US" sz="6600" b="1" dirty="0">
              <a:latin typeface="Arial Narrow" panose="020B0606020202030204" pitchFamily="34" charset="0"/>
            </a:endParaRPr>
          </a:p>
        </p:txBody>
      </p:sp>
      <p:sp>
        <p:nvSpPr>
          <p:cNvPr id="35" name="TextBox 34"/>
          <p:cNvSpPr txBox="1"/>
          <p:nvPr/>
        </p:nvSpPr>
        <p:spPr>
          <a:xfrm>
            <a:off x="1795056" y="4530804"/>
            <a:ext cx="28723590" cy="1107996"/>
          </a:xfrm>
          <a:prstGeom prst="rect">
            <a:avLst/>
          </a:prstGeom>
          <a:noFill/>
        </p:spPr>
        <p:txBody>
          <a:bodyPr wrap="square" rtlCol="0">
            <a:spAutoFit/>
          </a:bodyPr>
          <a:lstStyle/>
          <a:p>
            <a:r>
              <a:rPr lang="en-US" sz="6600" b="1" dirty="0" smtClean="0">
                <a:latin typeface="Arial Narrow" panose="020B0606020202030204" pitchFamily="34" charset="0"/>
              </a:rPr>
              <a:t>Master of Public Health</a:t>
            </a:r>
            <a:endParaRPr lang="en-US" sz="6600" b="1" dirty="0">
              <a:latin typeface="Arial Narrow" panose="020B0606020202030204" pitchFamily="34" charset="0"/>
            </a:endParaRPr>
          </a:p>
        </p:txBody>
      </p:sp>
      <p:cxnSp>
        <p:nvCxnSpPr>
          <p:cNvPr id="36" name="Straight Connector 35"/>
          <p:cNvCxnSpPr/>
          <p:nvPr/>
        </p:nvCxnSpPr>
        <p:spPr>
          <a:xfrm>
            <a:off x="21412200" y="6372445"/>
            <a:ext cx="6919" cy="17275853"/>
          </a:xfrm>
          <a:prstGeom prst="line">
            <a:avLst/>
          </a:prstGeom>
          <a:ln w="2127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0" y="6324600"/>
            <a:ext cx="38404800" cy="0"/>
          </a:xfrm>
          <a:prstGeom prst="line">
            <a:avLst/>
          </a:prstGeom>
          <a:ln w="2127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18751" y="3299571"/>
            <a:ext cx="21907500" cy="285750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88035" y="3483864"/>
            <a:ext cx="4804365" cy="2613574"/>
          </a:xfrm>
          <a:prstGeom prst="rect">
            <a:avLst/>
          </a:prstGeom>
        </p:spPr>
      </p:pic>
      <p:sp>
        <p:nvSpPr>
          <p:cNvPr id="5" name="TextBox 4"/>
          <p:cNvSpPr txBox="1"/>
          <p:nvPr/>
        </p:nvSpPr>
        <p:spPr>
          <a:xfrm>
            <a:off x="381000" y="6553200"/>
            <a:ext cx="7545913" cy="1246495"/>
          </a:xfrm>
          <a:prstGeom prst="rect">
            <a:avLst/>
          </a:prstGeom>
          <a:solidFill>
            <a:srgbClr val="00B050"/>
          </a:solidFill>
          <a:ln>
            <a:solidFill>
              <a:schemeClr val="tx1"/>
            </a:solidFill>
          </a:ln>
        </p:spPr>
        <p:txBody>
          <a:bodyPr wrap="square" rtlCol="0">
            <a:spAutoFit/>
          </a:bodyPr>
          <a:lstStyle/>
          <a:p>
            <a:pPr algn="ctr"/>
            <a:r>
              <a:rPr lang="en-US" b="1" dirty="0" smtClean="0">
                <a:solidFill>
                  <a:schemeClr val="bg1"/>
                </a:solidFill>
                <a:latin typeface="Tw Cen MT" panose="020B0602020104020603" pitchFamily="34" charset="0"/>
                <a:cs typeface="Arial" panose="020B0604020202020204" pitchFamily="34" charset="0"/>
              </a:rPr>
              <a:t>Background</a:t>
            </a:r>
            <a:endParaRPr lang="en-US" b="1" dirty="0">
              <a:solidFill>
                <a:schemeClr val="bg1"/>
              </a:solidFill>
              <a:latin typeface="Tw Cen MT" panose="020B0602020104020603" pitchFamily="34" charset="0"/>
              <a:cs typeface="Arial" panose="020B0604020202020204" pitchFamily="34" charset="0"/>
            </a:endParaRPr>
          </a:p>
        </p:txBody>
      </p:sp>
      <p:sp>
        <p:nvSpPr>
          <p:cNvPr id="15" name="TextBox 13"/>
          <p:cNvSpPr txBox="1">
            <a:spLocks noChangeArrowheads="1"/>
          </p:cNvSpPr>
          <p:nvPr/>
        </p:nvSpPr>
        <p:spPr bwMode="auto">
          <a:xfrm>
            <a:off x="456268" y="7772400"/>
            <a:ext cx="7470644" cy="10402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900" b="1">
                <a:solidFill>
                  <a:schemeClr val="bg1"/>
                </a:solidFill>
                <a:latin typeface="Franklin Gothic Heavy" panose="020B0903020102020204" pitchFamily="34" charset="0"/>
                <a:ea typeface="ＭＳ Ｐゴシック" panose="020B0600070205080204" pitchFamily="34" charset="-128"/>
              </a:defRPr>
            </a:lvl1pPr>
            <a:lvl2pPr marL="742950" indent="-285750">
              <a:defRPr sz="2900" b="1">
                <a:solidFill>
                  <a:schemeClr val="bg1"/>
                </a:solidFill>
                <a:latin typeface="Franklin Gothic Heavy" panose="020B0903020102020204" pitchFamily="34" charset="0"/>
                <a:ea typeface="ＭＳ Ｐゴシック" panose="020B0600070205080204" pitchFamily="34" charset="-128"/>
              </a:defRPr>
            </a:lvl2pPr>
            <a:lvl3pPr marL="1143000" indent="-228600">
              <a:defRPr sz="2900" b="1">
                <a:solidFill>
                  <a:schemeClr val="bg1"/>
                </a:solidFill>
                <a:latin typeface="Franklin Gothic Heavy" panose="020B0903020102020204" pitchFamily="34" charset="0"/>
                <a:ea typeface="ＭＳ Ｐゴシック" panose="020B0600070205080204" pitchFamily="34" charset="-128"/>
              </a:defRPr>
            </a:lvl3pPr>
            <a:lvl4pPr marL="1600200" indent="-228600">
              <a:defRPr sz="2900" b="1">
                <a:solidFill>
                  <a:schemeClr val="bg1"/>
                </a:solidFill>
                <a:latin typeface="Franklin Gothic Heavy" panose="020B0903020102020204" pitchFamily="34" charset="0"/>
                <a:ea typeface="ＭＳ Ｐゴシック" panose="020B0600070205080204" pitchFamily="34" charset="-128"/>
              </a:defRPr>
            </a:lvl4pPr>
            <a:lvl5pPr marL="2057400" indent="-228600">
              <a:defRPr sz="2900" b="1">
                <a:solidFill>
                  <a:schemeClr val="bg1"/>
                </a:solidFill>
                <a:latin typeface="Franklin Gothic Heavy" panose="020B0903020102020204" pitchFamily="34" charset="0"/>
                <a:ea typeface="ＭＳ Ｐゴシック" panose="020B0600070205080204" pitchFamily="34" charset="-128"/>
              </a:defRPr>
            </a:lvl5pPr>
            <a:lvl6pPr marL="2514600" indent="-228600" defTabSz="358775" eaLnBrk="0" fontAlgn="base" hangingPunct="0">
              <a:spcBef>
                <a:spcPct val="0"/>
              </a:spcBef>
              <a:spcAft>
                <a:spcPct val="0"/>
              </a:spcAft>
              <a:defRPr sz="2900" b="1">
                <a:solidFill>
                  <a:schemeClr val="bg1"/>
                </a:solidFill>
                <a:latin typeface="Franklin Gothic Heavy" panose="020B0903020102020204" pitchFamily="34" charset="0"/>
                <a:ea typeface="ＭＳ Ｐゴシック" panose="020B0600070205080204" pitchFamily="34" charset="-128"/>
              </a:defRPr>
            </a:lvl6pPr>
            <a:lvl7pPr marL="2971800" indent="-228600" defTabSz="358775" eaLnBrk="0" fontAlgn="base" hangingPunct="0">
              <a:spcBef>
                <a:spcPct val="0"/>
              </a:spcBef>
              <a:spcAft>
                <a:spcPct val="0"/>
              </a:spcAft>
              <a:defRPr sz="2900" b="1">
                <a:solidFill>
                  <a:schemeClr val="bg1"/>
                </a:solidFill>
                <a:latin typeface="Franklin Gothic Heavy" panose="020B0903020102020204" pitchFamily="34" charset="0"/>
                <a:ea typeface="ＭＳ Ｐゴシック" panose="020B0600070205080204" pitchFamily="34" charset="-128"/>
              </a:defRPr>
            </a:lvl7pPr>
            <a:lvl8pPr marL="3429000" indent="-228600" defTabSz="358775" eaLnBrk="0" fontAlgn="base" hangingPunct="0">
              <a:spcBef>
                <a:spcPct val="0"/>
              </a:spcBef>
              <a:spcAft>
                <a:spcPct val="0"/>
              </a:spcAft>
              <a:defRPr sz="2900" b="1">
                <a:solidFill>
                  <a:schemeClr val="bg1"/>
                </a:solidFill>
                <a:latin typeface="Franklin Gothic Heavy" panose="020B0903020102020204" pitchFamily="34" charset="0"/>
                <a:ea typeface="ＭＳ Ｐゴシック" panose="020B0600070205080204" pitchFamily="34" charset="-128"/>
              </a:defRPr>
            </a:lvl8pPr>
            <a:lvl9pPr marL="3886200" indent="-228600" defTabSz="358775" eaLnBrk="0" fontAlgn="base" hangingPunct="0">
              <a:spcBef>
                <a:spcPct val="0"/>
              </a:spcBef>
              <a:spcAft>
                <a:spcPct val="0"/>
              </a:spcAft>
              <a:defRPr sz="2900" b="1">
                <a:solidFill>
                  <a:schemeClr val="bg1"/>
                </a:solidFill>
                <a:latin typeface="Franklin Gothic Heavy" panose="020B0903020102020204" pitchFamily="34" charset="0"/>
                <a:ea typeface="ＭＳ Ｐゴシック" panose="020B0600070205080204" pitchFamily="34" charset="-128"/>
              </a:defRPr>
            </a:lvl9pPr>
          </a:lstStyle>
          <a:p>
            <a:pPr algn="just"/>
            <a:r>
              <a:rPr lang="en-US" altLang="en-US" sz="3350" dirty="0">
                <a:solidFill>
                  <a:schemeClr val="tx1"/>
                </a:solidFill>
                <a:latin typeface="Tw Cen MT" panose="020B0602020104020603" pitchFamily="34" charset="0"/>
              </a:rPr>
              <a:t>Campus Connections is a multidisciplinary service learning course at CSU where undergraduate students serve as mentors to </a:t>
            </a:r>
            <a:r>
              <a:rPr lang="en-US" altLang="en-US" sz="3350" dirty="0" smtClean="0">
                <a:solidFill>
                  <a:schemeClr val="tx1"/>
                </a:solidFill>
                <a:latin typeface="Tw Cen MT" panose="020B0602020104020603" pitchFamily="34" charset="0"/>
              </a:rPr>
              <a:t>adolescent mentees. </a:t>
            </a:r>
            <a:r>
              <a:rPr lang="en-US" altLang="en-US" sz="3350" dirty="0">
                <a:solidFill>
                  <a:schemeClr val="tx1"/>
                </a:solidFill>
                <a:latin typeface="Tw Cen MT" panose="020B0602020104020603" pitchFamily="34" charset="0"/>
              </a:rPr>
              <a:t>Students from over 65 different majors work one on one with </a:t>
            </a:r>
            <a:r>
              <a:rPr lang="en-US" altLang="en-US" sz="3350" dirty="0" smtClean="0">
                <a:solidFill>
                  <a:schemeClr val="tx1"/>
                </a:solidFill>
                <a:latin typeface="Tw Cen MT" panose="020B0602020104020603" pitchFamily="34" charset="0"/>
              </a:rPr>
              <a:t>at-risk adolescents </a:t>
            </a:r>
            <a:r>
              <a:rPr lang="en-US" altLang="en-US" sz="3350" dirty="0">
                <a:solidFill>
                  <a:schemeClr val="tx1"/>
                </a:solidFill>
                <a:latin typeface="Tw Cen MT" panose="020B0602020104020603" pitchFamily="34" charset="0"/>
              </a:rPr>
              <a:t>ranging in age from </a:t>
            </a:r>
            <a:r>
              <a:rPr lang="en-US" altLang="en-US" sz="3350" dirty="0" smtClean="0">
                <a:solidFill>
                  <a:schemeClr val="tx1"/>
                </a:solidFill>
                <a:latin typeface="Tw Cen MT" panose="020B0602020104020603" pitchFamily="34" charset="0"/>
              </a:rPr>
              <a:t>11-18. </a:t>
            </a:r>
            <a:r>
              <a:rPr lang="en-US" altLang="en-US" sz="3350" dirty="0">
                <a:solidFill>
                  <a:schemeClr val="tx1"/>
                </a:solidFill>
                <a:latin typeface="Tw Cen MT" panose="020B0602020104020603" pitchFamily="34" charset="0"/>
              </a:rPr>
              <a:t>Strong bonds are developed over the 12 week program between mentors and </a:t>
            </a:r>
            <a:r>
              <a:rPr lang="en-US" altLang="en-US" sz="3350" dirty="0" smtClean="0">
                <a:solidFill>
                  <a:schemeClr val="tx1"/>
                </a:solidFill>
                <a:latin typeface="Tw Cen MT" panose="020B0602020104020603" pitchFamily="34" charset="0"/>
              </a:rPr>
              <a:t>mentees.</a:t>
            </a:r>
          </a:p>
          <a:p>
            <a:pPr algn="just"/>
            <a:endParaRPr lang="en-US" altLang="en-US" sz="3350" dirty="0">
              <a:solidFill>
                <a:schemeClr val="tx1"/>
              </a:solidFill>
              <a:latin typeface="Tw Cen MT" panose="020B0602020104020603" pitchFamily="34" charset="0"/>
            </a:endParaRPr>
          </a:p>
          <a:p>
            <a:pPr algn="just"/>
            <a:r>
              <a:rPr lang="en-US" altLang="en-US" sz="3350" dirty="0">
                <a:solidFill>
                  <a:schemeClr val="tx1"/>
                </a:solidFill>
                <a:latin typeface="Tw Cen MT" panose="020B0602020104020603" pitchFamily="34" charset="0"/>
              </a:rPr>
              <a:t>The evolution of the social network of mentors and mentees is tracked as part of the evaluation of Campus Connections.  Here, we chart the network over the course of the intervention, and examine the extent to which </a:t>
            </a:r>
            <a:r>
              <a:rPr lang="en-US" altLang="en-US" sz="3350" dirty="0" smtClean="0">
                <a:solidFill>
                  <a:schemeClr val="tx1"/>
                </a:solidFill>
                <a:latin typeface="Tw Cen MT" panose="020B0602020104020603" pitchFamily="34" charset="0"/>
              </a:rPr>
              <a:t>social network measures serve as predictors of adolescent depression at the program’s end.</a:t>
            </a:r>
          </a:p>
          <a:p>
            <a:pPr algn="just"/>
            <a:endParaRPr lang="en-US" altLang="en-US" sz="3350" dirty="0">
              <a:solidFill>
                <a:schemeClr val="tx1"/>
              </a:solidFill>
              <a:latin typeface="Tw Cen MT" panose="020B0602020104020603" pitchFamily="34" charset="0"/>
            </a:endParaRPr>
          </a:p>
        </p:txBody>
      </p:sp>
      <p:sp>
        <p:nvSpPr>
          <p:cNvPr id="12" name="TextBox 11"/>
          <p:cNvSpPr txBox="1"/>
          <p:nvPr/>
        </p:nvSpPr>
        <p:spPr>
          <a:xfrm>
            <a:off x="10853928" y="6558975"/>
            <a:ext cx="7891272" cy="1246495"/>
          </a:xfrm>
          <a:prstGeom prst="rect">
            <a:avLst/>
          </a:prstGeom>
          <a:solidFill>
            <a:srgbClr val="00B050"/>
          </a:solidFill>
          <a:ln>
            <a:solidFill>
              <a:schemeClr val="tx1"/>
            </a:solidFill>
          </a:ln>
        </p:spPr>
        <p:txBody>
          <a:bodyPr wrap="square" rtlCol="0">
            <a:spAutoFit/>
          </a:bodyPr>
          <a:lstStyle/>
          <a:p>
            <a:pPr algn="ctr"/>
            <a:r>
              <a:rPr lang="en-US" b="1" dirty="0" smtClean="0">
                <a:solidFill>
                  <a:schemeClr val="bg1"/>
                </a:solidFill>
                <a:latin typeface="Tw Cen MT" panose="020B0602020104020603" pitchFamily="34" charset="0"/>
                <a:cs typeface="Arial" panose="020B0604020202020204" pitchFamily="34" charset="0"/>
              </a:rPr>
              <a:t>Methods</a:t>
            </a:r>
            <a:endParaRPr lang="en-US" b="1" dirty="0">
              <a:solidFill>
                <a:schemeClr val="bg1"/>
              </a:solidFill>
              <a:latin typeface="Tw Cen MT" panose="020B0602020104020603" pitchFamily="34" charset="0"/>
              <a:cs typeface="Arial" panose="020B0604020202020204" pitchFamily="34" charset="0"/>
            </a:endParaRPr>
          </a:p>
        </p:txBody>
      </p:sp>
      <p:sp>
        <p:nvSpPr>
          <p:cNvPr id="16" name="TextBox 13"/>
          <p:cNvSpPr txBox="1">
            <a:spLocks noChangeArrowheads="1"/>
          </p:cNvSpPr>
          <p:nvPr/>
        </p:nvSpPr>
        <p:spPr bwMode="auto">
          <a:xfrm>
            <a:off x="8534400" y="7797284"/>
            <a:ext cx="12634792" cy="9887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900" b="1">
                <a:solidFill>
                  <a:schemeClr val="bg1"/>
                </a:solidFill>
                <a:latin typeface="Franklin Gothic Heavy" panose="020B0903020102020204" pitchFamily="34" charset="0"/>
                <a:ea typeface="ＭＳ Ｐゴシック" panose="020B0600070205080204" pitchFamily="34" charset="-128"/>
              </a:defRPr>
            </a:lvl1pPr>
            <a:lvl2pPr marL="742950" indent="-285750">
              <a:defRPr sz="2900" b="1">
                <a:solidFill>
                  <a:schemeClr val="bg1"/>
                </a:solidFill>
                <a:latin typeface="Franklin Gothic Heavy" panose="020B0903020102020204" pitchFamily="34" charset="0"/>
                <a:ea typeface="ＭＳ Ｐゴシック" panose="020B0600070205080204" pitchFamily="34" charset="-128"/>
              </a:defRPr>
            </a:lvl2pPr>
            <a:lvl3pPr marL="1143000" indent="-228600">
              <a:defRPr sz="2900" b="1">
                <a:solidFill>
                  <a:schemeClr val="bg1"/>
                </a:solidFill>
                <a:latin typeface="Franklin Gothic Heavy" panose="020B0903020102020204" pitchFamily="34" charset="0"/>
                <a:ea typeface="ＭＳ Ｐゴシック" panose="020B0600070205080204" pitchFamily="34" charset="-128"/>
              </a:defRPr>
            </a:lvl3pPr>
            <a:lvl4pPr marL="1600200" indent="-228600">
              <a:defRPr sz="2900" b="1">
                <a:solidFill>
                  <a:schemeClr val="bg1"/>
                </a:solidFill>
                <a:latin typeface="Franklin Gothic Heavy" panose="020B0903020102020204" pitchFamily="34" charset="0"/>
                <a:ea typeface="ＭＳ Ｐゴシック" panose="020B0600070205080204" pitchFamily="34" charset="-128"/>
              </a:defRPr>
            </a:lvl4pPr>
            <a:lvl5pPr marL="2057400" indent="-228600">
              <a:defRPr sz="2900" b="1">
                <a:solidFill>
                  <a:schemeClr val="bg1"/>
                </a:solidFill>
                <a:latin typeface="Franklin Gothic Heavy" panose="020B0903020102020204" pitchFamily="34" charset="0"/>
                <a:ea typeface="ＭＳ Ｐゴシック" panose="020B0600070205080204" pitchFamily="34" charset="-128"/>
              </a:defRPr>
            </a:lvl5pPr>
            <a:lvl6pPr marL="2514600" indent="-228600" defTabSz="358775" eaLnBrk="0" fontAlgn="base" hangingPunct="0">
              <a:spcBef>
                <a:spcPct val="0"/>
              </a:spcBef>
              <a:spcAft>
                <a:spcPct val="0"/>
              </a:spcAft>
              <a:defRPr sz="2900" b="1">
                <a:solidFill>
                  <a:schemeClr val="bg1"/>
                </a:solidFill>
                <a:latin typeface="Franklin Gothic Heavy" panose="020B0903020102020204" pitchFamily="34" charset="0"/>
                <a:ea typeface="ＭＳ Ｐゴシック" panose="020B0600070205080204" pitchFamily="34" charset="-128"/>
              </a:defRPr>
            </a:lvl6pPr>
            <a:lvl7pPr marL="2971800" indent="-228600" defTabSz="358775" eaLnBrk="0" fontAlgn="base" hangingPunct="0">
              <a:spcBef>
                <a:spcPct val="0"/>
              </a:spcBef>
              <a:spcAft>
                <a:spcPct val="0"/>
              </a:spcAft>
              <a:defRPr sz="2900" b="1">
                <a:solidFill>
                  <a:schemeClr val="bg1"/>
                </a:solidFill>
                <a:latin typeface="Franklin Gothic Heavy" panose="020B0903020102020204" pitchFamily="34" charset="0"/>
                <a:ea typeface="ＭＳ Ｐゴシック" panose="020B0600070205080204" pitchFamily="34" charset="-128"/>
              </a:defRPr>
            </a:lvl7pPr>
            <a:lvl8pPr marL="3429000" indent="-228600" defTabSz="358775" eaLnBrk="0" fontAlgn="base" hangingPunct="0">
              <a:spcBef>
                <a:spcPct val="0"/>
              </a:spcBef>
              <a:spcAft>
                <a:spcPct val="0"/>
              </a:spcAft>
              <a:defRPr sz="2900" b="1">
                <a:solidFill>
                  <a:schemeClr val="bg1"/>
                </a:solidFill>
                <a:latin typeface="Franklin Gothic Heavy" panose="020B0903020102020204" pitchFamily="34" charset="0"/>
                <a:ea typeface="ＭＳ Ｐゴシック" panose="020B0600070205080204" pitchFamily="34" charset="-128"/>
              </a:defRPr>
            </a:lvl8pPr>
            <a:lvl9pPr marL="3886200" indent="-228600" defTabSz="358775" eaLnBrk="0" fontAlgn="base" hangingPunct="0">
              <a:spcBef>
                <a:spcPct val="0"/>
              </a:spcBef>
              <a:spcAft>
                <a:spcPct val="0"/>
              </a:spcAft>
              <a:defRPr sz="2900" b="1">
                <a:solidFill>
                  <a:schemeClr val="bg1"/>
                </a:solidFill>
                <a:latin typeface="Franklin Gothic Heavy" panose="020B0903020102020204" pitchFamily="34" charset="0"/>
                <a:ea typeface="ＭＳ Ｐゴシック" panose="020B0600070205080204" pitchFamily="34" charset="-128"/>
              </a:defRPr>
            </a:lvl9pPr>
          </a:lstStyle>
          <a:p>
            <a:pPr algn="just"/>
            <a:r>
              <a:rPr lang="en-US" altLang="en-US" sz="3350" dirty="0">
                <a:solidFill>
                  <a:schemeClr val="tx1"/>
                </a:solidFill>
                <a:latin typeface="Tw Cen MT" panose="020B0602020104020603" pitchFamily="34" charset="0"/>
              </a:rPr>
              <a:t>Social network data was collected during the </a:t>
            </a:r>
            <a:r>
              <a:rPr lang="en-US" altLang="en-US" sz="3350" dirty="0" smtClean="0">
                <a:solidFill>
                  <a:schemeClr val="tx1"/>
                </a:solidFill>
                <a:latin typeface="Tw Cen MT" panose="020B0602020104020603" pitchFamily="34" charset="0"/>
              </a:rPr>
              <a:t>Fall </a:t>
            </a:r>
            <a:r>
              <a:rPr lang="en-US" altLang="en-US" sz="3350" dirty="0">
                <a:solidFill>
                  <a:schemeClr val="tx1"/>
                </a:solidFill>
                <a:latin typeface="Tw Cen MT" panose="020B0602020104020603" pitchFamily="34" charset="0"/>
              </a:rPr>
              <a:t>2015 </a:t>
            </a:r>
            <a:r>
              <a:rPr lang="en-US" altLang="en-US" sz="3350" dirty="0" smtClean="0">
                <a:solidFill>
                  <a:schemeClr val="tx1"/>
                </a:solidFill>
                <a:latin typeface="Tw Cen MT" panose="020B0602020104020603" pitchFamily="34" charset="0"/>
              </a:rPr>
              <a:t> and Spring 2016 semester </a:t>
            </a:r>
            <a:r>
              <a:rPr lang="en-US" altLang="en-US" sz="3350" dirty="0">
                <a:solidFill>
                  <a:schemeClr val="tx1"/>
                </a:solidFill>
                <a:latin typeface="Tw Cen MT" panose="020B0602020104020603" pitchFamily="34" charset="0"/>
              </a:rPr>
              <a:t>for </a:t>
            </a:r>
            <a:r>
              <a:rPr lang="en-US" altLang="en-US" sz="3350" dirty="0" smtClean="0">
                <a:solidFill>
                  <a:schemeClr val="tx1"/>
                </a:solidFill>
                <a:latin typeface="Tw Cen MT" panose="020B0602020104020603" pitchFamily="34" charset="0"/>
              </a:rPr>
              <a:t>four Campus Connections sessions. Mentees and mentors were </a:t>
            </a:r>
            <a:r>
              <a:rPr lang="en-US" altLang="en-US" sz="3350" dirty="0">
                <a:solidFill>
                  <a:schemeClr val="tx1"/>
                </a:solidFill>
                <a:latin typeface="Tw Cen MT" panose="020B0602020104020603" pitchFamily="34" charset="0"/>
              </a:rPr>
              <a:t>asked to choose individuals on a survey that they felt a connection with and then asked to rate the strength of the corresponding relationship. The social network data was assessed for the Campus Connections program at weeks 1, 3, 6, 9, and 11. For each week, measures of density, centralization &amp; reciprocity </a:t>
            </a:r>
            <a:r>
              <a:rPr lang="en-US" altLang="en-US" sz="3350" dirty="0" smtClean="0">
                <a:solidFill>
                  <a:schemeClr val="tx1"/>
                </a:solidFill>
                <a:latin typeface="Tw Cen MT" panose="020B0602020104020603" pitchFamily="34" charset="0"/>
              </a:rPr>
              <a:t>were normalized and assessed across four social network groups.</a:t>
            </a:r>
          </a:p>
          <a:p>
            <a:pPr algn="just"/>
            <a:endParaRPr lang="en-US" altLang="en-US" sz="3350" dirty="0">
              <a:solidFill>
                <a:schemeClr val="tx1"/>
              </a:solidFill>
              <a:latin typeface="Tw Cen MT" panose="020B0602020104020603" pitchFamily="34" charset="0"/>
            </a:endParaRPr>
          </a:p>
          <a:p>
            <a:pPr algn="just"/>
            <a:r>
              <a:rPr lang="en-US" altLang="en-US" sz="3350" dirty="0" smtClean="0">
                <a:solidFill>
                  <a:schemeClr val="tx1"/>
                </a:solidFill>
                <a:latin typeface="Tw Cen MT" panose="020B0602020104020603" pitchFamily="34" charset="0"/>
              </a:rPr>
              <a:t>Measures of mentee depression were assessed prior to the Campus Connections program and at week 11 of the program. </a:t>
            </a:r>
            <a:r>
              <a:rPr lang="en-US" altLang="en-US" sz="3350" dirty="0">
                <a:solidFill>
                  <a:schemeClr val="tx1"/>
                </a:solidFill>
                <a:latin typeface="Tw Cen MT" panose="020B0602020104020603" pitchFamily="34" charset="0"/>
              </a:rPr>
              <a:t>Controlling for baseline depression and important control variables, this study used hierarchical regression modeling to assess the addition of the social network measures at week 9 in a predictive model for </a:t>
            </a:r>
            <a:r>
              <a:rPr lang="en-US" altLang="en-US" sz="3350" dirty="0" smtClean="0">
                <a:solidFill>
                  <a:schemeClr val="tx1"/>
                </a:solidFill>
                <a:latin typeface="Tw Cen MT" panose="020B0602020104020603" pitchFamily="34" charset="0"/>
              </a:rPr>
              <a:t>mentee depression </a:t>
            </a:r>
            <a:r>
              <a:rPr lang="en-US" altLang="en-US" sz="3350" dirty="0">
                <a:solidFill>
                  <a:schemeClr val="tx1"/>
                </a:solidFill>
                <a:latin typeface="Tw Cen MT" panose="020B0602020104020603" pitchFamily="34" charset="0"/>
              </a:rPr>
              <a:t>at week </a:t>
            </a:r>
            <a:r>
              <a:rPr lang="en-US" altLang="en-US" sz="3350" dirty="0" smtClean="0">
                <a:solidFill>
                  <a:schemeClr val="tx1"/>
                </a:solidFill>
                <a:latin typeface="Tw Cen MT" panose="020B0602020104020603" pitchFamily="34" charset="0"/>
              </a:rPr>
              <a:t>11.</a:t>
            </a:r>
          </a:p>
          <a:p>
            <a:pPr algn="just"/>
            <a:endParaRPr lang="en-US" altLang="en-US" sz="3350" dirty="0" smtClean="0">
              <a:solidFill>
                <a:schemeClr val="tx1"/>
              </a:solidFill>
              <a:latin typeface="Tw Cen MT" panose="020B0602020104020603" pitchFamily="34" charset="0"/>
            </a:endParaRPr>
          </a:p>
          <a:p>
            <a:pPr algn="just"/>
            <a:r>
              <a:rPr lang="en-US" altLang="en-US" sz="3350" dirty="0" smtClean="0">
                <a:solidFill>
                  <a:schemeClr val="tx1"/>
                </a:solidFill>
                <a:latin typeface="Tw Cen MT" panose="020B0602020104020603" pitchFamily="34" charset="0"/>
              </a:rPr>
              <a:t>Mentee depression was measured using the </a:t>
            </a:r>
            <a:r>
              <a:rPr lang="en-US" altLang="en-US" sz="3350" i="1" dirty="0" smtClean="0">
                <a:solidFill>
                  <a:schemeClr val="tx1"/>
                </a:solidFill>
                <a:latin typeface="Tw Cen MT" panose="020B0602020104020603" pitchFamily="34" charset="0"/>
              </a:rPr>
              <a:t>Center for Epidemiologic Studies Depression Scale </a:t>
            </a:r>
            <a:r>
              <a:rPr lang="en-US" altLang="en-US" sz="3350" dirty="0" smtClean="0">
                <a:solidFill>
                  <a:schemeClr val="tx1"/>
                </a:solidFill>
                <a:latin typeface="Tw Cen MT" panose="020B0602020104020603" pitchFamily="34" charset="0"/>
              </a:rPr>
              <a:t>(CES-D; Ybarra &amp; Eaton, 2014).</a:t>
            </a:r>
            <a:endParaRPr lang="en-US" altLang="en-US" sz="3350" dirty="0">
              <a:solidFill>
                <a:schemeClr val="tx1"/>
              </a:solidFill>
              <a:latin typeface="Tw Cen MT" panose="020B0602020104020603" pitchFamily="34" charset="0"/>
            </a:endParaRPr>
          </a:p>
          <a:p>
            <a:pPr algn="just"/>
            <a:r>
              <a:rPr lang="en-US" altLang="en-US" sz="3350" dirty="0" smtClean="0">
                <a:solidFill>
                  <a:schemeClr val="tx1"/>
                </a:solidFill>
                <a:latin typeface="Tw Cen MT" panose="020B0602020104020603" pitchFamily="34" charset="0"/>
              </a:rPr>
              <a:t> </a:t>
            </a:r>
            <a:endParaRPr lang="en-US" altLang="en-US" sz="3350" dirty="0">
              <a:solidFill>
                <a:schemeClr val="tx1"/>
              </a:solidFill>
              <a:latin typeface="Tw Cen MT" panose="020B0602020104020603" pitchFamily="34" charset="0"/>
            </a:endParaRPr>
          </a:p>
        </p:txBody>
      </p:sp>
      <p:sp>
        <p:nvSpPr>
          <p:cNvPr id="17" name="TextBox 16"/>
          <p:cNvSpPr txBox="1"/>
          <p:nvPr/>
        </p:nvSpPr>
        <p:spPr>
          <a:xfrm>
            <a:off x="26234136" y="6553199"/>
            <a:ext cx="7891272" cy="1246495"/>
          </a:xfrm>
          <a:prstGeom prst="rect">
            <a:avLst/>
          </a:prstGeom>
          <a:solidFill>
            <a:srgbClr val="00B050"/>
          </a:solidFill>
          <a:ln>
            <a:solidFill>
              <a:schemeClr val="tx1"/>
            </a:solidFill>
          </a:ln>
        </p:spPr>
        <p:txBody>
          <a:bodyPr wrap="square" rtlCol="0">
            <a:spAutoFit/>
          </a:bodyPr>
          <a:lstStyle/>
          <a:p>
            <a:pPr algn="ctr"/>
            <a:r>
              <a:rPr lang="en-US" b="1" dirty="0" smtClean="0">
                <a:solidFill>
                  <a:schemeClr val="bg1"/>
                </a:solidFill>
                <a:latin typeface="Tw Cen MT" panose="020B0602020104020603" pitchFamily="34" charset="0"/>
              </a:rPr>
              <a:t>Results</a:t>
            </a:r>
            <a:endParaRPr lang="en-US" b="1" dirty="0">
              <a:solidFill>
                <a:schemeClr val="bg1"/>
              </a:solidFill>
              <a:latin typeface="Tw Cen MT" panose="020B0602020104020603" pitchFamily="34" charset="0"/>
            </a:endParaRPr>
          </a:p>
        </p:txBody>
      </p:sp>
      <p:sp>
        <p:nvSpPr>
          <p:cNvPr id="9" name="Rectangle 8"/>
          <p:cNvSpPr/>
          <p:nvPr/>
        </p:nvSpPr>
        <p:spPr>
          <a:xfrm>
            <a:off x="381000" y="23648298"/>
            <a:ext cx="37452315" cy="59296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Table 29"/>
          <p:cNvGraphicFramePr>
            <a:graphicFrameLocks noGrp="1"/>
          </p:cNvGraphicFramePr>
          <p:nvPr>
            <p:extLst>
              <p:ext uri="{D42A27DB-BD31-4B8C-83A1-F6EECF244321}">
                <p14:modId xmlns:p14="http://schemas.microsoft.com/office/powerpoint/2010/main" val="2577662167"/>
              </p:ext>
            </p:extLst>
          </p:nvPr>
        </p:nvGraphicFramePr>
        <p:xfrm>
          <a:off x="8621762" y="17140534"/>
          <a:ext cx="12454472" cy="6027420"/>
        </p:xfrm>
        <a:graphic>
          <a:graphicData uri="http://schemas.openxmlformats.org/drawingml/2006/table">
            <a:tbl>
              <a:tblPr firstRow="1" bandRow="1">
                <a:tableStyleId>{F5AB1C69-6EDB-4FF4-983F-18BD219EF322}</a:tableStyleId>
              </a:tblPr>
              <a:tblGrid>
                <a:gridCol w="5063919">
                  <a:extLst>
                    <a:ext uri="{9D8B030D-6E8A-4147-A177-3AD203B41FA5}">
                      <a16:colId xmlns:a16="http://schemas.microsoft.com/office/drawing/2014/main" val="1622870594"/>
                    </a:ext>
                  </a:extLst>
                </a:gridCol>
                <a:gridCol w="7390553">
                  <a:extLst>
                    <a:ext uri="{9D8B030D-6E8A-4147-A177-3AD203B41FA5}">
                      <a16:colId xmlns:a16="http://schemas.microsoft.com/office/drawing/2014/main" val="1963370216"/>
                    </a:ext>
                  </a:extLst>
                </a:gridCol>
              </a:tblGrid>
              <a:tr h="451998">
                <a:tc gridSpan="2">
                  <a:txBody>
                    <a:bodyPr/>
                    <a:lstStyle/>
                    <a:p>
                      <a:pPr algn="ctr"/>
                      <a:r>
                        <a:rPr lang="en-US" sz="4000" dirty="0" smtClean="0"/>
                        <a:t>Mentee Characteristics</a:t>
                      </a:r>
                      <a:endParaRPr lang="en-US" sz="4000" dirty="0">
                        <a:latin typeface="Tw Cen MT" panose="020B0602020104020603" pitchFamily="34" charset="0"/>
                      </a:endParaRPr>
                    </a:p>
                  </a:txBody>
                  <a:tcPr>
                    <a:solidFill>
                      <a:srgbClr val="00B050"/>
                    </a:solidFill>
                  </a:tcPr>
                </a:tc>
                <a:tc hMerge="1">
                  <a:txBody>
                    <a:bodyPr/>
                    <a:lstStyle/>
                    <a:p>
                      <a:pPr algn="ctr"/>
                      <a:endParaRPr lang="en-US" dirty="0"/>
                    </a:p>
                  </a:txBody>
                  <a:tcPr/>
                </a:tc>
                <a:extLst>
                  <a:ext uri="{0D108BD9-81ED-4DB2-BD59-A6C34878D82A}">
                    <a16:rowId xmlns:a16="http://schemas.microsoft.com/office/drawing/2014/main" val="3305898805"/>
                  </a:ext>
                </a:extLst>
              </a:tr>
              <a:tr h="388129">
                <a:tc>
                  <a:txBody>
                    <a:bodyPr/>
                    <a:lstStyle/>
                    <a:p>
                      <a:pPr algn="ctr"/>
                      <a:r>
                        <a:rPr lang="en-US" sz="3350" b="1" dirty="0" smtClean="0"/>
                        <a:t>Total</a:t>
                      </a:r>
                      <a:r>
                        <a:rPr lang="en-US" sz="3350" b="1" baseline="0" dirty="0" smtClean="0"/>
                        <a:t> Mentees</a:t>
                      </a:r>
                      <a:endParaRPr lang="en-US" sz="3350" b="1" dirty="0">
                        <a:latin typeface="Tw Cen MT" panose="020B0602020104020603" pitchFamily="34" charset="0"/>
                      </a:endParaRPr>
                    </a:p>
                  </a:txBody>
                  <a:tcPr anchor="ctr"/>
                </a:tc>
                <a:tc>
                  <a:txBody>
                    <a:bodyPr/>
                    <a:lstStyle/>
                    <a:p>
                      <a:pPr algn="ctr"/>
                      <a:r>
                        <a:rPr lang="en-US" sz="3350" b="1" dirty="0" smtClean="0"/>
                        <a:t>83</a:t>
                      </a:r>
                      <a:endParaRPr lang="en-US" sz="3350" b="1" dirty="0">
                        <a:latin typeface="Tw Cen MT" panose="020B0602020104020603" pitchFamily="34" charset="0"/>
                      </a:endParaRPr>
                    </a:p>
                  </a:txBody>
                  <a:tcPr anchor="ctr"/>
                </a:tc>
                <a:extLst>
                  <a:ext uri="{0D108BD9-81ED-4DB2-BD59-A6C34878D82A}">
                    <a16:rowId xmlns:a16="http://schemas.microsoft.com/office/drawing/2014/main" val="303781133"/>
                  </a:ext>
                </a:extLst>
              </a:tr>
              <a:tr h="388129">
                <a:tc>
                  <a:txBody>
                    <a:bodyPr/>
                    <a:lstStyle/>
                    <a:p>
                      <a:pPr algn="ctr"/>
                      <a:r>
                        <a:rPr lang="en-US" sz="3350" b="1" dirty="0" smtClean="0"/>
                        <a:t>% Male</a:t>
                      </a:r>
                      <a:endParaRPr lang="en-US" sz="3350" b="1" dirty="0">
                        <a:latin typeface="Tw Cen MT" panose="020B0602020104020603" pitchFamily="34" charset="0"/>
                      </a:endParaRPr>
                    </a:p>
                  </a:txBody>
                  <a:tcPr anchor="ctr"/>
                </a:tc>
                <a:tc>
                  <a:txBody>
                    <a:bodyPr/>
                    <a:lstStyle/>
                    <a:p>
                      <a:pPr algn="ctr"/>
                      <a:r>
                        <a:rPr lang="en-US" sz="3350" b="1" dirty="0" smtClean="0"/>
                        <a:t>65%</a:t>
                      </a:r>
                      <a:endParaRPr lang="en-US" sz="3350" b="1" dirty="0">
                        <a:latin typeface="Tw Cen MT" panose="020B0602020104020603" pitchFamily="34" charset="0"/>
                      </a:endParaRPr>
                    </a:p>
                  </a:txBody>
                  <a:tcPr anchor="ctr"/>
                </a:tc>
                <a:extLst>
                  <a:ext uri="{0D108BD9-81ED-4DB2-BD59-A6C34878D82A}">
                    <a16:rowId xmlns:a16="http://schemas.microsoft.com/office/drawing/2014/main" val="1529319252"/>
                  </a:ext>
                </a:extLst>
              </a:tr>
              <a:tr h="717301">
                <a:tc>
                  <a:txBody>
                    <a:bodyPr/>
                    <a:lstStyle/>
                    <a:p>
                      <a:pPr algn="ctr"/>
                      <a:r>
                        <a:rPr lang="en-US" sz="3350" b="1" dirty="0" smtClean="0"/>
                        <a:t>Mean Age</a:t>
                      </a:r>
                      <a:r>
                        <a:rPr lang="en-US" sz="3350" b="1" baseline="0" dirty="0" smtClean="0"/>
                        <a:t> (SD)</a:t>
                      </a:r>
                    </a:p>
                    <a:p>
                      <a:pPr algn="ctr"/>
                      <a:r>
                        <a:rPr lang="en-US" sz="3350" b="1" baseline="0" dirty="0" smtClean="0"/>
                        <a:t>[Range 11-18]</a:t>
                      </a:r>
                      <a:endParaRPr lang="en-US" sz="3350" b="1" dirty="0">
                        <a:latin typeface="Tw Cen MT" panose="020B0602020104020603" pitchFamily="34" charset="0"/>
                      </a:endParaRPr>
                    </a:p>
                  </a:txBody>
                  <a:tcPr anchor="ctr"/>
                </a:tc>
                <a:tc>
                  <a:txBody>
                    <a:bodyPr/>
                    <a:lstStyle/>
                    <a:p>
                      <a:pPr algn="ctr"/>
                      <a:r>
                        <a:rPr lang="en-US" sz="3350" b="1" dirty="0" smtClean="0"/>
                        <a:t>14 (1.89)</a:t>
                      </a:r>
                      <a:endParaRPr lang="en-US" sz="3350" b="1" dirty="0">
                        <a:latin typeface="Tw Cen MT" panose="020B0602020104020603" pitchFamily="34" charset="0"/>
                      </a:endParaRPr>
                    </a:p>
                  </a:txBody>
                  <a:tcPr anchor="ctr"/>
                </a:tc>
                <a:extLst>
                  <a:ext uri="{0D108BD9-81ED-4DB2-BD59-A6C34878D82A}">
                    <a16:rowId xmlns:a16="http://schemas.microsoft.com/office/drawing/2014/main" val="1816610391"/>
                  </a:ext>
                </a:extLst>
              </a:tr>
              <a:tr h="388129">
                <a:tc rowSpan="2">
                  <a:txBody>
                    <a:bodyPr/>
                    <a:lstStyle/>
                    <a:p>
                      <a:pPr algn="ctr"/>
                      <a:r>
                        <a:rPr lang="en-US" sz="3350" b="1" dirty="0" smtClean="0"/>
                        <a:t>Depression Mean (SD) </a:t>
                      </a:r>
                    </a:p>
                    <a:p>
                      <a:pPr algn="ctr"/>
                      <a:r>
                        <a:rPr lang="en-US" sz="3350" b="1" dirty="0" smtClean="0"/>
                        <a:t>[CES-D; Score</a:t>
                      </a:r>
                      <a:r>
                        <a:rPr lang="en-US" sz="3350" b="1" baseline="0" dirty="0" smtClean="0"/>
                        <a:t> 0-7]</a:t>
                      </a:r>
                      <a:endParaRPr lang="en-US" sz="3350" b="1" dirty="0">
                        <a:latin typeface="Tw Cen MT" panose="020B0602020104020603" pitchFamily="34" charset="0"/>
                      </a:endParaRPr>
                    </a:p>
                  </a:txBody>
                  <a:tcPr anchor="ctr"/>
                </a:tc>
                <a:tc>
                  <a:txBody>
                    <a:bodyPr/>
                    <a:lstStyle/>
                    <a:p>
                      <a:pPr algn="ctr"/>
                      <a:r>
                        <a:rPr lang="en-US" sz="3350" b="1" dirty="0" smtClean="0"/>
                        <a:t>Baseline: 1.63</a:t>
                      </a:r>
                      <a:r>
                        <a:rPr lang="en-US" sz="3350" b="1" baseline="0" dirty="0" smtClean="0"/>
                        <a:t> (1.70)</a:t>
                      </a:r>
                      <a:endParaRPr lang="en-US" sz="3350" b="1" dirty="0">
                        <a:latin typeface="Tw Cen MT" panose="020B0602020104020603" pitchFamily="34" charset="0"/>
                      </a:endParaRPr>
                    </a:p>
                  </a:txBody>
                  <a:tcPr anchor="ctr"/>
                </a:tc>
                <a:extLst>
                  <a:ext uri="{0D108BD9-81ED-4DB2-BD59-A6C34878D82A}">
                    <a16:rowId xmlns:a16="http://schemas.microsoft.com/office/drawing/2014/main" val="1171035383"/>
                  </a:ext>
                </a:extLst>
              </a:tr>
              <a:tr h="388129">
                <a:tc vMerge="1">
                  <a:txBody>
                    <a:bodyPr/>
                    <a:lstStyle/>
                    <a:p>
                      <a:endParaRPr lang="en-US" dirty="0"/>
                    </a:p>
                  </a:txBody>
                  <a:tcPr/>
                </a:tc>
                <a:tc>
                  <a:txBody>
                    <a:bodyPr/>
                    <a:lstStyle/>
                    <a:p>
                      <a:pPr algn="ctr"/>
                      <a:r>
                        <a:rPr lang="en-US" sz="3350" b="1" dirty="0" smtClean="0"/>
                        <a:t>Post:</a:t>
                      </a:r>
                      <a:r>
                        <a:rPr lang="en-US" sz="3350" b="1" baseline="0" dirty="0" smtClean="0"/>
                        <a:t> </a:t>
                      </a:r>
                      <a:r>
                        <a:rPr lang="en-US" sz="3350" b="1" dirty="0" smtClean="0"/>
                        <a:t>1.42 (1.58)</a:t>
                      </a:r>
                      <a:endParaRPr lang="en-US" sz="3350" b="1" dirty="0">
                        <a:latin typeface="Tw Cen MT" panose="020B0602020104020603" pitchFamily="34" charset="0"/>
                      </a:endParaRPr>
                    </a:p>
                  </a:txBody>
                  <a:tcPr anchor="ctr"/>
                </a:tc>
                <a:extLst>
                  <a:ext uri="{0D108BD9-81ED-4DB2-BD59-A6C34878D82A}">
                    <a16:rowId xmlns:a16="http://schemas.microsoft.com/office/drawing/2014/main" val="3512186244"/>
                  </a:ext>
                </a:extLst>
              </a:tr>
              <a:tr h="388129">
                <a:tc rowSpan="3">
                  <a:txBody>
                    <a:bodyPr/>
                    <a:lstStyle/>
                    <a:p>
                      <a:pPr algn="ctr"/>
                      <a:r>
                        <a:rPr lang="en-US" sz="3350" b="1" dirty="0" smtClean="0"/>
                        <a:t>Race %</a:t>
                      </a:r>
                      <a:endParaRPr lang="en-US" sz="3350" b="1" dirty="0">
                        <a:latin typeface="Tw Cen MT" panose="020B0602020104020603" pitchFamily="34" charset="0"/>
                      </a:endParaRPr>
                    </a:p>
                  </a:txBody>
                  <a:tcPr anchor="ctr">
                    <a:solidFill>
                      <a:srgbClr val="DEE7D1"/>
                    </a:solidFill>
                  </a:tcPr>
                </a:tc>
                <a:tc>
                  <a:txBody>
                    <a:bodyPr/>
                    <a:lstStyle/>
                    <a:p>
                      <a:pPr algn="ctr"/>
                      <a:r>
                        <a:rPr lang="en-US" sz="3350" b="1" dirty="0" smtClean="0"/>
                        <a:t>White = 62.07%</a:t>
                      </a:r>
                      <a:endParaRPr lang="en-US" sz="3350" b="1" dirty="0">
                        <a:latin typeface="Tw Cen MT" panose="020B0602020104020603" pitchFamily="34" charset="0"/>
                      </a:endParaRPr>
                    </a:p>
                  </a:txBody>
                  <a:tcPr anchor="ctr"/>
                </a:tc>
                <a:extLst>
                  <a:ext uri="{0D108BD9-81ED-4DB2-BD59-A6C34878D82A}">
                    <a16:rowId xmlns:a16="http://schemas.microsoft.com/office/drawing/2014/main" val="2595566301"/>
                  </a:ext>
                </a:extLst>
              </a:tr>
              <a:tr h="388129">
                <a:tc vMerge="1">
                  <a:txBody>
                    <a:bodyPr/>
                    <a:lstStyle/>
                    <a:p>
                      <a:endParaRPr lang="en-US"/>
                    </a:p>
                  </a:txBody>
                  <a:tcPr/>
                </a:tc>
                <a:tc>
                  <a:txBody>
                    <a:bodyPr/>
                    <a:lstStyle/>
                    <a:p>
                      <a:pPr algn="ctr"/>
                      <a:r>
                        <a:rPr lang="en-US" sz="3350" b="1" dirty="0" smtClean="0"/>
                        <a:t>Hispanic = 18.39%</a:t>
                      </a:r>
                      <a:endParaRPr lang="en-US" sz="3350" b="1" dirty="0">
                        <a:latin typeface="Tw Cen MT" panose="020B0602020104020603" pitchFamily="34" charset="0"/>
                      </a:endParaRPr>
                    </a:p>
                  </a:txBody>
                  <a:tcPr anchor="ctr">
                    <a:solidFill>
                      <a:srgbClr val="DEE7D1"/>
                    </a:solidFill>
                  </a:tcPr>
                </a:tc>
                <a:extLst>
                  <a:ext uri="{0D108BD9-81ED-4DB2-BD59-A6C34878D82A}">
                    <a16:rowId xmlns:a16="http://schemas.microsoft.com/office/drawing/2014/main" val="2500835097"/>
                  </a:ext>
                </a:extLst>
              </a:tr>
              <a:tr h="388129">
                <a:tc vMerge="1">
                  <a:txBody>
                    <a:bodyPr/>
                    <a:lstStyle/>
                    <a:p>
                      <a:endParaRPr lang="en-US"/>
                    </a:p>
                  </a:txBody>
                  <a:tcPr/>
                </a:tc>
                <a:tc>
                  <a:txBody>
                    <a:bodyPr/>
                    <a:lstStyle/>
                    <a:p>
                      <a:pPr algn="ctr"/>
                      <a:r>
                        <a:rPr lang="en-US" sz="3350" b="1" dirty="0" smtClean="0"/>
                        <a:t>Other = 19.54%</a:t>
                      </a:r>
                      <a:endParaRPr lang="en-US" sz="3350" b="1" dirty="0">
                        <a:latin typeface="Tw Cen MT" panose="020B0602020104020603" pitchFamily="34" charset="0"/>
                      </a:endParaRPr>
                    </a:p>
                  </a:txBody>
                  <a:tcPr anchor="ctr"/>
                </a:tc>
                <a:extLst>
                  <a:ext uri="{0D108BD9-81ED-4DB2-BD59-A6C34878D82A}">
                    <a16:rowId xmlns:a16="http://schemas.microsoft.com/office/drawing/2014/main" val="3598561315"/>
                  </a:ext>
                </a:extLst>
              </a:tr>
            </a:tbl>
          </a:graphicData>
        </a:graphic>
      </p:graphicFrame>
      <p:sp>
        <p:nvSpPr>
          <p:cNvPr id="34" name="TextBox 33"/>
          <p:cNvSpPr txBox="1"/>
          <p:nvPr/>
        </p:nvSpPr>
        <p:spPr>
          <a:xfrm>
            <a:off x="384048" y="17830800"/>
            <a:ext cx="7543800" cy="1246495"/>
          </a:xfrm>
          <a:prstGeom prst="rect">
            <a:avLst/>
          </a:prstGeom>
          <a:solidFill>
            <a:srgbClr val="00B050"/>
          </a:solidFill>
          <a:ln>
            <a:solidFill>
              <a:schemeClr val="tx1"/>
            </a:solidFill>
          </a:ln>
        </p:spPr>
        <p:txBody>
          <a:bodyPr wrap="square" rtlCol="0">
            <a:spAutoFit/>
          </a:bodyPr>
          <a:lstStyle/>
          <a:p>
            <a:pPr algn="ctr"/>
            <a:r>
              <a:rPr lang="en-US" b="1" dirty="0" smtClean="0">
                <a:solidFill>
                  <a:schemeClr val="bg1"/>
                </a:solidFill>
                <a:latin typeface="Tw Cen MT" panose="020B0602020104020603" pitchFamily="34" charset="0"/>
              </a:rPr>
              <a:t>Hypothesis</a:t>
            </a:r>
            <a:endParaRPr lang="en-US" b="1" dirty="0">
              <a:solidFill>
                <a:schemeClr val="bg1"/>
              </a:solidFill>
              <a:latin typeface="Tw Cen MT" panose="020B0602020104020603" pitchFamily="34" charset="0"/>
            </a:endParaRPr>
          </a:p>
        </p:txBody>
      </p:sp>
      <p:graphicFrame>
        <p:nvGraphicFramePr>
          <p:cNvPr id="37" name="Table 36"/>
          <p:cNvGraphicFramePr>
            <a:graphicFrameLocks noGrp="1"/>
          </p:cNvGraphicFramePr>
          <p:nvPr>
            <p:extLst>
              <p:ext uri="{D42A27DB-BD31-4B8C-83A1-F6EECF244321}">
                <p14:modId xmlns:p14="http://schemas.microsoft.com/office/powerpoint/2010/main" val="1249349663"/>
              </p:ext>
            </p:extLst>
          </p:nvPr>
        </p:nvGraphicFramePr>
        <p:xfrm>
          <a:off x="21647737" y="7924800"/>
          <a:ext cx="16452263" cy="8541300"/>
        </p:xfrm>
        <a:graphic>
          <a:graphicData uri="http://schemas.openxmlformats.org/drawingml/2006/table">
            <a:tbl>
              <a:tblPr firstRow="1" bandRow="1">
                <a:tableStyleId>{F5AB1C69-6EDB-4FF4-983F-18BD219EF322}</a:tableStyleId>
              </a:tblPr>
              <a:tblGrid>
                <a:gridCol w="3888888">
                  <a:extLst>
                    <a:ext uri="{9D8B030D-6E8A-4147-A177-3AD203B41FA5}">
                      <a16:colId xmlns:a16="http://schemas.microsoft.com/office/drawing/2014/main" val="761192709"/>
                    </a:ext>
                  </a:extLst>
                </a:gridCol>
                <a:gridCol w="307861">
                  <a:extLst>
                    <a:ext uri="{9D8B030D-6E8A-4147-A177-3AD203B41FA5}">
                      <a16:colId xmlns:a16="http://schemas.microsoft.com/office/drawing/2014/main" val="4173495153"/>
                    </a:ext>
                  </a:extLst>
                </a:gridCol>
                <a:gridCol w="923582">
                  <a:extLst>
                    <a:ext uri="{9D8B030D-6E8A-4147-A177-3AD203B41FA5}">
                      <a16:colId xmlns:a16="http://schemas.microsoft.com/office/drawing/2014/main" val="3062297120"/>
                    </a:ext>
                  </a:extLst>
                </a:gridCol>
                <a:gridCol w="1007052">
                  <a:extLst>
                    <a:ext uri="{9D8B030D-6E8A-4147-A177-3AD203B41FA5}">
                      <a16:colId xmlns:a16="http://schemas.microsoft.com/office/drawing/2014/main" val="44322335"/>
                    </a:ext>
                  </a:extLst>
                </a:gridCol>
                <a:gridCol w="301356">
                  <a:extLst>
                    <a:ext uri="{9D8B030D-6E8A-4147-A177-3AD203B41FA5}">
                      <a16:colId xmlns:a16="http://schemas.microsoft.com/office/drawing/2014/main" val="518981759"/>
                    </a:ext>
                  </a:extLst>
                </a:gridCol>
                <a:gridCol w="923582">
                  <a:extLst>
                    <a:ext uri="{9D8B030D-6E8A-4147-A177-3AD203B41FA5}">
                      <a16:colId xmlns:a16="http://schemas.microsoft.com/office/drawing/2014/main" val="554146676"/>
                    </a:ext>
                  </a:extLst>
                </a:gridCol>
                <a:gridCol w="910815">
                  <a:extLst>
                    <a:ext uri="{9D8B030D-6E8A-4147-A177-3AD203B41FA5}">
                      <a16:colId xmlns:a16="http://schemas.microsoft.com/office/drawing/2014/main" val="4054030399"/>
                    </a:ext>
                  </a:extLst>
                </a:gridCol>
                <a:gridCol w="3860785">
                  <a:extLst>
                    <a:ext uri="{9D8B030D-6E8A-4147-A177-3AD203B41FA5}">
                      <a16:colId xmlns:a16="http://schemas.microsoft.com/office/drawing/2014/main" val="2075758160"/>
                    </a:ext>
                  </a:extLst>
                </a:gridCol>
                <a:gridCol w="341270">
                  <a:extLst>
                    <a:ext uri="{9D8B030D-6E8A-4147-A177-3AD203B41FA5}">
                      <a16:colId xmlns:a16="http://schemas.microsoft.com/office/drawing/2014/main" val="1901903487"/>
                    </a:ext>
                  </a:extLst>
                </a:gridCol>
                <a:gridCol w="1044344">
                  <a:extLst>
                    <a:ext uri="{9D8B030D-6E8A-4147-A177-3AD203B41FA5}">
                      <a16:colId xmlns:a16="http://schemas.microsoft.com/office/drawing/2014/main" val="4024962816"/>
                    </a:ext>
                  </a:extLst>
                </a:gridCol>
                <a:gridCol w="828403">
                  <a:extLst>
                    <a:ext uri="{9D8B030D-6E8A-4147-A177-3AD203B41FA5}">
                      <a16:colId xmlns:a16="http://schemas.microsoft.com/office/drawing/2014/main" val="54536026"/>
                    </a:ext>
                  </a:extLst>
                </a:gridCol>
                <a:gridCol w="416905">
                  <a:extLst>
                    <a:ext uri="{9D8B030D-6E8A-4147-A177-3AD203B41FA5}">
                      <a16:colId xmlns:a16="http://schemas.microsoft.com/office/drawing/2014/main" val="2902371315"/>
                    </a:ext>
                  </a:extLst>
                </a:gridCol>
                <a:gridCol w="832752">
                  <a:extLst>
                    <a:ext uri="{9D8B030D-6E8A-4147-A177-3AD203B41FA5}">
                      <a16:colId xmlns:a16="http://schemas.microsoft.com/office/drawing/2014/main" val="997114242"/>
                    </a:ext>
                  </a:extLst>
                </a:gridCol>
                <a:gridCol w="864668">
                  <a:extLst>
                    <a:ext uri="{9D8B030D-6E8A-4147-A177-3AD203B41FA5}">
                      <a16:colId xmlns:a16="http://schemas.microsoft.com/office/drawing/2014/main" val="1529377027"/>
                    </a:ext>
                  </a:extLst>
                </a:gridCol>
              </a:tblGrid>
              <a:tr h="359038">
                <a:tc gridSpan="7">
                  <a:txBody>
                    <a:bodyPr/>
                    <a:lstStyle/>
                    <a:p>
                      <a:pPr algn="ctr"/>
                      <a:r>
                        <a:rPr lang="en-US" sz="3000" b="1" dirty="0" smtClean="0">
                          <a:latin typeface="+mj-lt"/>
                        </a:rPr>
                        <a:t>Reduced</a:t>
                      </a:r>
                      <a:r>
                        <a:rPr lang="en-US" sz="3000" b="1" baseline="0" dirty="0" smtClean="0">
                          <a:latin typeface="+mj-lt"/>
                        </a:rPr>
                        <a:t> Model</a:t>
                      </a:r>
                      <a:endParaRPr lang="en-US" sz="3000" b="1" dirty="0">
                        <a:latin typeface="+mj-lt"/>
                      </a:endParaRPr>
                    </a:p>
                  </a:txBody>
                  <a:tcPr anchor="ctr">
                    <a:solidFill>
                      <a:srgbClr val="00B05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algn="ctr"/>
                      <a:r>
                        <a:rPr lang="en-US" sz="3000" b="1" dirty="0" smtClean="0">
                          <a:latin typeface="+mj-lt"/>
                        </a:rPr>
                        <a:t>Full Model</a:t>
                      </a:r>
                      <a:endParaRPr lang="en-US" sz="3000" b="1" dirty="0">
                        <a:latin typeface="+mj-lt"/>
                      </a:endParaRPr>
                    </a:p>
                  </a:txBody>
                  <a:tcPr anchor="ctr">
                    <a:solidFill>
                      <a:srgbClr val="00B05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33533761"/>
                  </a:ext>
                </a:extLst>
              </a:tr>
              <a:tr h="312207">
                <a:tc>
                  <a:txBody>
                    <a:bodyPr/>
                    <a:lstStyle/>
                    <a:p>
                      <a:pPr algn="ctr"/>
                      <a:r>
                        <a:rPr lang="en-US" sz="3000" b="1" dirty="0" smtClean="0">
                          <a:latin typeface="+mj-lt"/>
                        </a:rPr>
                        <a:t>Variable</a:t>
                      </a:r>
                      <a:endParaRPr lang="en-US" sz="3000" b="1" dirty="0">
                        <a:latin typeface="+mj-lt"/>
                      </a:endParaRPr>
                    </a:p>
                  </a:txBody>
                  <a:tcPr anchor="ctr"/>
                </a:tc>
                <a:tc gridSpan="3">
                  <a:txBody>
                    <a:bodyPr/>
                    <a:lstStyle/>
                    <a:p>
                      <a:pPr algn="ctr"/>
                      <a:r>
                        <a:rPr lang="en-US" sz="3000" b="1" dirty="0" smtClean="0">
                          <a:latin typeface="+mj-lt"/>
                        </a:rPr>
                        <a:t>Estimate</a:t>
                      </a:r>
                      <a:endParaRPr lang="en-US" sz="3000" b="1" dirty="0">
                        <a:latin typeface="+mj-lt"/>
                      </a:endParaRPr>
                    </a:p>
                  </a:txBody>
                  <a:tcPr anchor="ctr"/>
                </a:tc>
                <a:tc hMerge="1">
                  <a:txBody>
                    <a:bodyPr/>
                    <a:lstStyle/>
                    <a:p>
                      <a:endParaRPr lang="en-US"/>
                    </a:p>
                  </a:txBody>
                  <a:tcPr/>
                </a:tc>
                <a:tc hMerge="1">
                  <a:txBody>
                    <a:bodyPr/>
                    <a:lstStyle/>
                    <a:p>
                      <a:endParaRPr lang="en-US"/>
                    </a:p>
                  </a:txBody>
                  <a:tcPr/>
                </a:tc>
                <a:tc gridSpan="3">
                  <a:txBody>
                    <a:bodyPr/>
                    <a:lstStyle/>
                    <a:p>
                      <a:pPr algn="ctr"/>
                      <a:r>
                        <a:rPr lang="en-US" sz="3000" b="1" dirty="0" smtClean="0">
                          <a:latin typeface="+mj-lt"/>
                        </a:rPr>
                        <a:t>p-value</a:t>
                      </a:r>
                      <a:endParaRPr lang="en-US" sz="3000" b="1" dirty="0">
                        <a:latin typeface="+mj-lt"/>
                      </a:endParaRPr>
                    </a:p>
                  </a:txBody>
                  <a:tcPr anchor="ctr"/>
                </a:tc>
                <a:tc hMerge="1">
                  <a:txBody>
                    <a:bodyPr/>
                    <a:lstStyle/>
                    <a:p>
                      <a:endParaRPr lang="en-US"/>
                    </a:p>
                  </a:txBody>
                  <a:tcPr/>
                </a:tc>
                <a:tc hMerge="1">
                  <a:txBody>
                    <a:bodyPr/>
                    <a:lstStyle/>
                    <a:p>
                      <a:endParaRPr lang="en-US"/>
                    </a:p>
                  </a:txBody>
                  <a:tcPr/>
                </a:tc>
                <a:tc>
                  <a:txBody>
                    <a:bodyPr/>
                    <a:lstStyle/>
                    <a:p>
                      <a:pPr algn="ctr"/>
                      <a:r>
                        <a:rPr lang="en-US" sz="3000" b="1" dirty="0" smtClean="0">
                          <a:latin typeface="+mj-lt"/>
                        </a:rPr>
                        <a:t>Variable</a:t>
                      </a:r>
                      <a:endParaRPr lang="en-US" sz="3000" b="1" dirty="0">
                        <a:latin typeface="+mj-lt"/>
                      </a:endParaRPr>
                    </a:p>
                  </a:txBody>
                  <a:tcPr anchor="ctr"/>
                </a:tc>
                <a:tc gridSpan="3">
                  <a:txBody>
                    <a:bodyPr/>
                    <a:lstStyle/>
                    <a:p>
                      <a:pPr algn="ctr"/>
                      <a:r>
                        <a:rPr lang="en-US" sz="3000" b="1" dirty="0" smtClean="0">
                          <a:latin typeface="+mj-lt"/>
                        </a:rPr>
                        <a:t>Estimate</a:t>
                      </a:r>
                      <a:endParaRPr lang="en-US" sz="3000" b="1" dirty="0">
                        <a:latin typeface="+mj-lt"/>
                      </a:endParaRPr>
                    </a:p>
                  </a:txBody>
                  <a:tcPr anchor="ctr"/>
                </a:tc>
                <a:tc hMerge="1">
                  <a:txBody>
                    <a:bodyPr/>
                    <a:lstStyle/>
                    <a:p>
                      <a:endParaRPr lang="en-US"/>
                    </a:p>
                  </a:txBody>
                  <a:tcPr/>
                </a:tc>
                <a:tc hMerge="1">
                  <a:txBody>
                    <a:bodyPr/>
                    <a:lstStyle/>
                    <a:p>
                      <a:endParaRPr lang="en-US"/>
                    </a:p>
                  </a:txBody>
                  <a:tcPr/>
                </a:tc>
                <a:tc gridSpan="3">
                  <a:txBody>
                    <a:bodyPr/>
                    <a:lstStyle/>
                    <a:p>
                      <a:pPr algn="ctr"/>
                      <a:r>
                        <a:rPr lang="en-US" sz="3000" b="1" dirty="0" smtClean="0">
                          <a:latin typeface="+mj-lt"/>
                        </a:rPr>
                        <a:t>p-value</a:t>
                      </a:r>
                      <a:endParaRPr lang="en-US" sz="3000" b="1" dirty="0">
                        <a:latin typeface="+mj-lt"/>
                      </a:endParaRP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98965460"/>
                  </a:ext>
                </a:extLst>
              </a:tr>
              <a:tr h="312207">
                <a:tc>
                  <a:txBody>
                    <a:bodyPr/>
                    <a:lstStyle/>
                    <a:p>
                      <a:pPr algn="ctr"/>
                      <a:r>
                        <a:rPr lang="en-US" sz="3000" b="1" dirty="0" smtClean="0">
                          <a:latin typeface="+mj-lt"/>
                        </a:rPr>
                        <a:t>Baseline Depression</a:t>
                      </a:r>
                      <a:endParaRPr lang="en-US" sz="3000" b="1" dirty="0">
                        <a:latin typeface="+mj-lt"/>
                      </a:endParaRPr>
                    </a:p>
                  </a:txBody>
                  <a:tcPr anchor="ctr"/>
                </a:tc>
                <a:tc gridSpan="3">
                  <a:txBody>
                    <a:bodyPr/>
                    <a:lstStyle/>
                    <a:p>
                      <a:pPr algn="ctr"/>
                      <a:r>
                        <a:rPr lang="en-US" sz="2700" b="1" dirty="0" smtClean="0">
                          <a:latin typeface="+mj-lt"/>
                        </a:rPr>
                        <a:t> 0.54</a:t>
                      </a:r>
                      <a:endParaRPr lang="en-US" sz="2700" b="1" dirty="0">
                        <a:latin typeface="+mj-lt"/>
                      </a:endParaRPr>
                    </a:p>
                  </a:txBody>
                  <a:tcPr anchor="ctr"/>
                </a:tc>
                <a:tc hMerge="1">
                  <a:txBody>
                    <a:bodyPr/>
                    <a:lstStyle/>
                    <a:p>
                      <a:endParaRPr lang="en-US"/>
                    </a:p>
                  </a:txBody>
                  <a:tcPr/>
                </a:tc>
                <a:tc hMerge="1">
                  <a:txBody>
                    <a:bodyPr/>
                    <a:lstStyle/>
                    <a:p>
                      <a:endParaRPr lang="en-US"/>
                    </a:p>
                  </a:txBody>
                  <a:tcPr/>
                </a:tc>
                <a:tc gridSpan="3">
                  <a:txBody>
                    <a:bodyPr/>
                    <a:lstStyle/>
                    <a:p>
                      <a:pPr algn="ctr"/>
                      <a:r>
                        <a:rPr lang="en-US" sz="2700" b="1" dirty="0" smtClean="0">
                          <a:latin typeface="+mj-lt"/>
                        </a:rPr>
                        <a:t>&lt;0.001</a:t>
                      </a:r>
                      <a:endParaRPr lang="en-US" sz="2700" b="1" dirty="0">
                        <a:latin typeface="+mj-lt"/>
                      </a:endParaRPr>
                    </a:p>
                  </a:txBody>
                  <a:tcPr anchor="ctr"/>
                </a:tc>
                <a:tc hMerge="1">
                  <a:txBody>
                    <a:bodyPr/>
                    <a:lstStyle/>
                    <a:p>
                      <a:endParaRPr lang="en-US"/>
                    </a:p>
                  </a:txBody>
                  <a:tcPr/>
                </a:tc>
                <a:tc hMerge="1">
                  <a:txBody>
                    <a:bodyPr/>
                    <a:lstStyle/>
                    <a:p>
                      <a:endParaRPr lang="en-US"/>
                    </a:p>
                  </a:txBody>
                  <a:tcPr/>
                </a:tc>
                <a:tc>
                  <a:txBody>
                    <a:bodyPr/>
                    <a:lstStyle/>
                    <a:p>
                      <a:pPr algn="ctr"/>
                      <a:r>
                        <a:rPr lang="en-US" sz="3000" b="1" dirty="0" smtClean="0">
                          <a:latin typeface="+mj-lt"/>
                        </a:rPr>
                        <a:t>Baseline</a:t>
                      </a:r>
                      <a:r>
                        <a:rPr lang="en-US" sz="3000" b="1" baseline="0" dirty="0" smtClean="0">
                          <a:latin typeface="+mj-lt"/>
                        </a:rPr>
                        <a:t> </a:t>
                      </a:r>
                      <a:r>
                        <a:rPr lang="en-US" sz="3000" b="1" dirty="0" smtClean="0">
                          <a:latin typeface="+mj-lt"/>
                        </a:rPr>
                        <a:t>Depression</a:t>
                      </a:r>
                      <a:endParaRPr lang="en-US" sz="3000" b="1" dirty="0">
                        <a:latin typeface="+mj-lt"/>
                      </a:endParaRPr>
                    </a:p>
                  </a:txBody>
                  <a:tcPr anchor="ctr"/>
                </a:tc>
                <a:tc gridSpan="3">
                  <a:txBody>
                    <a:bodyPr/>
                    <a:lstStyle/>
                    <a:p>
                      <a:pPr algn="ctr"/>
                      <a:r>
                        <a:rPr lang="en-US" sz="2800" b="1" dirty="0" smtClean="0">
                          <a:latin typeface="+mj-lt"/>
                        </a:rPr>
                        <a:t> 0.54</a:t>
                      </a:r>
                      <a:endParaRPr lang="en-US" sz="2800" b="1" dirty="0">
                        <a:latin typeface="+mj-lt"/>
                      </a:endParaRPr>
                    </a:p>
                  </a:txBody>
                  <a:tcPr anchor="ctr"/>
                </a:tc>
                <a:tc hMerge="1">
                  <a:txBody>
                    <a:bodyPr/>
                    <a:lstStyle/>
                    <a:p>
                      <a:endParaRPr lang="en-US"/>
                    </a:p>
                  </a:txBody>
                  <a:tcPr/>
                </a:tc>
                <a:tc hMerge="1">
                  <a:txBody>
                    <a:bodyPr/>
                    <a:lstStyle/>
                    <a:p>
                      <a:endParaRPr lang="en-US"/>
                    </a:p>
                  </a:txBody>
                  <a:tcPr/>
                </a:tc>
                <a:tc gridSpan="3">
                  <a:txBody>
                    <a:bodyPr/>
                    <a:lstStyle/>
                    <a:p>
                      <a:pPr algn="ctr"/>
                      <a:r>
                        <a:rPr lang="en-US" sz="2800" b="1" dirty="0" smtClean="0">
                          <a:latin typeface="+mj-lt"/>
                        </a:rPr>
                        <a:t>&lt;0.001</a:t>
                      </a:r>
                      <a:endParaRPr lang="en-US" sz="2800" b="1" dirty="0">
                        <a:latin typeface="+mj-lt"/>
                      </a:endParaRP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73936530"/>
                  </a:ext>
                </a:extLst>
              </a:tr>
              <a:tr h="312207">
                <a:tc>
                  <a:txBody>
                    <a:bodyPr/>
                    <a:lstStyle/>
                    <a:p>
                      <a:pPr algn="ctr"/>
                      <a:r>
                        <a:rPr lang="en-US" sz="3000" b="1" dirty="0" smtClean="0">
                          <a:latin typeface="+mj-lt"/>
                        </a:rPr>
                        <a:t>Age</a:t>
                      </a:r>
                      <a:endParaRPr lang="en-US" sz="3000" b="1" dirty="0">
                        <a:latin typeface="+mj-lt"/>
                      </a:endParaRPr>
                    </a:p>
                  </a:txBody>
                  <a:tcPr anchor="ctr"/>
                </a:tc>
                <a:tc gridSpan="3">
                  <a:txBody>
                    <a:bodyPr/>
                    <a:lstStyle/>
                    <a:p>
                      <a:pPr algn="ctr"/>
                      <a:r>
                        <a:rPr lang="en-US" sz="2700" b="1" dirty="0" smtClean="0">
                          <a:latin typeface="+mj-lt"/>
                        </a:rPr>
                        <a:t> 0.17</a:t>
                      </a:r>
                      <a:endParaRPr lang="en-US" sz="2700" b="1" dirty="0">
                        <a:latin typeface="+mj-lt"/>
                      </a:endParaRPr>
                    </a:p>
                  </a:txBody>
                  <a:tcPr anchor="ctr"/>
                </a:tc>
                <a:tc hMerge="1">
                  <a:txBody>
                    <a:bodyPr/>
                    <a:lstStyle/>
                    <a:p>
                      <a:endParaRPr lang="en-US"/>
                    </a:p>
                  </a:txBody>
                  <a:tcPr/>
                </a:tc>
                <a:tc hMerge="1">
                  <a:txBody>
                    <a:bodyPr/>
                    <a:lstStyle/>
                    <a:p>
                      <a:endParaRPr lang="en-US"/>
                    </a:p>
                  </a:txBody>
                  <a:tcPr/>
                </a:tc>
                <a:tc gridSpan="3">
                  <a:txBody>
                    <a:bodyPr/>
                    <a:lstStyle/>
                    <a:p>
                      <a:pPr algn="ctr"/>
                      <a:r>
                        <a:rPr lang="en-US" sz="2700" b="1" dirty="0" smtClean="0">
                          <a:latin typeface="+mj-lt"/>
                        </a:rPr>
                        <a:t>0.01</a:t>
                      </a:r>
                      <a:endParaRPr lang="en-US" sz="2700" b="1" dirty="0">
                        <a:latin typeface="+mj-lt"/>
                      </a:endParaRPr>
                    </a:p>
                  </a:txBody>
                  <a:tcPr anchor="ctr"/>
                </a:tc>
                <a:tc hMerge="1">
                  <a:txBody>
                    <a:bodyPr/>
                    <a:lstStyle/>
                    <a:p>
                      <a:endParaRPr lang="en-US"/>
                    </a:p>
                  </a:txBody>
                  <a:tcPr/>
                </a:tc>
                <a:tc hMerge="1">
                  <a:txBody>
                    <a:bodyPr/>
                    <a:lstStyle/>
                    <a:p>
                      <a:endParaRPr lang="en-US"/>
                    </a:p>
                  </a:txBody>
                  <a:tcPr/>
                </a:tc>
                <a:tc>
                  <a:txBody>
                    <a:bodyPr/>
                    <a:lstStyle/>
                    <a:p>
                      <a:pPr algn="ctr"/>
                      <a:r>
                        <a:rPr lang="en-US" sz="3000" b="1" dirty="0" smtClean="0">
                          <a:latin typeface="+mj-lt"/>
                        </a:rPr>
                        <a:t>Age</a:t>
                      </a:r>
                      <a:endParaRPr lang="en-US" sz="3000" b="1" dirty="0">
                        <a:latin typeface="+mj-lt"/>
                      </a:endParaRPr>
                    </a:p>
                  </a:txBody>
                  <a:tcPr anchor="ctr"/>
                </a:tc>
                <a:tc gridSpan="3">
                  <a:txBody>
                    <a:bodyPr/>
                    <a:lstStyle/>
                    <a:p>
                      <a:pPr algn="ctr"/>
                      <a:r>
                        <a:rPr lang="en-US" sz="2800" b="1" dirty="0" smtClean="0">
                          <a:latin typeface="+mj-lt"/>
                        </a:rPr>
                        <a:t> 0.15</a:t>
                      </a:r>
                      <a:endParaRPr lang="en-US" sz="2800" b="1" dirty="0">
                        <a:latin typeface="+mj-lt"/>
                      </a:endParaRPr>
                    </a:p>
                  </a:txBody>
                  <a:tcPr anchor="ctr"/>
                </a:tc>
                <a:tc hMerge="1">
                  <a:txBody>
                    <a:bodyPr/>
                    <a:lstStyle/>
                    <a:p>
                      <a:endParaRPr lang="en-US"/>
                    </a:p>
                  </a:txBody>
                  <a:tcPr/>
                </a:tc>
                <a:tc hMerge="1">
                  <a:txBody>
                    <a:bodyPr/>
                    <a:lstStyle/>
                    <a:p>
                      <a:endParaRPr lang="en-US"/>
                    </a:p>
                  </a:txBody>
                  <a:tcPr/>
                </a:tc>
                <a:tc gridSpan="3">
                  <a:txBody>
                    <a:bodyPr/>
                    <a:lstStyle/>
                    <a:p>
                      <a:pPr algn="ctr"/>
                      <a:r>
                        <a:rPr lang="en-US" sz="2800" b="1" dirty="0" smtClean="0">
                          <a:latin typeface="+mj-lt"/>
                        </a:rPr>
                        <a:t>0.06</a:t>
                      </a:r>
                      <a:endParaRPr lang="en-US" sz="2800" b="1" dirty="0">
                        <a:latin typeface="+mj-lt"/>
                      </a:endParaRP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03336913"/>
                  </a:ext>
                </a:extLst>
              </a:tr>
              <a:tr h="312207">
                <a:tc>
                  <a:txBody>
                    <a:bodyPr/>
                    <a:lstStyle/>
                    <a:p>
                      <a:pPr algn="ctr"/>
                      <a:r>
                        <a:rPr lang="en-US" sz="3000" b="1" dirty="0" smtClean="0">
                          <a:latin typeface="+mj-lt"/>
                        </a:rPr>
                        <a:t>Sex</a:t>
                      </a:r>
                      <a:endParaRPr lang="en-US" sz="3000" b="1" dirty="0">
                        <a:latin typeface="+mj-lt"/>
                      </a:endParaRPr>
                    </a:p>
                  </a:txBody>
                  <a:tcPr anchor="ctr"/>
                </a:tc>
                <a:tc gridSpan="3">
                  <a:txBody>
                    <a:bodyPr/>
                    <a:lstStyle/>
                    <a:p>
                      <a:pPr algn="ctr"/>
                      <a:r>
                        <a:rPr lang="en-US" sz="2700" b="1" dirty="0" smtClean="0">
                          <a:latin typeface="+mj-lt"/>
                        </a:rPr>
                        <a:t>-0.41</a:t>
                      </a:r>
                      <a:endParaRPr lang="en-US" sz="2700" b="1" dirty="0">
                        <a:latin typeface="+mj-lt"/>
                      </a:endParaRPr>
                    </a:p>
                  </a:txBody>
                  <a:tcPr anchor="ctr"/>
                </a:tc>
                <a:tc hMerge="1">
                  <a:txBody>
                    <a:bodyPr/>
                    <a:lstStyle/>
                    <a:p>
                      <a:endParaRPr lang="en-US"/>
                    </a:p>
                  </a:txBody>
                  <a:tcPr/>
                </a:tc>
                <a:tc hMerge="1">
                  <a:txBody>
                    <a:bodyPr/>
                    <a:lstStyle/>
                    <a:p>
                      <a:endParaRPr lang="en-US"/>
                    </a:p>
                  </a:txBody>
                  <a:tcPr/>
                </a:tc>
                <a:tc gridSpan="3">
                  <a:txBody>
                    <a:bodyPr/>
                    <a:lstStyle/>
                    <a:p>
                      <a:pPr algn="ctr"/>
                      <a:r>
                        <a:rPr lang="en-US" sz="2700" b="1" dirty="0" smtClean="0">
                          <a:latin typeface="+mj-lt"/>
                        </a:rPr>
                        <a:t>0.11</a:t>
                      </a:r>
                      <a:endParaRPr lang="en-US" sz="2700" b="1" dirty="0">
                        <a:latin typeface="+mj-lt"/>
                      </a:endParaRPr>
                    </a:p>
                  </a:txBody>
                  <a:tcPr anchor="ctr"/>
                </a:tc>
                <a:tc hMerge="1">
                  <a:txBody>
                    <a:bodyPr/>
                    <a:lstStyle/>
                    <a:p>
                      <a:endParaRPr lang="en-US"/>
                    </a:p>
                  </a:txBody>
                  <a:tcPr/>
                </a:tc>
                <a:tc hMerge="1">
                  <a:txBody>
                    <a:bodyPr/>
                    <a:lstStyle/>
                    <a:p>
                      <a:endParaRPr lang="en-US"/>
                    </a:p>
                  </a:txBody>
                  <a:tcPr/>
                </a:tc>
                <a:tc>
                  <a:txBody>
                    <a:bodyPr/>
                    <a:lstStyle/>
                    <a:p>
                      <a:pPr algn="ctr"/>
                      <a:r>
                        <a:rPr lang="en-US" sz="3000" b="1" dirty="0" smtClean="0">
                          <a:latin typeface="+mj-lt"/>
                        </a:rPr>
                        <a:t>Sex </a:t>
                      </a:r>
                      <a:endParaRPr lang="en-US" sz="3000" b="1" dirty="0">
                        <a:latin typeface="+mj-lt"/>
                      </a:endParaRPr>
                    </a:p>
                  </a:txBody>
                  <a:tcPr anchor="ctr"/>
                </a:tc>
                <a:tc gridSpan="3">
                  <a:txBody>
                    <a:bodyPr/>
                    <a:lstStyle/>
                    <a:p>
                      <a:pPr algn="ctr"/>
                      <a:r>
                        <a:rPr lang="en-US" sz="2800" b="1" dirty="0" smtClean="0">
                          <a:latin typeface="+mj-lt"/>
                        </a:rPr>
                        <a:t>-0.40</a:t>
                      </a:r>
                      <a:endParaRPr lang="en-US" sz="2800" b="1" dirty="0">
                        <a:latin typeface="+mj-lt"/>
                      </a:endParaRPr>
                    </a:p>
                  </a:txBody>
                  <a:tcPr anchor="ctr"/>
                </a:tc>
                <a:tc hMerge="1">
                  <a:txBody>
                    <a:bodyPr/>
                    <a:lstStyle/>
                    <a:p>
                      <a:endParaRPr lang="en-US"/>
                    </a:p>
                  </a:txBody>
                  <a:tcPr/>
                </a:tc>
                <a:tc hMerge="1">
                  <a:txBody>
                    <a:bodyPr/>
                    <a:lstStyle/>
                    <a:p>
                      <a:endParaRPr lang="en-US"/>
                    </a:p>
                  </a:txBody>
                  <a:tcPr/>
                </a:tc>
                <a:tc gridSpan="3">
                  <a:txBody>
                    <a:bodyPr/>
                    <a:lstStyle/>
                    <a:p>
                      <a:pPr algn="ctr"/>
                      <a:r>
                        <a:rPr lang="en-US" sz="2800" b="1" dirty="0" smtClean="0">
                          <a:latin typeface="+mj-lt"/>
                        </a:rPr>
                        <a:t>0.14</a:t>
                      </a:r>
                      <a:endParaRPr lang="en-US" sz="2800" b="1" dirty="0">
                        <a:latin typeface="+mj-lt"/>
                      </a:endParaRP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22980425"/>
                  </a:ext>
                </a:extLst>
              </a:tr>
              <a:tr h="341072">
                <a:tc>
                  <a:txBody>
                    <a:bodyPr/>
                    <a:lstStyle/>
                    <a:p>
                      <a:pPr algn="ctr"/>
                      <a:r>
                        <a:rPr lang="en-US" sz="3000" b="1" dirty="0" smtClean="0">
                          <a:solidFill>
                            <a:schemeClr val="tx1"/>
                          </a:solidFill>
                          <a:latin typeface="+mj-lt"/>
                        </a:rPr>
                        <a:t>Race:  W</a:t>
                      </a:r>
                      <a:r>
                        <a:rPr lang="en-US" sz="3000" b="1" baseline="0" dirty="0" smtClean="0">
                          <a:solidFill>
                            <a:schemeClr val="tx1"/>
                          </a:solidFill>
                          <a:latin typeface="+mj-lt"/>
                        </a:rPr>
                        <a:t>|H|O</a:t>
                      </a:r>
                      <a:endParaRPr lang="en-US" sz="3000" b="1" dirty="0">
                        <a:solidFill>
                          <a:schemeClr val="tx1"/>
                        </a:solidFill>
                        <a:latin typeface="+mj-lt"/>
                      </a:endParaRPr>
                    </a:p>
                  </a:txBody>
                  <a:tcPr anchor="ctr"/>
                </a:tc>
                <a:tc>
                  <a:txBody>
                    <a:bodyPr/>
                    <a:lstStyle/>
                    <a:p>
                      <a:pPr algn="ctr"/>
                      <a:r>
                        <a:rPr lang="en-US" sz="2700" b="1" dirty="0" smtClean="0">
                          <a:latin typeface="+mj-lt"/>
                        </a:rPr>
                        <a:t>-</a:t>
                      </a:r>
                      <a:endParaRPr lang="en-US" sz="2700" b="1" dirty="0">
                        <a:latin typeface="+mj-lt"/>
                      </a:endParaRPr>
                    </a:p>
                  </a:txBody>
                  <a:tcPr anchor="ctr"/>
                </a:tc>
                <a:tc>
                  <a:txBody>
                    <a:bodyPr/>
                    <a:lstStyle/>
                    <a:p>
                      <a:pPr algn="ctr"/>
                      <a:r>
                        <a:rPr lang="en-US" sz="2700" b="1" dirty="0" smtClean="0">
                          <a:latin typeface="+mj-lt"/>
                        </a:rPr>
                        <a:t>-0.66</a:t>
                      </a:r>
                      <a:endParaRPr lang="en-US" sz="2700" b="1" dirty="0">
                        <a:latin typeface="+mj-lt"/>
                      </a:endParaRPr>
                    </a:p>
                  </a:txBody>
                  <a:tcPr anchor="ctr"/>
                </a:tc>
                <a:tc>
                  <a:txBody>
                    <a:bodyPr/>
                    <a:lstStyle/>
                    <a:p>
                      <a:pPr algn="ctr"/>
                      <a:r>
                        <a:rPr lang="en-US" sz="2700" b="1" dirty="0" smtClean="0">
                          <a:latin typeface="+mj-lt"/>
                        </a:rPr>
                        <a:t>-0.06</a:t>
                      </a:r>
                      <a:endParaRPr lang="en-US" sz="2700" b="1" dirty="0">
                        <a:latin typeface="+mj-lt"/>
                      </a:endParaRPr>
                    </a:p>
                  </a:txBody>
                  <a:tcPr anchor="ctr"/>
                </a:tc>
                <a:tc>
                  <a:txBody>
                    <a:bodyPr/>
                    <a:lstStyle/>
                    <a:p>
                      <a:pPr algn="ctr"/>
                      <a:r>
                        <a:rPr lang="en-US" sz="2700" b="1" dirty="0" smtClean="0">
                          <a:latin typeface="+mj-lt"/>
                        </a:rPr>
                        <a:t>R</a:t>
                      </a:r>
                      <a:endParaRPr lang="en-US" sz="2700" b="1" dirty="0">
                        <a:latin typeface="+mj-lt"/>
                      </a:endParaRPr>
                    </a:p>
                  </a:txBody>
                  <a:tcPr anchor="ctr"/>
                </a:tc>
                <a:tc>
                  <a:txBody>
                    <a:bodyPr/>
                    <a:lstStyle/>
                    <a:p>
                      <a:pPr algn="ctr"/>
                      <a:r>
                        <a:rPr lang="en-US" sz="2700" b="1" dirty="0" smtClean="0">
                          <a:latin typeface="+mj-lt"/>
                        </a:rPr>
                        <a:t>0.07</a:t>
                      </a:r>
                      <a:endParaRPr lang="en-US" sz="2700" b="1" dirty="0">
                        <a:latin typeface="+mj-lt"/>
                      </a:endParaRPr>
                    </a:p>
                  </a:txBody>
                  <a:tcPr anchor="ctr"/>
                </a:tc>
                <a:tc>
                  <a:txBody>
                    <a:bodyPr/>
                    <a:lstStyle/>
                    <a:p>
                      <a:pPr algn="ctr"/>
                      <a:r>
                        <a:rPr lang="en-US" sz="2700" b="1" dirty="0" smtClean="0">
                          <a:latin typeface="+mj-lt"/>
                        </a:rPr>
                        <a:t>0.85</a:t>
                      </a:r>
                      <a:endParaRPr lang="en-US" sz="2700" b="1" dirty="0">
                        <a:latin typeface="+mj-lt"/>
                      </a:endParaRPr>
                    </a:p>
                  </a:txBody>
                  <a:tcPr anchor="ctr"/>
                </a:tc>
                <a:tc>
                  <a:txBody>
                    <a:bodyPr/>
                    <a:lstStyle/>
                    <a:p>
                      <a:pPr algn="ctr"/>
                      <a:r>
                        <a:rPr lang="en-US" sz="3000" b="1" dirty="0" smtClean="0">
                          <a:solidFill>
                            <a:schemeClr val="tx1"/>
                          </a:solidFill>
                          <a:latin typeface="+mj-lt"/>
                        </a:rPr>
                        <a:t>Race:  W</a:t>
                      </a:r>
                      <a:r>
                        <a:rPr lang="en-US" sz="3000" b="1" baseline="0" dirty="0" smtClean="0">
                          <a:solidFill>
                            <a:schemeClr val="tx1"/>
                          </a:solidFill>
                          <a:latin typeface="+mj-lt"/>
                        </a:rPr>
                        <a:t>|H|O</a:t>
                      </a:r>
                      <a:endParaRPr lang="en-US" sz="3000" b="1" dirty="0">
                        <a:solidFill>
                          <a:schemeClr val="tx1"/>
                        </a:solidFill>
                        <a:latin typeface="+mj-lt"/>
                      </a:endParaRPr>
                    </a:p>
                  </a:txBody>
                  <a:tcPr anchor="ctr"/>
                </a:tc>
                <a:tc>
                  <a:txBody>
                    <a:bodyPr/>
                    <a:lstStyle/>
                    <a:p>
                      <a:pPr algn="ctr"/>
                      <a:r>
                        <a:rPr lang="en-US" sz="2700" b="1" dirty="0" smtClean="0">
                          <a:latin typeface="+mj-lt"/>
                        </a:rPr>
                        <a:t>-</a:t>
                      </a:r>
                      <a:endParaRPr lang="en-US" sz="2700" b="1" dirty="0">
                        <a:latin typeface="+mj-lt"/>
                      </a:endParaRPr>
                    </a:p>
                  </a:txBody>
                  <a:tcPr anchor="ctr"/>
                </a:tc>
                <a:tc>
                  <a:txBody>
                    <a:bodyPr/>
                    <a:lstStyle/>
                    <a:p>
                      <a:pPr algn="ctr"/>
                      <a:r>
                        <a:rPr lang="en-US" sz="2800" b="1" dirty="0" smtClean="0">
                          <a:latin typeface="+mj-lt"/>
                        </a:rPr>
                        <a:t>-0.76</a:t>
                      </a:r>
                      <a:endParaRPr lang="en-US" sz="2800" b="1" dirty="0">
                        <a:latin typeface="+mj-lt"/>
                      </a:endParaRPr>
                    </a:p>
                  </a:txBody>
                  <a:tcPr anchor="ctr"/>
                </a:tc>
                <a:tc>
                  <a:txBody>
                    <a:bodyPr/>
                    <a:lstStyle/>
                    <a:p>
                      <a:pPr algn="ctr"/>
                      <a:r>
                        <a:rPr lang="en-US" sz="2800" b="1" dirty="0" smtClean="0">
                          <a:latin typeface="+mj-lt"/>
                        </a:rPr>
                        <a:t>0.05</a:t>
                      </a:r>
                      <a:endParaRPr lang="en-US" sz="2800" b="1" dirty="0">
                        <a:latin typeface="+mj-lt"/>
                      </a:endParaRPr>
                    </a:p>
                  </a:txBody>
                  <a:tcPr anchor="ctr"/>
                </a:tc>
                <a:tc>
                  <a:txBody>
                    <a:bodyPr/>
                    <a:lstStyle/>
                    <a:p>
                      <a:pPr algn="ctr"/>
                      <a:r>
                        <a:rPr lang="en-US" sz="2800" b="1" dirty="0" smtClean="0">
                          <a:latin typeface="+mj-lt"/>
                        </a:rPr>
                        <a:t>R</a:t>
                      </a:r>
                      <a:endParaRPr lang="en-US" sz="2800" b="1" dirty="0">
                        <a:latin typeface="+mj-lt"/>
                      </a:endParaRPr>
                    </a:p>
                  </a:txBody>
                  <a:tcPr anchor="ctr"/>
                </a:tc>
                <a:tc>
                  <a:txBody>
                    <a:bodyPr/>
                    <a:lstStyle/>
                    <a:p>
                      <a:pPr algn="ctr"/>
                      <a:r>
                        <a:rPr lang="en-US" sz="2800" b="1" dirty="0" smtClean="0">
                          <a:latin typeface="+mj-lt"/>
                        </a:rPr>
                        <a:t>0.03</a:t>
                      </a:r>
                      <a:endParaRPr lang="en-US" sz="2800" b="1" dirty="0">
                        <a:latin typeface="+mj-lt"/>
                      </a:endParaRPr>
                    </a:p>
                  </a:txBody>
                  <a:tcPr anchor="ctr"/>
                </a:tc>
                <a:tc>
                  <a:txBody>
                    <a:bodyPr/>
                    <a:lstStyle/>
                    <a:p>
                      <a:pPr algn="ctr"/>
                      <a:r>
                        <a:rPr lang="en-US" sz="2800" b="1" dirty="0" smtClean="0">
                          <a:latin typeface="+mj-lt"/>
                        </a:rPr>
                        <a:t>0.09</a:t>
                      </a:r>
                      <a:endParaRPr lang="en-US" sz="2800" b="1" dirty="0">
                        <a:latin typeface="+mj-lt"/>
                      </a:endParaRPr>
                    </a:p>
                  </a:txBody>
                  <a:tcPr anchor="ctr"/>
                </a:tc>
                <a:extLst>
                  <a:ext uri="{0D108BD9-81ED-4DB2-BD59-A6C34878D82A}">
                    <a16:rowId xmlns:a16="http://schemas.microsoft.com/office/drawing/2014/main" val="2428768768"/>
                  </a:ext>
                </a:extLst>
              </a:tr>
              <a:tr h="308305">
                <a:tc>
                  <a:txBody>
                    <a:bodyPr/>
                    <a:lstStyle/>
                    <a:p>
                      <a:pPr algn="ctr"/>
                      <a:r>
                        <a:rPr lang="en-US" sz="3000" b="1" dirty="0" smtClean="0">
                          <a:solidFill>
                            <a:schemeClr val="tx1"/>
                          </a:solidFill>
                          <a:latin typeface="+mj-lt"/>
                        </a:rPr>
                        <a:t>Night</a:t>
                      </a:r>
                      <a:r>
                        <a:rPr lang="en-US" sz="3000" b="1" baseline="0" dirty="0" smtClean="0">
                          <a:solidFill>
                            <a:schemeClr val="tx1"/>
                          </a:solidFill>
                          <a:latin typeface="+mj-lt"/>
                        </a:rPr>
                        <a:t>:  M|T|W</a:t>
                      </a:r>
                      <a:endParaRPr lang="en-US" sz="3000" b="1" dirty="0">
                        <a:solidFill>
                          <a:schemeClr val="tx1"/>
                        </a:solidFill>
                        <a:latin typeface="+mj-lt"/>
                      </a:endParaRPr>
                    </a:p>
                  </a:txBody>
                  <a:tcPr anchor="ctr"/>
                </a:tc>
                <a:tc>
                  <a:txBody>
                    <a:bodyPr/>
                    <a:lstStyle/>
                    <a:p>
                      <a:pPr algn="ctr"/>
                      <a:r>
                        <a:rPr lang="en-US" sz="2700" b="1" dirty="0" smtClean="0">
                          <a:latin typeface="+mj-lt"/>
                        </a:rPr>
                        <a:t>-</a:t>
                      </a:r>
                      <a:endParaRPr lang="en-US" sz="2700" b="1" dirty="0">
                        <a:latin typeface="+mj-lt"/>
                      </a:endParaRPr>
                    </a:p>
                  </a:txBody>
                  <a:tcPr anchor="ctr"/>
                </a:tc>
                <a:tc>
                  <a:txBody>
                    <a:bodyPr/>
                    <a:lstStyle/>
                    <a:p>
                      <a:pPr algn="ctr"/>
                      <a:r>
                        <a:rPr lang="en-US" sz="2700" b="1" dirty="0" smtClean="0">
                          <a:latin typeface="+mj-lt"/>
                        </a:rPr>
                        <a:t> 0.43</a:t>
                      </a:r>
                      <a:endParaRPr lang="en-US" sz="2700" b="1" dirty="0">
                        <a:latin typeface="+mj-lt"/>
                      </a:endParaRPr>
                    </a:p>
                  </a:txBody>
                  <a:tcPr anchor="ctr"/>
                </a:tc>
                <a:tc>
                  <a:txBody>
                    <a:bodyPr/>
                    <a:lstStyle/>
                    <a:p>
                      <a:pPr algn="ctr"/>
                      <a:r>
                        <a:rPr lang="en-US" sz="2700" b="1" dirty="0" smtClean="0">
                          <a:latin typeface="+mj-lt"/>
                        </a:rPr>
                        <a:t>0.03</a:t>
                      </a:r>
                      <a:endParaRPr lang="en-US" sz="2700" b="1" dirty="0">
                        <a:latin typeface="+mj-lt"/>
                      </a:endParaRPr>
                    </a:p>
                  </a:txBody>
                  <a:tcPr anchor="ctr"/>
                </a:tc>
                <a:tc>
                  <a:txBody>
                    <a:bodyPr/>
                    <a:lstStyle/>
                    <a:p>
                      <a:pPr algn="ctr"/>
                      <a:r>
                        <a:rPr lang="en-US" sz="2700" b="1" dirty="0" smtClean="0">
                          <a:latin typeface="+mj-lt"/>
                        </a:rPr>
                        <a:t>R</a:t>
                      </a:r>
                      <a:endParaRPr lang="en-US" sz="2700" b="1" dirty="0">
                        <a:latin typeface="+mj-lt"/>
                      </a:endParaRPr>
                    </a:p>
                  </a:txBody>
                  <a:tcPr anchor="ctr"/>
                </a:tc>
                <a:tc>
                  <a:txBody>
                    <a:bodyPr/>
                    <a:lstStyle/>
                    <a:p>
                      <a:pPr algn="ctr"/>
                      <a:r>
                        <a:rPr lang="en-US" sz="2700" b="1" dirty="0" smtClean="0">
                          <a:latin typeface="+mj-lt"/>
                        </a:rPr>
                        <a:t>0.27</a:t>
                      </a:r>
                      <a:endParaRPr lang="en-US" sz="2700" b="1" dirty="0">
                        <a:latin typeface="+mj-lt"/>
                      </a:endParaRPr>
                    </a:p>
                  </a:txBody>
                  <a:tcPr anchor="ctr"/>
                </a:tc>
                <a:tc>
                  <a:txBody>
                    <a:bodyPr/>
                    <a:lstStyle/>
                    <a:p>
                      <a:pPr algn="ctr"/>
                      <a:r>
                        <a:rPr lang="en-US" sz="2700" b="1" dirty="0" smtClean="0">
                          <a:latin typeface="+mj-lt"/>
                        </a:rPr>
                        <a:t>0.93</a:t>
                      </a:r>
                      <a:endParaRPr lang="en-US" sz="2700" b="1" dirty="0">
                        <a:latin typeface="+mj-lt"/>
                      </a:endParaRPr>
                    </a:p>
                  </a:txBody>
                  <a:tcPr anchor="ctr"/>
                </a:tc>
                <a:tc>
                  <a:txBody>
                    <a:bodyPr/>
                    <a:lstStyle/>
                    <a:p>
                      <a:pPr algn="ctr"/>
                      <a:r>
                        <a:rPr lang="en-US" sz="3000" b="1" dirty="0" smtClean="0">
                          <a:solidFill>
                            <a:schemeClr val="tx1"/>
                          </a:solidFill>
                          <a:latin typeface="+mj-lt"/>
                        </a:rPr>
                        <a:t>Night</a:t>
                      </a:r>
                      <a:r>
                        <a:rPr lang="en-US" sz="3000" b="1" baseline="0" dirty="0" smtClean="0">
                          <a:solidFill>
                            <a:schemeClr val="tx1"/>
                          </a:solidFill>
                          <a:latin typeface="+mj-lt"/>
                        </a:rPr>
                        <a:t>:  M|T|W</a:t>
                      </a:r>
                      <a:endParaRPr lang="en-US" sz="3000" b="1" dirty="0">
                        <a:solidFill>
                          <a:schemeClr val="tx1"/>
                        </a:solidFill>
                        <a:latin typeface="+mj-lt"/>
                      </a:endParaRPr>
                    </a:p>
                  </a:txBody>
                  <a:tcPr anchor="ctr"/>
                </a:tc>
                <a:tc>
                  <a:txBody>
                    <a:bodyPr/>
                    <a:lstStyle/>
                    <a:p>
                      <a:pPr algn="ctr"/>
                      <a:r>
                        <a:rPr lang="en-US" sz="2700" b="1" dirty="0" smtClean="0">
                          <a:latin typeface="+mj-lt"/>
                        </a:rPr>
                        <a:t>-</a:t>
                      </a:r>
                      <a:endParaRPr lang="en-US" sz="2700" b="1" dirty="0">
                        <a:latin typeface="+mj-lt"/>
                      </a:endParaRPr>
                    </a:p>
                  </a:txBody>
                  <a:tcPr anchor="ctr"/>
                </a:tc>
                <a:tc>
                  <a:txBody>
                    <a:bodyPr/>
                    <a:lstStyle/>
                    <a:p>
                      <a:pPr algn="ctr"/>
                      <a:r>
                        <a:rPr lang="en-US" sz="2800" b="1" dirty="0" smtClean="0">
                          <a:latin typeface="+mj-lt"/>
                        </a:rPr>
                        <a:t> 0.51</a:t>
                      </a:r>
                      <a:endParaRPr lang="en-US" sz="2800" b="1" dirty="0">
                        <a:latin typeface="+mj-lt"/>
                      </a:endParaRPr>
                    </a:p>
                  </a:txBody>
                  <a:tcPr anchor="ctr"/>
                </a:tc>
                <a:tc>
                  <a:txBody>
                    <a:bodyPr/>
                    <a:lstStyle/>
                    <a:p>
                      <a:pPr algn="ctr"/>
                      <a:r>
                        <a:rPr lang="en-US" sz="2800" b="1" dirty="0" smtClean="0">
                          <a:latin typeface="+mj-lt"/>
                        </a:rPr>
                        <a:t>0.16</a:t>
                      </a:r>
                      <a:endParaRPr lang="en-US" sz="2800" b="1" dirty="0">
                        <a:latin typeface="+mj-lt"/>
                      </a:endParaRPr>
                    </a:p>
                  </a:txBody>
                  <a:tcPr anchor="ctr"/>
                </a:tc>
                <a:tc>
                  <a:txBody>
                    <a:bodyPr/>
                    <a:lstStyle/>
                    <a:p>
                      <a:pPr algn="ctr"/>
                      <a:r>
                        <a:rPr lang="en-US" sz="2800" b="1" dirty="0" smtClean="0">
                          <a:latin typeface="+mj-lt"/>
                        </a:rPr>
                        <a:t>R</a:t>
                      </a:r>
                      <a:endParaRPr lang="en-US" sz="2800" b="1" dirty="0">
                        <a:latin typeface="+mj-lt"/>
                      </a:endParaRPr>
                    </a:p>
                  </a:txBody>
                  <a:tcPr anchor="ctr"/>
                </a:tc>
                <a:tc>
                  <a:txBody>
                    <a:bodyPr/>
                    <a:lstStyle/>
                    <a:p>
                      <a:pPr algn="ctr"/>
                      <a:r>
                        <a:rPr lang="en-US" sz="2800" b="1" dirty="0" smtClean="0">
                          <a:latin typeface="+mj-lt"/>
                        </a:rPr>
                        <a:t>0.17</a:t>
                      </a:r>
                      <a:endParaRPr lang="en-US" sz="2800" b="1" dirty="0">
                        <a:latin typeface="+mj-lt"/>
                      </a:endParaRPr>
                    </a:p>
                  </a:txBody>
                  <a:tcPr anchor="ctr"/>
                </a:tc>
                <a:tc>
                  <a:txBody>
                    <a:bodyPr/>
                    <a:lstStyle/>
                    <a:p>
                      <a:pPr algn="ctr"/>
                      <a:r>
                        <a:rPr lang="en-US" sz="2800" b="1" dirty="0" smtClean="0">
                          <a:latin typeface="+mj-lt"/>
                        </a:rPr>
                        <a:t>0.63</a:t>
                      </a:r>
                      <a:endParaRPr lang="en-US" sz="2800" b="1" dirty="0">
                        <a:latin typeface="+mj-lt"/>
                      </a:endParaRPr>
                    </a:p>
                  </a:txBody>
                  <a:tcPr anchor="ctr"/>
                </a:tc>
                <a:extLst>
                  <a:ext uri="{0D108BD9-81ED-4DB2-BD59-A6C34878D82A}">
                    <a16:rowId xmlns:a16="http://schemas.microsoft.com/office/drawing/2014/main" val="801602060"/>
                  </a:ext>
                </a:extLst>
              </a:tr>
              <a:tr h="632220">
                <a:tc rowSpan="4" gridSpan="7">
                  <a:txBody>
                    <a:bodyPr/>
                    <a:lstStyle/>
                    <a:p>
                      <a:pPr algn="ctr"/>
                      <a:endParaRPr lang="en-US" sz="2700" b="1" dirty="0">
                        <a:latin typeface="+mj-lt"/>
                      </a:endParaRPr>
                    </a:p>
                  </a:txBody>
                  <a:tcPr anchor="ctr"/>
                </a:tc>
                <a:tc rowSpan="4" hMerge="1">
                  <a:txBody>
                    <a:bodyPr/>
                    <a:lstStyle/>
                    <a:p>
                      <a:pPr algn="ctr"/>
                      <a:endParaRPr lang="en-US" sz="2700" b="1">
                        <a:latin typeface="+mj-lt"/>
                      </a:endParaRPr>
                    </a:p>
                  </a:txBody>
                  <a:tcPr anchor="ctr"/>
                </a:tc>
                <a:tc rowSpan="4" hMerge="1">
                  <a:txBody>
                    <a:bodyPr/>
                    <a:lstStyle/>
                    <a:p>
                      <a:endParaRPr lang="en-US"/>
                    </a:p>
                  </a:txBody>
                  <a:tcPr/>
                </a:tc>
                <a:tc rowSpan="4" hMerge="1">
                  <a:txBody>
                    <a:bodyPr/>
                    <a:lstStyle/>
                    <a:p>
                      <a:endParaRPr lang="en-US"/>
                    </a:p>
                  </a:txBody>
                  <a:tcPr/>
                </a:tc>
                <a:tc rowSpan="4" hMerge="1">
                  <a:txBody>
                    <a:bodyPr/>
                    <a:lstStyle/>
                    <a:p>
                      <a:pPr algn="ctr"/>
                      <a:endParaRPr lang="en-US" sz="2700" b="1" dirty="0">
                        <a:latin typeface="+mj-lt"/>
                      </a:endParaRPr>
                    </a:p>
                  </a:txBody>
                  <a:tcPr anchor="ctr"/>
                </a:tc>
                <a:tc rowSpan="4" hMerge="1">
                  <a:txBody>
                    <a:bodyPr/>
                    <a:lstStyle/>
                    <a:p>
                      <a:endParaRPr lang="en-US"/>
                    </a:p>
                  </a:txBody>
                  <a:tcPr/>
                </a:tc>
                <a:tc rowSpan="4" h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000" b="1" baseline="0" dirty="0" smtClean="0">
                          <a:solidFill>
                            <a:srgbClr val="00B050"/>
                          </a:solidFill>
                          <a:latin typeface="+mj-lt"/>
                        </a:rPr>
                        <a:t>Inbound Centrality</a:t>
                      </a:r>
                    </a:p>
                  </a:txBody>
                  <a:tcPr anchor="ctr"/>
                </a:tc>
                <a:tc gridSpan="3">
                  <a:txBody>
                    <a:bodyPr/>
                    <a:lstStyle/>
                    <a:p>
                      <a:pPr algn="ctr"/>
                      <a:r>
                        <a:rPr lang="en-US" sz="2800" b="1" dirty="0" smtClean="0">
                          <a:solidFill>
                            <a:srgbClr val="00B050"/>
                          </a:solidFill>
                          <a:latin typeface="+mj-lt"/>
                        </a:rPr>
                        <a:t>-4.42</a:t>
                      </a:r>
                      <a:endParaRPr lang="en-US" sz="2800" b="1" dirty="0">
                        <a:solidFill>
                          <a:srgbClr val="00B050"/>
                        </a:solidFill>
                        <a:latin typeface="+mj-lt"/>
                      </a:endParaRPr>
                    </a:p>
                  </a:txBody>
                  <a:tcPr anchor="ctr"/>
                </a:tc>
                <a:tc hMerge="1">
                  <a:txBody>
                    <a:bodyPr/>
                    <a:lstStyle/>
                    <a:p>
                      <a:endParaRPr lang="en-US"/>
                    </a:p>
                  </a:txBody>
                  <a:tcPr/>
                </a:tc>
                <a:tc hMerge="1">
                  <a:txBody>
                    <a:bodyPr/>
                    <a:lstStyle/>
                    <a:p>
                      <a:endParaRPr lang="en-US"/>
                    </a:p>
                  </a:txBody>
                  <a:tcPr/>
                </a:tc>
                <a:tc gridSpan="3">
                  <a:txBody>
                    <a:bodyPr/>
                    <a:lstStyle/>
                    <a:p>
                      <a:pPr algn="ctr"/>
                      <a:r>
                        <a:rPr lang="en-US" sz="2800" b="1" dirty="0" smtClean="0">
                          <a:solidFill>
                            <a:srgbClr val="00B050"/>
                          </a:solidFill>
                          <a:latin typeface="+mj-lt"/>
                        </a:rPr>
                        <a:t> 0.35</a:t>
                      </a:r>
                      <a:endParaRPr lang="en-US" sz="2800" b="1" dirty="0">
                        <a:solidFill>
                          <a:srgbClr val="00B050"/>
                        </a:solidFill>
                        <a:latin typeface="+mj-lt"/>
                      </a:endParaRP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9427780"/>
                  </a:ext>
                </a:extLst>
              </a:tr>
              <a:tr h="632220">
                <a:tc gridSpan="7" vMerge="1">
                  <a:txBody>
                    <a:bodyPr/>
                    <a:lstStyle/>
                    <a:p>
                      <a:pPr algn="ctr"/>
                      <a:endParaRPr lang="en-US" sz="2700" b="1">
                        <a:latin typeface="+mj-lt"/>
                      </a:endParaRPr>
                    </a:p>
                  </a:txBody>
                  <a:tcPr anchor="ctr"/>
                </a:tc>
                <a:tc hMerge="1" vMerge="1">
                  <a:txBody>
                    <a:bodyPr/>
                    <a:lstStyle/>
                    <a:p>
                      <a:pPr algn="ctr"/>
                      <a:endParaRPr lang="en-US" sz="2700" b="1">
                        <a:latin typeface="+mj-lt"/>
                      </a:endParaRPr>
                    </a:p>
                  </a:txBody>
                  <a:tcPr anchor="ctr"/>
                </a:tc>
                <a:tc hMerge="1" vMerge="1">
                  <a:txBody>
                    <a:bodyPr/>
                    <a:lstStyle/>
                    <a:p>
                      <a:endParaRPr lang="en-US"/>
                    </a:p>
                  </a:txBody>
                  <a:tcPr/>
                </a:tc>
                <a:tc hMerge="1" vMerge="1">
                  <a:txBody>
                    <a:bodyPr/>
                    <a:lstStyle/>
                    <a:p>
                      <a:endParaRPr lang="en-US"/>
                    </a:p>
                  </a:txBody>
                  <a:tcPr/>
                </a:tc>
                <a:tc hMerge="1" vMerge="1">
                  <a:txBody>
                    <a:bodyPr/>
                    <a:lstStyle/>
                    <a:p>
                      <a:pPr algn="ctr"/>
                      <a:endParaRPr lang="en-US" sz="2700" b="1">
                        <a:latin typeface="+mj-lt"/>
                      </a:endParaRPr>
                    </a:p>
                  </a:txBody>
                  <a:tcPr anchor="ctr"/>
                </a:tc>
                <a:tc hMerge="1" vMerge="1">
                  <a:txBody>
                    <a:bodyPr/>
                    <a:lstStyle/>
                    <a:p>
                      <a:endParaRPr lang="en-US"/>
                    </a:p>
                  </a:txBody>
                  <a:tcPr/>
                </a:tc>
                <a:tc hMerge="1"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000" b="1" baseline="0" dirty="0" smtClean="0">
                          <a:solidFill>
                            <a:srgbClr val="00B050"/>
                          </a:solidFill>
                          <a:latin typeface="+mj-lt"/>
                        </a:rPr>
                        <a:t>Outbound Centrality</a:t>
                      </a:r>
                    </a:p>
                  </a:txBody>
                  <a:tcPr anchor="ctr"/>
                </a:tc>
                <a:tc gridSpan="3">
                  <a:txBody>
                    <a:bodyPr/>
                    <a:lstStyle/>
                    <a:p>
                      <a:pPr algn="ctr"/>
                      <a:r>
                        <a:rPr lang="en-US" sz="2800" b="1" dirty="0" smtClean="0">
                          <a:solidFill>
                            <a:srgbClr val="00B050"/>
                          </a:solidFill>
                          <a:latin typeface="+mj-lt"/>
                        </a:rPr>
                        <a:t>-0.93</a:t>
                      </a:r>
                    </a:p>
                  </a:txBody>
                  <a:tcPr anchor="ctr"/>
                </a:tc>
                <a:tc hMerge="1">
                  <a:txBody>
                    <a:bodyPr/>
                    <a:lstStyle/>
                    <a:p>
                      <a:endParaRPr lang="en-US"/>
                    </a:p>
                  </a:txBody>
                  <a:tcPr/>
                </a:tc>
                <a:tc hMerge="1">
                  <a:txBody>
                    <a:bodyPr/>
                    <a:lstStyle/>
                    <a:p>
                      <a:endParaRPr lang="en-US"/>
                    </a:p>
                  </a:txBody>
                  <a:tcPr/>
                </a:tc>
                <a:tc gridSpan="3">
                  <a:txBody>
                    <a:bodyPr/>
                    <a:lstStyle/>
                    <a:p>
                      <a:pPr algn="ctr"/>
                      <a:r>
                        <a:rPr lang="en-US" sz="2800" b="1" dirty="0" smtClean="0">
                          <a:solidFill>
                            <a:srgbClr val="00B050"/>
                          </a:solidFill>
                          <a:latin typeface="+mj-lt"/>
                        </a:rPr>
                        <a:t> 0.43</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21521892"/>
                  </a:ext>
                </a:extLst>
              </a:tr>
              <a:tr h="632220">
                <a:tc gridSpan="7" vMerge="1">
                  <a:txBody>
                    <a:bodyPr/>
                    <a:lstStyle/>
                    <a:p>
                      <a:pPr algn="ctr"/>
                      <a:endParaRPr lang="en-US" sz="2700" b="1">
                        <a:latin typeface="+mj-lt"/>
                      </a:endParaRPr>
                    </a:p>
                  </a:txBody>
                  <a:tcPr anchor="ctr"/>
                </a:tc>
                <a:tc hMerge="1" vMerge="1">
                  <a:txBody>
                    <a:bodyPr/>
                    <a:lstStyle/>
                    <a:p>
                      <a:pPr algn="ctr"/>
                      <a:endParaRPr lang="en-US" sz="2700" b="1">
                        <a:latin typeface="+mj-lt"/>
                      </a:endParaRPr>
                    </a:p>
                  </a:txBody>
                  <a:tcPr anchor="ctr"/>
                </a:tc>
                <a:tc hMerge="1" vMerge="1">
                  <a:txBody>
                    <a:bodyPr/>
                    <a:lstStyle/>
                    <a:p>
                      <a:endParaRPr lang="en-US"/>
                    </a:p>
                  </a:txBody>
                  <a:tcPr/>
                </a:tc>
                <a:tc hMerge="1" vMerge="1">
                  <a:txBody>
                    <a:bodyPr/>
                    <a:lstStyle/>
                    <a:p>
                      <a:endParaRPr lang="en-US"/>
                    </a:p>
                  </a:txBody>
                  <a:tcPr/>
                </a:tc>
                <a:tc hMerge="1" vMerge="1">
                  <a:txBody>
                    <a:bodyPr/>
                    <a:lstStyle/>
                    <a:p>
                      <a:pPr algn="ctr"/>
                      <a:endParaRPr lang="en-US" sz="2700" b="1">
                        <a:latin typeface="+mj-lt"/>
                      </a:endParaRPr>
                    </a:p>
                  </a:txBody>
                  <a:tcPr anchor="ctr"/>
                </a:tc>
                <a:tc hMerge="1" vMerge="1">
                  <a:txBody>
                    <a:bodyPr/>
                    <a:lstStyle/>
                    <a:p>
                      <a:endParaRPr lang="en-US"/>
                    </a:p>
                  </a:txBody>
                  <a:tcPr/>
                </a:tc>
                <a:tc hMerge="1"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000" b="1" baseline="0" dirty="0" smtClean="0">
                          <a:solidFill>
                            <a:srgbClr val="00B050"/>
                          </a:solidFill>
                          <a:latin typeface="+mj-lt"/>
                        </a:rPr>
                        <a:t>Reciprocity</a:t>
                      </a:r>
                    </a:p>
                  </a:txBody>
                  <a:tcPr anchor="ctr"/>
                </a:tc>
                <a:tc gridSpan="3">
                  <a:txBody>
                    <a:bodyPr/>
                    <a:lstStyle/>
                    <a:p>
                      <a:pPr algn="ctr"/>
                      <a:r>
                        <a:rPr lang="en-US" sz="2800" b="1" dirty="0" smtClean="0">
                          <a:solidFill>
                            <a:srgbClr val="00B050"/>
                          </a:solidFill>
                          <a:latin typeface="+mj-lt"/>
                        </a:rPr>
                        <a:t>-19.33</a:t>
                      </a:r>
                    </a:p>
                  </a:txBody>
                  <a:tcPr anchor="ctr"/>
                </a:tc>
                <a:tc hMerge="1">
                  <a:txBody>
                    <a:bodyPr/>
                    <a:lstStyle/>
                    <a:p>
                      <a:endParaRPr lang="en-US"/>
                    </a:p>
                  </a:txBody>
                  <a:tcPr/>
                </a:tc>
                <a:tc hMerge="1">
                  <a:txBody>
                    <a:bodyPr/>
                    <a:lstStyle/>
                    <a:p>
                      <a:endParaRPr lang="en-US"/>
                    </a:p>
                  </a:txBody>
                  <a:tcPr/>
                </a:tc>
                <a:tc gridSpan="3">
                  <a:txBody>
                    <a:bodyPr/>
                    <a:lstStyle/>
                    <a:p>
                      <a:pPr algn="ctr"/>
                      <a:r>
                        <a:rPr lang="en-US" sz="2800" b="1" dirty="0" smtClean="0">
                          <a:solidFill>
                            <a:srgbClr val="00B050"/>
                          </a:solidFill>
                          <a:latin typeface="+mj-lt"/>
                        </a:rPr>
                        <a:t>&lt;0.01</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88844601"/>
                  </a:ext>
                </a:extLst>
              </a:tr>
              <a:tr h="632220">
                <a:tc gridSpan="7" vMerge="1">
                  <a:txBody>
                    <a:bodyPr/>
                    <a:lstStyle/>
                    <a:p>
                      <a:pPr algn="ctr"/>
                      <a:endParaRPr lang="en-US" sz="2700" b="1">
                        <a:latin typeface="+mj-lt"/>
                      </a:endParaRPr>
                    </a:p>
                  </a:txBody>
                  <a:tcPr anchor="ctr"/>
                </a:tc>
                <a:tc hMerge="1" vMerge="1">
                  <a:txBody>
                    <a:bodyPr/>
                    <a:lstStyle/>
                    <a:p>
                      <a:pPr algn="ctr"/>
                      <a:endParaRPr lang="en-US" sz="2700" b="1">
                        <a:latin typeface="+mj-lt"/>
                      </a:endParaRPr>
                    </a:p>
                  </a:txBody>
                  <a:tcPr anchor="ctr"/>
                </a:tc>
                <a:tc hMerge="1" vMerge="1">
                  <a:txBody>
                    <a:bodyPr/>
                    <a:lstStyle/>
                    <a:p>
                      <a:endParaRPr lang="en-US"/>
                    </a:p>
                  </a:txBody>
                  <a:tcPr/>
                </a:tc>
                <a:tc hMerge="1" vMerge="1">
                  <a:txBody>
                    <a:bodyPr/>
                    <a:lstStyle/>
                    <a:p>
                      <a:endParaRPr lang="en-US"/>
                    </a:p>
                  </a:txBody>
                  <a:tcPr/>
                </a:tc>
                <a:tc hMerge="1" vMerge="1">
                  <a:txBody>
                    <a:bodyPr/>
                    <a:lstStyle/>
                    <a:p>
                      <a:pPr algn="ctr"/>
                      <a:endParaRPr lang="en-US" sz="2700" b="1" dirty="0">
                        <a:latin typeface="+mj-lt"/>
                      </a:endParaRPr>
                    </a:p>
                  </a:txBody>
                  <a:tcPr anchor="ctr"/>
                </a:tc>
                <a:tc hMerge="1" vMerge="1">
                  <a:txBody>
                    <a:bodyPr/>
                    <a:lstStyle/>
                    <a:p>
                      <a:endParaRPr lang="en-US"/>
                    </a:p>
                  </a:txBody>
                  <a:tcPr/>
                </a:tc>
                <a:tc hMerge="1"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000" b="1" baseline="0" dirty="0" smtClean="0">
                          <a:solidFill>
                            <a:srgbClr val="00B050"/>
                          </a:solidFill>
                          <a:latin typeface="+mj-lt"/>
                        </a:rPr>
                        <a:t>Inbound Centrality * Reciprocity</a:t>
                      </a:r>
                    </a:p>
                  </a:txBody>
                  <a:tcPr anchor="ctr"/>
                </a:tc>
                <a:tc gridSpan="3">
                  <a:txBody>
                    <a:bodyPr/>
                    <a:lstStyle/>
                    <a:p>
                      <a:pPr algn="ctr"/>
                      <a:r>
                        <a:rPr lang="en-US" sz="2800" b="1" dirty="0" smtClean="0">
                          <a:solidFill>
                            <a:srgbClr val="00B050"/>
                          </a:solidFill>
                          <a:latin typeface="+mj-lt"/>
                        </a:rPr>
                        <a:t>251.25</a:t>
                      </a:r>
                    </a:p>
                  </a:txBody>
                  <a:tcPr anchor="ctr"/>
                </a:tc>
                <a:tc hMerge="1">
                  <a:txBody>
                    <a:bodyPr/>
                    <a:lstStyle/>
                    <a:p>
                      <a:endParaRPr lang="en-US"/>
                    </a:p>
                  </a:txBody>
                  <a:tcPr/>
                </a:tc>
                <a:tc hMerge="1">
                  <a:txBody>
                    <a:bodyPr/>
                    <a:lstStyle/>
                    <a:p>
                      <a:endParaRPr lang="en-US"/>
                    </a:p>
                  </a:txBody>
                  <a:tcPr/>
                </a:tc>
                <a:tc gridSpan="3">
                  <a:txBody>
                    <a:bodyPr/>
                    <a:lstStyle/>
                    <a:p>
                      <a:pPr algn="ctr"/>
                      <a:r>
                        <a:rPr lang="en-US" sz="2800" b="1" dirty="0" smtClean="0">
                          <a:solidFill>
                            <a:srgbClr val="00B050"/>
                          </a:solidFill>
                          <a:latin typeface="+mj-lt"/>
                        </a:rPr>
                        <a:t>&lt;0.01</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58334565"/>
                  </a:ext>
                </a:extLst>
              </a:tr>
              <a:tr h="308305">
                <a:tc gridSpan="7">
                  <a:txBody>
                    <a:bodyPr/>
                    <a:lstStyle/>
                    <a:p>
                      <a:pPr algn="ctr"/>
                      <a:r>
                        <a:rPr lang="en-US" sz="3000" b="1" dirty="0" smtClean="0">
                          <a:solidFill>
                            <a:srgbClr val="FF0000"/>
                          </a:solidFill>
                          <a:latin typeface="+mj-lt"/>
                        </a:rPr>
                        <a:t>Reduced Model R</a:t>
                      </a:r>
                      <a:r>
                        <a:rPr lang="en-US" sz="3000" b="1" baseline="30000" dirty="0" smtClean="0">
                          <a:solidFill>
                            <a:srgbClr val="FF0000"/>
                          </a:solidFill>
                          <a:latin typeface="+mj-lt"/>
                        </a:rPr>
                        <a:t>2</a:t>
                      </a:r>
                      <a:r>
                        <a:rPr lang="en-US" sz="3000" b="1" baseline="0" dirty="0" smtClean="0">
                          <a:solidFill>
                            <a:srgbClr val="FF0000"/>
                          </a:solidFill>
                          <a:latin typeface="+mj-lt"/>
                        </a:rPr>
                        <a:t> = 0.55</a:t>
                      </a:r>
                      <a:endParaRPr lang="en-US" sz="3000" b="1" dirty="0">
                        <a:solidFill>
                          <a:srgbClr val="FF0000"/>
                        </a:solidFill>
                        <a:latin typeface="+mj-lt"/>
                      </a:endParaRPr>
                    </a:p>
                  </a:txBody>
                  <a:tcPr anchor="ctr">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gridSpan="7">
                  <a:txBody>
                    <a:bodyPr/>
                    <a:lstStyle/>
                    <a:p>
                      <a:pPr algn="ctr"/>
                      <a:r>
                        <a:rPr lang="en-US" sz="3000" b="1" dirty="0" smtClean="0">
                          <a:latin typeface="+mj-lt"/>
                        </a:rPr>
                        <a:t>12%</a:t>
                      </a:r>
                      <a:r>
                        <a:rPr lang="en-US" sz="3000" b="1" baseline="0" dirty="0" smtClean="0">
                          <a:latin typeface="+mj-lt"/>
                        </a:rPr>
                        <a:t> increase in</a:t>
                      </a:r>
                      <a:r>
                        <a:rPr lang="en-US" sz="3000" b="1" dirty="0" smtClean="0">
                          <a:latin typeface="+mj-lt"/>
                        </a:rPr>
                        <a:t> explained</a:t>
                      </a:r>
                      <a:r>
                        <a:rPr lang="en-US" sz="3000" b="1" baseline="0" dirty="0" smtClean="0">
                          <a:latin typeface="+mj-lt"/>
                        </a:rPr>
                        <a:t> variance in </a:t>
                      </a:r>
                      <a:r>
                        <a:rPr lang="en-US" sz="3000" b="1" baseline="0" dirty="0" smtClean="0">
                          <a:latin typeface="+mj-lt"/>
                        </a:rPr>
                        <a:t>post </a:t>
                      </a:r>
                      <a:r>
                        <a:rPr lang="en-US" sz="3000" b="1" baseline="0" dirty="0" smtClean="0">
                          <a:latin typeface="+mj-lt"/>
                        </a:rPr>
                        <a:t>intervention </a:t>
                      </a:r>
                      <a:r>
                        <a:rPr lang="en-US" sz="3000" b="1" baseline="0" dirty="0" smtClean="0">
                          <a:latin typeface="+mj-lt"/>
                        </a:rPr>
                        <a:t>depression</a:t>
                      </a:r>
                      <a:endParaRPr lang="en-US" sz="3000" b="1" dirty="0">
                        <a:latin typeface="+mj-lt"/>
                      </a:endParaRPr>
                    </a:p>
                  </a:txBody>
                  <a:tcPr anchor="ctr"/>
                </a:tc>
                <a:tc rowSpan="2" hMerge="1">
                  <a:txBody>
                    <a:bodyPr/>
                    <a:lstStyle/>
                    <a:p>
                      <a:pPr algn="ctr"/>
                      <a:endParaRPr lang="en-US" sz="3500" dirty="0" smtClean="0"/>
                    </a:p>
                  </a:txBody>
                  <a:tcPr anchor="ctr"/>
                </a:tc>
                <a:tc rowSpan="2" hMerge="1">
                  <a:txBody>
                    <a:bodyPr/>
                    <a:lstStyle/>
                    <a:p>
                      <a:endParaRPr lang="en-US"/>
                    </a:p>
                  </a:txBody>
                  <a:tcPr/>
                </a:tc>
                <a:tc rowSpan="2" hMerge="1">
                  <a:txBody>
                    <a:bodyPr/>
                    <a:lstStyle/>
                    <a:p>
                      <a:endParaRPr lang="en-US"/>
                    </a:p>
                  </a:txBody>
                  <a:tcPr/>
                </a:tc>
                <a:tc rowSpan="2" hMerge="1">
                  <a:txBody>
                    <a:bodyPr/>
                    <a:lstStyle/>
                    <a:p>
                      <a:pPr algn="ctr"/>
                      <a:endParaRPr lang="en-US" sz="3500" b="1" dirty="0" smtClean="0"/>
                    </a:p>
                  </a:txBody>
                  <a:tcPr anchor="ctr"/>
                </a:tc>
                <a:tc rowSpan="2" hMerge="1">
                  <a:txBody>
                    <a:bodyPr/>
                    <a:lstStyle/>
                    <a:p>
                      <a:endParaRPr lang="en-US"/>
                    </a:p>
                  </a:txBody>
                  <a:tcPr/>
                </a:tc>
                <a:tc rowSpan="2" hMerge="1">
                  <a:txBody>
                    <a:bodyPr/>
                    <a:lstStyle/>
                    <a:p>
                      <a:endParaRPr lang="en-US"/>
                    </a:p>
                  </a:txBody>
                  <a:tcPr/>
                </a:tc>
                <a:extLst>
                  <a:ext uri="{0D108BD9-81ED-4DB2-BD59-A6C34878D82A}">
                    <a16:rowId xmlns:a16="http://schemas.microsoft.com/office/drawing/2014/main" val="2536964502"/>
                  </a:ext>
                </a:extLst>
              </a:tr>
              <a:tr h="308305">
                <a:tc gridSpan="7">
                  <a:txBody>
                    <a:bodyPr/>
                    <a:lstStyle/>
                    <a:p>
                      <a:pPr marL="0" marR="0" lvl="0" indent="0" algn="ctr" defTabSz="3788176" rtl="0" eaLnBrk="1" fontAlgn="auto" latinLnBrk="0" hangingPunct="1">
                        <a:lnSpc>
                          <a:spcPct val="100000"/>
                        </a:lnSpc>
                        <a:spcBef>
                          <a:spcPts val="0"/>
                        </a:spcBef>
                        <a:spcAft>
                          <a:spcPts val="0"/>
                        </a:spcAft>
                        <a:buClrTx/>
                        <a:buSzTx/>
                        <a:buFontTx/>
                        <a:buNone/>
                        <a:tabLst/>
                        <a:defRPr/>
                      </a:pPr>
                      <a:r>
                        <a:rPr lang="en-US" sz="3000" b="1" dirty="0" smtClean="0">
                          <a:solidFill>
                            <a:srgbClr val="00B050"/>
                          </a:solidFill>
                          <a:latin typeface="+mj-lt"/>
                        </a:rPr>
                        <a:t>Full Model R</a:t>
                      </a:r>
                      <a:r>
                        <a:rPr lang="en-US" sz="3000" b="1" baseline="30000" dirty="0" smtClean="0">
                          <a:solidFill>
                            <a:srgbClr val="00B050"/>
                          </a:solidFill>
                          <a:latin typeface="+mj-lt"/>
                        </a:rPr>
                        <a:t>2 </a:t>
                      </a:r>
                      <a:r>
                        <a:rPr lang="en-US" sz="3000" b="1" baseline="0" dirty="0" smtClean="0">
                          <a:solidFill>
                            <a:srgbClr val="00B050"/>
                          </a:solidFill>
                          <a:latin typeface="+mj-lt"/>
                        </a:rPr>
                        <a:t>= 0.62</a:t>
                      </a:r>
                      <a:endParaRPr lang="en-US" sz="3000" b="1" dirty="0" smtClean="0">
                        <a:solidFill>
                          <a:srgbClr val="00B050"/>
                        </a:solidFill>
                        <a:latin typeface="+mj-lt"/>
                      </a:endParaRPr>
                    </a:p>
                  </a:txBody>
                  <a:tcPr anchor="ctr">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3500" b="1" baseline="0" dirty="0" smtClean="0">
                        <a:solidFill>
                          <a:srgbClr val="465D0B"/>
                        </a:solidFill>
                      </a:endParaRPr>
                    </a:p>
                  </a:txBody>
                  <a:tcPr anchor="ctr"/>
                </a:tc>
                <a:tc hMerge="1" vMerge="1">
                  <a:txBody>
                    <a:bodyPr/>
                    <a:lstStyle/>
                    <a:p>
                      <a:pPr algn="ctr"/>
                      <a:endParaRPr lang="en-US" sz="3500" dirty="0" smtClean="0"/>
                    </a:p>
                  </a:txBody>
                  <a:tcPr anchor="ctr"/>
                </a:tc>
                <a:tc hMerge="1" vMerge="1">
                  <a:txBody>
                    <a:bodyPr/>
                    <a:lstStyle/>
                    <a:p>
                      <a:endParaRPr lang="en-US"/>
                    </a:p>
                  </a:txBody>
                  <a:tcPr/>
                </a:tc>
                <a:tc hMerge="1" vMerge="1">
                  <a:txBody>
                    <a:bodyPr/>
                    <a:lstStyle/>
                    <a:p>
                      <a:endParaRPr lang="en-US"/>
                    </a:p>
                  </a:txBody>
                  <a:tcPr/>
                </a:tc>
                <a:tc hMerge="1" vMerge="1">
                  <a:txBody>
                    <a:bodyPr/>
                    <a:lstStyle/>
                    <a:p>
                      <a:pPr algn="ctr"/>
                      <a:endParaRPr lang="en-US" sz="3500" b="1" dirty="0" smtClean="0"/>
                    </a:p>
                  </a:txBody>
                  <a:tcPr anchor="ct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2866696560"/>
                  </a:ext>
                </a:extLst>
              </a:tr>
              <a:tr h="515142">
                <a:tc gridSpan="14">
                  <a:txBody>
                    <a:bodyPr/>
                    <a:lstStyle/>
                    <a:p>
                      <a:pPr marL="0" marR="0" lvl="0" indent="0" algn="ctr" defTabSz="3788176" rtl="0" eaLnBrk="1" fontAlgn="auto" latinLnBrk="0" hangingPunct="1">
                        <a:lnSpc>
                          <a:spcPct val="100000"/>
                        </a:lnSpc>
                        <a:spcBef>
                          <a:spcPts val="0"/>
                        </a:spcBef>
                        <a:spcAft>
                          <a:spcPts val="0"/>
                        </a:spcAft>
                        <a:buClrTx/>
                        <a:buSzTx/>
                        <a:buFontTx/>
                        <a:buNone/>
                        <a:tabLst/>
                        <a:defRPr/>
                      </a:pPr>
                      <a:r>
                        <a:rPr lang="en-US" sz="4000" b="1" dirty="0" smtClean="0">
                          <a:latin typeface="+mj-lt"/>
                        </a:rPr>
                        <a:t>Partial F(4, 71) = 2.89, p = 0.028</a:t>
                      </a:r>
                      <a:endParaRPr lang="en-US" sz="4000" b="1" dirty="0" smtClean="0">
                        <a:solidFill>
                          <a:schemeClr val="tx1"/>
                        </a:solidFill>
                        <a:latin typeface="+mj-lt"/>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39215015"/>
                  </a:ext>
                </a:extLst>
              </a:tr>
            </a:tbl>
          </a:graphicData>
        </a:graphic>
      </p:graphicFrame>
      <p:sp>
        <p:nvSpPr>
          <p:cNvPr id="39" name="TextBox 38"/>
          <p:cNvSpPr txBox="1"/>
          <p:nvPr/>
        </p:nvSpPr>
        <p:spPr>
          <a:xfrm>
            <a:off x="456268" y="19311387"/>
            <a:ext cx="7470644" cy="3701013"/>
          </a:xfrm>
          <a:prstGeom prst="rect">
            <a:avLst/>
          </a:prstGeom>
          <a:noFill/>
        </p:spPr>
        <p:txBody>
          <a:bodyPr wrap="square" rtlCol="0">
            <a:spAutoFit/>
          </a:bodyPr>
          <a:lstStyle/>
          <a:p>
            <a:pPr algn="just"/>
            <a:r>
              <a:rPr lang="en-US" altLang="en-US" sz="3350" b="1" dirty="0" smtClean="0">
                <a:latin typeface="Tw Cen MT" panose="020B0602020104020603" pitchFamily="34" charset="0"/>
              </a:rPr>
              <a:t>Adolescent mentee participants </a:t>
            </a:r>
            <a:r>
              <a:rPr lang="en-US" altLang="en-US" sz="3350" b="1" dirty="0">
                <a:latin typeface="Tw Cen MT" panose="020B0602020104020603" pitchFamily="34" charset="0"/>
              </a:rPr>
              <a:t>in the Campus Connections Program who have higher degrees of </a:t>
            </a:r>
            <a:r>
              <a:rPr lang="en-US" altLang="en-US" sz="3350" b="1" dirty="0" smtClean="0">
                <a:latin typeface="Tw Cen MT" panose="020B0602020104020603" pitchFamily="34" charset="0"/>
              </a:rPr>
              <a:t>inbound centrality, outbound centrality, and reciprocity will </a:t>
            </a:r>
            <a:r>
              <a:rPr lang="en-US" altLang="en-US" sz="3350" b="1" dirty="0">
                <a:latin typeface="Tw Cen MT" panose="020B0602020104020603" pitchFamily="34" charset="0"/>
              </a:rPr>
              <a:t>demonstrate more improvement in measured </a:t>
            </a:r>
            <a:r>
              <a:rPr lang="en-US" altLang="en-US" sz="3350" b="1" dirty="0" smtClean="0">
                <a:latin typeface="Tw Cen MT" panose="020B0602020104020603" pitchFamily="34" charset="0"/>
              </a:rPr>
              <a:t>depression outcomes </a:t>
            </a:r>
            <a:r>
              <a:rPr lang="en-US" altLang="en-US" sz="3350" b="1" dirty="0">
                <a:latin typeface="Tw Cen MT" panose="020B0602020104020603" pitchFamily="34" charset="0"/>
              </a:rPr>
              <a:t>from program start to program end. </a:t>
            </a:r>
          </a:p>
        </p:txBody>
      </p:sp>
      <p:sp>
        <p:nvSpPr>
          <p:cNvPr id="56" name="TextBox 55"/>
          <p:cNvSpPr txBox="1"/>
          <p:nvPr/>
        </p:nvSpPr>
        <p:spPr>
          <a:xfrm>
            <a:off x="14516100" y="23698200"/>
            <a:ext cx="9372600" cy="784830"/>
          </a:xfrm>
          <a:prstGeom prst="rect">
            <a:avLst/>
          </a:prstGeom>
          <a:solidFill>
            <a:srgbClr val="00B050"/>
          </a:solidFill>
          <a:ln>
            <a:solidFill>
              <a:schemeClr val="tx1"/>
            </a:solidFill>
          </a:ln>
        </p:spPr>
        <p:txBody>
          <a:bodyPr wrap="square" rtlCol="0">
            <a:spAutoFit/>
          </a:bodyPr>
          <a:lstStyle/>
          <a:p>
            <a:pPr algn="ctr"/>
            <a:r>
              <a:rPr lang="en-US" sz="4500" b="1" dirty="0" smtClean="0">
                <a:solidFill>
                  <a:schemeClr val="bg1"/>
                </a:solidFill>
              </a:rPr>
              <a:t>The Four Assessed Sessions</a:t>
            </a:r>
            <a:endParaRPr lang="en-US" sz="4500" b="1" dirty="0">
              <a:solidFill>
                <a:schemeClr val="bg1"/>
              </a:solidFill>
            </a:endParaRPr>
          </a:p>
        </p:txBody>
      </p:sp>
      <p:sp>
        <p:nvSpPr>
          <p:cNvPr id="61" name="TextBox 60"/>
          <p:cNvSpPr txBox="1"/>
          <p:nvPr/>
        </p:nvSpPr>
        <p:spPr>
          <a:xfrm>
            <a:off x="5635925" y="28964692"/>
            <a:ext cx="7848805" cy="677108"/>
          </a:xfrm>
          <a:prstGeom prst="rect">
            <a:avLst/>
          </a:prstGeom>
          <a:noFill/>
        </p:spPr>
        <p:txBody>
          <a:bodyPr wrap="square" rtlCol="0">
            <a:spAutoFit/>
          </a:bodyPr>
          <a:lstStyle/>
          <a:p>
            <a:pPr algn="ctr"/>
            <a:r>
              <a:rPr lang="en-US" sz="3800" b="1" dirty="0" smtClean="0"/>
              <a:t>Density = 0.23 | Reciprocity = 0.47</a:t>
            </a:r>
          </a:p>
        </p:txBody>
      </p:sp>
      <p:grpSp>
        <p:nvGrpSpPr>
          <p:cNvPr id="80" name="Group 79"/>
          <p:cNvGrpSpPr/>
          <p:nvPr/>
        </p:nvGrpSpPr>
        <p:grpSpPr>
          <a:xfrm>
            <a:off x="5609635" y="24500900"/>
            <a:ext cx="32109366" cy="4531300"/>
            <a:chOff x="5609634" y="24500900"/>
            <a:chExt cx="32412054" cy="4531300"/>
          </a:xfrm>
          <a:effectLst>
            <a:outerShdw blurRad="50800" dist="50800" dir="5400000" algn="ctr" rotWithShape="0">
              <a:schemeClr val="tx1"/>
            </a:outerShdw>
          </a:effectLst>
        </p:grpSpPr>
        <p:grpSp>
          <p:nvGrpSpPr>
            <p:cNvPr id="20" name="Group 19"/>
            <p:cNvGrpSpPr/>
            <p:nvPr/>
          </p:nvGrpSpPr>
          <p:grpSpPr>
            <a:xfrm>
              <a:off x="5609634" y="24500900"/>
              <a:ext cx="32412054" cy="4526408"/>
              <a:chOff x="609600" y="22317451"/>
              <a:chExt cx="37183413" cy="6645916"/>
            </a:xfrm>
          </p:grpSpPr>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 y="22317451"/>
                <a:ext cx="9296401" cy="6638549"/>
              </a:xfrm>
              <a:prstGeom prst="rect">
                <a:avLst/>
              </a:prstGeom>
              <a:effectLst>
                <a:outerShdw blurRad="50800" dist="50800" dir="5400000" algn="ctr" rotWithShape="0">
                  <a:srgbClr val="000000"/>
                </a:outerShdw>
                <a:reflection stA="0" endPos="65000" dist="50800" dir="5400000" sy="-100000" algn="bl" rotWithShape="0"/>
              </a:effectLst>
            </p:spPr>
          </p:pic>
          <p:pic>
            <p:nvPicPr>
              <p:cNvPr id="14" name="Picture 13"/>
              <p:cNvPicPr>
                <a:picLocks/>
              </p:cNvPicPr>
              <p:nvPr/>
            </p:nvPicPr>
            <p:blipFill>
              <a:blip r:embed="rId6">
                <a:extLst>
                  <a:ext uri="{28A0092B-C50C-407E-A947-70E740481C1C}">
                    <a14:useLocalDpi xmlns:a14="http://schemas.microsoft.com/office/drawing/2010/main" val="0"/>
                  </a:ext>
                </a:extLst>
              </a:blip>
              <a:stretch>
                <a:fillRect/>
              </a:stretch>
            </p:blipFill>
            <p:spPr>
              <a:xfrm>
                <a:off x="19202400" y="22324819"/>
                <a:ext cx="9294213" cy="6638545"/>
              </a:xfrm>
              <a:prstGeom prst="rect">
                <a:avLst/>
              </a:prstGeom>
            </p:spPr>
          </p:pic>
          <p:pic>
            <p:nvPicPr>
              <p:cNvPr id="19" name="Picture 18"/>
              <p:cNvPicPr>
                <a:picLocks/>
              </p:cNvPicPr>
              <p:nvPr/>
            </p:nvPicPr>
            <p:blipFill>
              <a:blip r:embed="rId7">
                <a:extLst>
                  <a:ext uri="{28A0092B-C50C-407E-A947-70E740481C1C}">
                    <a14:useLocalDpi xmlns:a14="http://schemas.microsoft.com/office/drawing/2010/main" val="0"/>
                  </a:ext>
                </a:extLst>
              </a:blip>
              <a:stretch>
                <a:fillRect/>
              </a:stretch>
            </p:blipFill>
            <p:spPr>
              <a:xfrm>
                <a:off x="28498800" y="22324822"/>
                <a:ext cx="9294213" cy="6638545"/>
              </a:xfrm>
              <a:prstGeom prst="rect">
                <a:avLst/>
              </a:prstGeom>
            </p:spPr>
          </p:pic>
        </p:grpSp>
        <p:pic>
          <p:nvPicPr>
            <p:cNvPr id="79" name="Picture 78"/>
            <p:cNvPicPr>
              <a:picLocks/>
            </p:cNvPicPr>
            <p:nvPr/>
          </p:nvPicPr>
          <p:blipFill>
            <a:blip r:embed="rId8">
              <a:extLst>
                <a:ext uri="{28A0092B-C50C-407E-A947-70E740481C1C}">
                  <a14:useLocalDpi xmlns:a14="http://schemas.microsoft.com/office/drawing/2010/main" val="0"/>
                </a:ext>
              </a:extLst>
            </a:blip>
            <a:stretch>
              <a:fillRect/>
            </a:stretch>
          </p:blipFill>
          <p:spPr>
            <a:xfrm>
              <a:off x="13713124" y="24505920"/>
              <a:ext cx="8101584" cy="4526280"/>
            </a:xfrm>
            <a:prstGeom prst="rect">
              <a:avLst/>
            </a:prstGeom>
          </p:spPr>
        </p:pic>
      </p:grpSp>
      <p:sp>
        <p:nvSpPr>
          <p:cNvPr id="51" name="TextBox 50"/>
          <p:cNvSpPr txBox="1"/>
          <p:nvPr/>
        </p:nvSpPr>
        <p:spPr>
          <a:xfrm>
            <a:off x="26234136" y="16611600"/>
            <a:ext cx="7891272" cy="1246495"/>
          </a:xfrm>
          <a:prstGeom prst="rect">
            <a:avLst/>
          </a:prstGeom>
          <a:solidFill>
            <a:srgbClr val="00B050"/>
          </a:solidFill>
          <a:ln>
            <a:solidFill>
              <a:schemeClr val="tx1"/>
            </a:solidFill>
          </a:ln>
        </p:spPr>
        <p:txBody>
          <a:bodyPr wrap="square" rtlCol="0">
            <a:spAutoFit/>
          </a:bodyPr>
          <a:lstStyle/>
          <a:p>
            <a:pPr algn="ctr"/>
            <a:r>
              <a:rPr lang="en-US" b="1" dirty="0" smtClean="0">
                <a:solidFill>
                  <a:schemeClr val="bg1"/>
                </a:solidFill>
                <a:latin typeface="Tw Cen MT" panose="020B0602020104020603" pitchFamily="34" charset="0"/>
              </a:rPr>
              <a:t>Discussion</a:t>
            </a:r>
            <a:endParaRPr lang="en-US" b="1" dirty="0">
              <a:solidFill>
                <a:schemeClr val="bg1"/>
              </a:solidFill>
              <a:latin typeface="Tw Cen MT" panose="020B0602020104020603" pitchFamily="34" charset="0"/>
            </a:endParaRPr>
          </a:p>
        </p:txBody>
      </p:sp>
      <p:sp>
        <p:nvSpPr>
          <p:cNvPr id="53" name="TextBox 52"/>
          <p:cNvSpPr txBox="1"/>
          <p:nvPr/>
        </p:nvSpPr>
        <p:spPr>
          <a:xfrm>
            <a:off x="13511021" y="28964692"/>
            <a:ext cx="8077963" cy="677108"/>
          </a:xfrm>
          <a:prstGeom prst="rect">
            <a:avLst/>
          </a:prstGeom>
          <a:noFill/>
        </p:spPr>
        <p:txBody>
          <a:bodyPr wrap="square" rtlCol="0">
            <a:spAutoFit/>
          </a:bodyPr>
          <a:lstStyle/>
          <a:p>
            <a:pPr algn="ctr"/>
            <a:r>
              <a:rPr lang="en-US" sz="3800" b="1" dirty="0" smtClean="0"/>
              <a:t>Density = 0.21 | Reciprocity = 0.53</a:t>
            </a:r>
          </a:p>
        </p:txBody>
      </p:sp>
      <p:sp>
        <p:nvSpPr>
          <p:cNvPr id="54" name="TextBox 53"/>
          <p:cNvSpPr txBox="1"/>
          <p:nvPr/>
        </p:nvSpPr>
        <p:spPr>
          <a:xfrm>
            <a:off x="21590891" y="28964692"/>
            <a:ext cx="8125203" cy="677108"/>
          </a:xfrm>
          <a:prstGeom prst="rect">
            <a:avLst/>
          </a:prstGeom>
          <a:noFill/>
        </p:spPr>
        <p:txBody>
          <a:bodyPr wrap="square" rtlCol="0">
            <a:spAutoFit/>
          </a:bodyPr>
          <a:lstStyle/>
          <a:p>
            <a:pPr algn="ctr"/>
            <a:r>
              <a:rPr lang="en-US" sz="3800" b="1" dirty="0" smtClean="0"/>
              <a:t>Density = 0.21 | Reciprocity = 0.50</a:t>
            </a:r>
          </a:p>
        </p:txBody>
      </p:sp>
      <p:sp>
        <p:nvSpPr>
          <p:cNvPr id="55" name="TextBox 54"/>
          <p:cNvSpPr txBox="1"/>
          <p:nvPr/>
        </p:nvSpPr>
        <p:spPr>
          <a:xfrm>
            <a:off x="29716094" y="28991235"/>
            <a:ext cx="8460104" cy="677108"/>
          </a:xfrm>
          <a:prstGeom prst="rect">
            <a:avLst/>
          </a:prstGeom>
          <a:noFill/>
        </p:spPr>
        <p:txBody>
          <a:bodyPr wrap="square" rtlCol="0">
            <a:spAutoFit/>
          </a:bodyPr>
          <a:lstStyle/>
          <a:p>
            <a:pPr algn="ctr"/>
            <a:r>
              <a:rPr lang="en-US" sz="3800" b="1" dirty="0" smtClean="0"/>
              <a:t>Density = 0.18 | Reciprocity = 0.48</a:t>
            </a:r>
          </a:p>
        </p:txBody>
      </p:sp>
      <p:cxnSp>
        <p:nvCxnSpPr>
          <p:cNvPr id="3" name="Straight Connector 2"/>
          <p:cNvCxnSpPr/>
          <p:nvPr/>
        </p:nvCxnSpPr>
        <p:spPr>
          <a:xfrm>
            <a:off x="13487400" y="24500901"/>
            <a:ext cx="0" cy="50749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21564600" y="24505920"/>
            <a:ext cx="1" cy="50749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9538787" y="24505918"/>
            <a:ext cx="26813" cy="5069903"/>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494755" y="24496873"/>
            <a:ext cx="5027381" cy="4840127"/>
            <a:chOff x="533400" y="23975705"/>
            <a:chExt cx="5089632" cy="4980295"/>
          </a:xfrm>
        </p:grpSpPr>
        <p:sp>
          <p:nvSpPr>
            <p:cNvPr id="25" name="TextBox 24"/>
            <p:cNvSpPr txBox="1"/>
            <p:nvPr/>
          </p:nvSpPr>
          <p:spPr>
            <a:xfrm>
              <a:off x="1106104" y="24059575"/>
              <a:ext cx="3842898" cy="1246495"/>
            </a:xfrm>
            <a:prstGeom prst="rect">
              <a:avLst/>
            </a:prstGeom>
            <a:noFill/>
          </p:spPr>
          <p:txBody>
            <a:bodyPr wrap="square" rtlCol="0">
              <a:spAutoFit/>
            </a:bodyPr>
            <a:lstStyle/>
            <a:p>
              <a:pPr algn="ctr"/>
              <a:r>
                <a:rPr lang="en-US" dirty="0" smtClean="0"/>
                <a:t>Legend</a:t>
              </a:r>
              <a:endParaRPr lang="en-US" dirty="0"/>
            </a:p>
          </p:txBody>
        </p:sp>
        <p:grpSp>
          <p:nvGrpSpPr>
            <p:cNvPr id="59" name="Group 58"/>
            <p:cNvGrpSpPr/>
            <p:nvPr/>
          </p:nvGrpSpPr>
          <p:grpSpPr>
            <a:xfrm>
              <a:off x="533400" y="23975705"/>
              <a:ext cx="5089632" cy="4980295"/>
              <a:chOff x="533400" y="23975705"/>
              <a:chExt cx="5089632" cy="4980295"/>
            </a:xfrm>
          </p:grpSpPr>
          <p:sp>
            <p:nvSpPr>
              <p:cNvPr id="27" name="Rounded Rectangle 26"/>
              <p:cNvSpPr/>
              <p:nvPr/>
            </p:nvSpPr>
            <p:spPr>
              <a:xfrm>
                <a:off x="609600" y="25298400"/>
                <a:ext cx="739007" cy="575645"/>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609600" y="26136600"/>
                <a:ext cx="739007" cy="576072"/>
              </a:xfrm>
              <a:prstGeom prst="roundRect">
                <a:avLst/>
              </a:prstGeom>
              <a:solidFill>
                <a:srgbClr val="35FA26"/>
              </a:solidFill>
              <a:ln>
                <a:solidFill>
                  <a:srgbClr val="35F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p:cNvSpPr/>
              <p:nvPr/>
            </p:nvSpPr>
            <p:spPr>
              <a:xfrm>
                <a:off x="609600" y="26898600"/>
                <a:ext cx="723902" cy="693084"/>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a:off x="609600" y="28079549"/>
                <a:ext cx="72390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09600" y="28642373"/>
                <a:ext cx="723902" cy="0"/>
              </a:xfrm>
              <a:prstGeom prst="line">
                <a:avLst/>
              </a:prstGeom>
              <a:ln w="38100">
                <a:solidFill>
                  <a:srgbClr val="FF9999"/>
                </a:solidFill>
              </a:ln>
            </p:spPr>
            <p:style>
              <a:lnRef idx="1">
                <a:schemeClr val="accent2"/>
              </a:lnRef>
              <a:fillRef idx="0">
                <a:schemeClr val="accent2"/>
              </a:fillRef>
              <a:effectRef idx="0">
                <a:schemeClr val="accent2"/>
              </a:effectRef>
              <a:fontRef idx="minor">
                <a:schemeClr val="tx1"/>
              </a:fontRef>
            </p:style>
          </p:cxnSp>
          <p:sp>
            <p:nvSpPr>
              <p:cNvPr id="45" name="TextBox 44"/>
              <p:cNvSpPr txBox="1"/>
              <p:nvPr/>
            </p:nvSpPr>
            <p:spPr>
              <a:xfrm>
                <a:off x="1348607" y="25256827"/>
                <a:ext cx="3667505" cy="553998"/>
              </a:xfrm>
              <a:prstGeom prst="rect">
                <a:avLst/>
              </a:prstGeom>
              <a:noFill/>
            </p:spPr>
            <p:txBody>
              <a:bodyPr wrap="square" rtlCol="0">
                <a:spAutoFit/>
              </a:bodyPr>
              <a:lstStyle/>
              <a:p>
                <a:r>
                  <a:rPr lang="en-US" sz="3000" b="1" dirty="0" smtClean="0"/>
                  <a:t>= Depressed Mentee</a:t>
                </a:r>
              </a:p>
            </p:txBody>
          </p:sp>
          <p:sp>
            <p:nvSpPr>
              <p:cNvPr id="46" name="TextBox 45"/>
              <p:cNvSpPr txBox="1"/>
              <p:nvPr/>
            </p:nvSpPr>
            <p:spPr>
              <a:xfrm>
                <a:off x="1338855" y="26128875"/>
                <a:ext cx="4284177" cy="570042"/>
              </a:xfrm>
              <a:prstGeom prst="rect">
                <a:avLst/>
              </a:prstGeom>
              <a:noFill/>
            </p:spPr>
            <p:txBody>
              <a:bodyPr wrap="square" rtlCol="0">
                <a:spAutoFit/>
              </a:bodyPr>
              <a:lstStyle/>
              <a:p>
                <a:r>
                  <a:rPr lang="en-US" sz="3000" b="1" dirty="0" smtClean="0"/>
                  <a:t>= Non-Depressed Mentee</a:t>
                </a:r>
              </a:p>
            </p:txBody>
          </p:sp>
          <p:sp>
            <p:nvSpPr>
              <p:cNvPr id="47" name="TextBox 46"/>
              <p:cNvSpPr txBox="1"/>
              <p:nvPr/>
            </p:nvSpPr>
            <p:spPr>
              <a:xfrm>
                <a:off x="1371600" y="27030402"/>
                <a:ext cx="3829536" cy="570042"/>
              </a:xfrm>
              <a:prstGeom prst="rect">
                <a:avLst/>
              </a:prstGeom>
              <a:noFill/>
            </p:spPr>
            <p:txBody>
              <a:bodyPr wrap="square" rtlCol="0">
                <a:spAutoFit/>
              </a:bodyPr>
              <a:lstStyle/>
              <a:p>
                <a:r>
                  <a:rPr lang="en-US" sz="3000" b="1" dirty="0" smtClean="0"/>
                  <a:t>= Staff Member</a:t>
                </a:r>
              </a:p>
            </p:txBody>
          </p:sp>
          <p:sp>
            <p:nvSpPr>
              <p:cNvPr id="48" name="TextBox 47"/>
              <p:cNvSpPr txBox="1"/>
              <p:nvPr/>
            </p:nvSpPr>
            <p:spPr>
              <a:xfrm>
                <a:off x="1371600" y="27805093"/>
                <a:ext cx="3385546" cy="553998"/>
              </a:xfrm>
              <a:prstGeom prst="rect">
                <a:avLst/>
              </a:prstGeom>
              <a:noFill/>
            </p:spPr>
            <p:txBody>
              <a:bodyPr wrap="square" rtlCol="0">
                <a:spAutoFit/>
              </a:bodyPr>
              <a:lstStyle/>
              <a:p>
                <a:r>
                  <a:rPr lang="en-US" sz="3000" b="1" dirty="0" smtClean="0"/>
                  <a:t>= Reciprocated Tie</a:t>
                </a:r>
              </a:p>
            </p:txBody>
          </p:sp>
          <p:sp>
            <p:nvSpPr>
              <p:cNvPr id="49" name="TextBox 48"/>
              <p:cNvSpPr txBox="1"/>
              <p:nvPr/>
            </p:nvSpPr>
            <p:spPr>
              <a:xfrm>
                <a:off x="1368897" y="28323223"/>
                <a:ext cx="3984113" cy="553998"/>
              </a:xfrm>
              <a:prstGeom prst="rect">
                <a:avLst/>
              </a:prstGeom>
              <a:noFill/>
            </p:spPr>
            <p:txBody>
              <a:bodyPr wrap="square" rtlCol="0">
                <a:spAutoFit/>
              </a:bodyPr>
              <a:lstStyle/>
              <a:p>
                <a:r>
                  <a:rPr lang="en-US" sz="3000" b="1" dirty="0" smtClean="0"/>
                  <a:t>= Non-Reciprocated Tie</a:t>
                </a:r>
              </a:p>
            </p:txBody>
          </p:sp>
          <p:sp>
            <p:nvSpPr>
              <p:cNvPr id="57" name="Rectangle 56"/>
              <p:cNvSpPr/>
              <p:nvPr/>
            </p:nvSpPr>
            <p:spPr>
              <a:xfrm>
                <a:off x="533400" y="23975705"/>
                <a:ext cx="5077367" cy="49802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784339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3510</TotalTime>
  <Words>710</Words>
  <Application>Microsoft Office PowerPoint</Application>
  <PresentationFormat>Custom</PresentationFormat>
  <Paragraphs>119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Arial</vt:lpstr>
      <vt:lpstr>Arial Narrow</vt:lpstr>
      <vt:lpstr>Calibri</vt:lpstr>
      <vt:lpstr>Tw Cen MT</vt:lpstr>
      <vt:lpstr>Office Theme</vt:lpstr>
      <vt:lpstr>PowerPoint Presentation</vt:lpstr>
    </vt:vector>
  </TitlesOfParts>
  <Company>Colorado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kbigsby</dc:creator>
  <cp:lastModifiedBy>RA,Henry</cp:lastModifiedBy>
  <cp:revision>77</cp:revision>
  <cp:lastPrinted>2017-04-24T17:00:43Z</cp:lastPrinted>
  <dcterms:created xsi:type="dcterms:W3CDTF">2012-10-12T14:12:01Z</dcterms:created>
  <dcterms:modified xsi:type="dcterms:W3CDTF">2017-04-24T18:09:32Z</dcterms:modified>
</cp:coreProperties>
</file>