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5"/>
  </p:notesMasterIdLst>
  <p:handoutMasterIdLst>
    <p:handoutMasterId r:id="rId46"/>
  </p:handoutMasterIdLst>
  <p:sldIdLst>
    <p:sldId id="375" r:id="rId2"/>
    <p:sldId id="355" r:id="rId3"/>
    <p:sldId id="411" r:id="rId4"/>
    <p:sldId id="457" r:id="rId5"/>
    <p:sldId id="397" r:id="rId6"/>
    <p:sldId id="404" r:id="rId7"/>
    <p:sldId id="398" r:id="rId8"/>
    <p:sldId id="436" r:id="rId9"/>
    <p:sldId id="464" r:id="rId10"/>
    <p:sldId id="465" r:id="rId11"/>
    <p:sldId id="466" r:id="rId12"/>
    <p:sldId id="467" r:id="rId13"/>
    <p:sldId id="468" r:id="rId14"/>
    <p:sldId id="469" r:id="rId15"/>
    <p:sldId id="458" r:id="rId16"/>
    <p:sldId id="459" r:id="rId17"/>
    <p:sldId id="471" r:id="rId18"/>
    <p:sldId id="460" r:id="rId19"/>
    <p:sldId id="461" r:id="rId20"/>
    <p:sldId id="462" r:id="rId21"/>
    <p:sldId id="422" r:id="rId22"/>
    <p:sldId id="400" r:id="rId23"/>
    <p:sldId id="423" r:id="rId24"/>
    <p:sldId id="424" r:id="rId25"/>
    <p:sldId id="425" r:id="rId26"/>
    <p:sldId id="426" r:id="rId27"/>
    <p:sldId id="476" r:id="rId28"/>
    <p:sldId id="470" r:id="rId29"/>
    <p:sldId id="399" r:id="rId30"/>
    <p:sldId id="447" r:id="rId31"/>
    <p:sldId id="446" r:id="rId32"/>
    <p:sldId id="473" r:id="rId33"/>
    <p:sldId id="474" r:id="rId34"/>
    <p:sldId id="475" r:id="rId35"/>
    <p:sldId id="410" r:id="rId36"/>
    <p:sldId id="451" r:id="rId37"/>
    <p:sldId id="452" r:id="rId38"/>
    <p:sldId id="416" r:id="rId39"/>
    <p:sldId id="403" r:id="rId40"/>
    <p:sldId id="418" r:id="rId41"/>
    <p:sldId id="417" r:id="rId42"/>
    <p:sldId id="420" r:id="rId43"/>
    <p:sldId id="477" r:id="rId4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669900"/>
    <a:srgbClr val="E1E5DC"/>
    <a:srgbClr val="465D0B"/>
    <a:srgbClr val="990000"/>
    <a:srgbClr val="F0F3EE"/>
    <a:srgbClr val="ADD8E6"/>
    <a:srgbClr val="FFC0CB"/>
    <a:srgbClr val="F96E05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46" autoAdjust="0"/>
    <p:restoredTop sz="94533" autoAdjust="0"/>
  </p:normalViewPr>
  <p:slideViewPr>
    <p:cSldViewPr>
      <p:cViewPr varScale="1">
        <p:scale>
          <a:sx n="128" d="100"/>
          <a:sy n="128" d="100"/>
        </p:scale>
        <p:origin x="98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7ED3ADA-7CB8-4F3F-857D-0DCD2BF8C27F}" type="datetimeFigureOut">
              <a:rPr lang="en-US"/>
              <a:pPr>
                <a:defRPr/>
              </a:pPr>
              <a:t>4/30/2017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A429925-CFC9-4E7E-AB00-AEC9CEA9EC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18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B4B0C32-0A38-4A57-8FBB-D7A719E44597}" type="datetimeFigureOut">
              <a:rPr lang="en-US"/>
              <a:pPr>
                <a:defRPr/>
              </a:pPr>
              <a:t>4/30/2017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8848DFE-3482-404E-9CF8-4EA7B7BC1A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799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48DFE-3482-404E-9CF8-4EA7B7BC1A6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78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48DFE-3482-404E-9CF8-4EA7B7BC1A6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55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23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4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5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26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1" name="Rounded Rectangle 29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2" name="Rounded Rectangle 30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6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9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0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8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CB7AB-9D13-452E-A79D-8320761879E9}" type="datetimeFigureOut">
              <a:rPr lang="en-US"/>
              <a:pPr>
                <a:defRPr/>
              </a:pPr>
              <a:t>4/30/2017</a:t>
            </a:fld>
            <a:endParaRPr lang="en-US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78777F1-3001-42DD-AE49-7A7653D56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F1C4A-29C1-4936-ACC3-3727CBDA4A94}" type="datetimeFigureOut">
              <a:rPr lang="en-US"/>
              <a:pPr>
                <a:defRPr/>
              </a:pPr>
              <a:t>4/30/2017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CB6C6-CBEE-48A5-8C7A-2E4B089D1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51A5A-A951-4118-A6F2-581FAA0AE413}" type="datetimeFigureOut">
              <a:rPr lang="en-US"/>
              <a:pPr>
                <a:defRPr/>
              </a:pPr>
              <a:t>4/30/2017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7F5F0-8851-4D8C-B5BE-79C4A7530B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3E6CE-E1A9-418C-9DFF-86F3C188F51F}" type="datetimeFigureOut">
              <a:rPr lang="en-US"/>
              <a:pPr>
                <a:defRPr/>
              </a:pPr>
              <a:t>4/30/2017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183BB-3E1E-4733-AAF4-46FAE9A46B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AE5C2-41F4-4893-959F-594D03459B64}" type="datetimeFigureOut">
              <a:rPr lang="en-US"/>
              <a:pPr>
                <a:defRPr/>
              </a:pPr>
              <a:t>4/30/2017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97492-7103-4902-9F50-360DDDE50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CFDF3-CA20-4183-80DB-45D07676D158}" type="datetimeFigureOut">
              <a:rPr lang="en-US"/>
              <a:pPr>
                <a:defRPr/>
              </a:pPr>
              <a:t>4/30/2017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44726-4367-41F9-9762-9BD28ACC80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7B204D3-8209-42AF-966E-66D373120AA9}" type="datetimeFigureOut">
              <a:rPr lang="en-US"/>
              <a:pPr>
                <a:defRPr/>
              </a:pPr>
              <a:t>4/30/2017</a:t>
            </a:fld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0D76475-8768-45AC-B3A6-06D694AFB2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0DC58-EE98-4F7B-B500-5AE07A769158}" type="datetimeFigureOut">
              <a:rPr lang="en-US"/>
              <a:pPr>
                <a:defRPr/>
              </a:pPr>
              <a:t>4/30/2017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AF222-69E0-4FB7-9616-C05E91CE0B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02B64-7203-4BB6-9311-3DCEDD57E180}" type="datetimeFigureOut">
              <a:rPr lang="en-US"/>
              <a:pPr>
                <a:defRPr/>
              </a:pPr>
              <a:t>4/30/2017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AA6F9-6B2B-482C-AEF2-5A2614209D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8E3FE-0E5F-4531-97DE-FB716EC71C6F}" type="datetimeFigureOut">
              <a:rPr lang="en-US"/>
              <a:pPr>
                <a:defRPr/>
              </a:pPr>
              <a:t>4/30/2017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F3168-CDC0-431A-B7BB-4E838DCE15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23153-570F-4959-BE82-95340CB2759E}" type="datetimeFigureOut">
              <a:rPr lang="en-US"/>
              <a:pPr>
                <a:defRPr/>
              </a:pPr>
              <a:t>4/30/2017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DC847-62BA-41B2-8E42-64AE38B3CC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D3239CF6-DB04-4C95-AA74-728ABE8A8AF1}" type="datetimeFigureOut">
              <a:rPr lang="en-US"/>
              <a:pPr>
                <a:defRPr/>
              </a:pPr>
              <a:t>4/30/2017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15C7D0CF-7572-4BCE-B75A-8D2A01745B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52" r:id="rId2"/>
    <p:sldLayoutId id="2147483851" r:id="rId3"/>
    <p:sldLayoutId id="2147483850" r:id="rId4"/>
    <p:sldLayoutId id="2147483873" r:id="rId5"/>
    <p:sldLayoutId id="2147483874" r:id="rId6"/>
    <p:sldLayoutId id="2147483849" r:id="rId7"/>
    <p:sldLayoutId id="2147483848" r:id="rId8"/>
    <p:sldLayoutId id="2147483847" r:id="rId9"/>
    <p:sldLayoutId id="2147483846" r:id="rId10"/>
    <p:sldLayoutId id="214748384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365125" indent="-255588" algn="l" rtl="0" fontAlgn="base">
        <a:spcBef>
          <a:spcPts val="300"/>
        </a:spcBef>
        <a:spcAft>
          <a:spcPct val="0"/>
        </a:spcAft>
        <a:buClr>
          <a:srgbClr val="E7BC29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fontAlgn="base">
        <a:spcBef>
          <a:spcPts val="300"/>
        </a:spcBef>
        <a:spcAft>
          <a:spcPct val="0"/>
        </a:spcAft>
        <a:buClr>
          <a:srgbClr val="E7BC29"/>
        </a:buClr>
        <a:buFont typeface="Georgia" pitchFamily="18" charset="0"/>
        <a:buChar char="▫"/>
        <a:defRPr sz="2000" kern="1200">
          <a:solidFill>
            <a:srgbClr val="E7BC29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doi.org/10.3886/ICPSR21600.v17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5486400"/>
            <a:ext cx="8839200" cy="940753"/>
          </a:xfrm>
        </p:spPr>
        <p:txBody>
          <a:bodyPr anchor="t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Neil </a:t>
            </a:r>
            <a:r>
              <a:rPr lang="en-US" sz="2000" b="1" dirty="0" err="1" smtClean="0">
                <a:solidFill>
                  <a:schemeClr val="tx1"/>
                </a:solidFill>
              </a:rPr>
              <a:t>Yetz</a:t>
            </a:r>
            <a:r>
              <a:rPr lang="en-US" sz="2000" b="1" dirty="0" smtClean="0">
                <a:solidFill>
                  <a:schemeClr val="tx1"/>
                </a:solidFill>
              </a:rPr>
              <a:t>, MPH Candidate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Colorado School Of Public Health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/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/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/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/>
            </a:r>
            <a:br>
              <a:rPr lang="en-US" sz="2000" b="1" dirty="0" smtClean="0">
                <a:solidFill>
                  <a:schemeClr val="tx1"/>
                </a:solidFill>
              </a:rPr>
            </a:b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46" y="6503353"/>
            <a:ext cx="5810754" cy="3546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" y="4191000"/>
            <a:ext cx="8915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 Analysis of the Social Network of Campus Connections and its Relationship to Youth Outcomes 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880" y="851158"/>
            <a:ext cx="3898240" cy="212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2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229600" cy="1066800"/>
          </a:xfrm>
        </p:spPr>
        <p:txBody>
          <a:bodyPr/>
          <a:lstStyle/>
          <a:p>
            <a:r>
              <a:rPr lang="en-US" dirty="0"/>
              <a:t>Assessing friendships and bonds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743200" y="1905000"/>
            <a:ext cx="3429124" cy="4907073"/>
            <a:chOff x="108127" y="1874726"/>
            <a:chExt cx="3429124" cy="4907073"/>
          </a:xfrm>
        </p:grpSpPr>
        <p:grpSp>
          <p:nvGrpSpPr>
            <p:cNvPr id="39" name="Group 38"/>
            <p:cNvGrpSpPr/>
            <p:nvPr/>
          </p:nvGrpSpPr>
          <p:grpSpPr>
            <a:xfrm>
              <a:off x="108127" y="1874726"/>
              <a:ext cx="3429124" cy="4907073"/>
              <a:chOff x="108127" y="1874726"/>
              <a:chExt cx="3429124" cy="4983275"/>
            </a:xfrm>
          </p:grpSpPr>
          <p:pic>
            <p:nvPicPr>
              <p:cNvPr id="4" name="Picture 3" descr="R:\William T Grant\Fall 2015\photos_F15\Example Photos\resize\DSCF0551.jpg"/>
              <p:cNvPicPr/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29227" y="2637625"/>
                <a:ext cx="1190625" cy="95007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127" y="2080298"/>
                <a:ext cx="3429124" cy="478895"/>
              </a:xfrm>
              <a:prstGeom prst="rect">
                <a:avLst/>
              </a:prstGeom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139656" y="1874726"/>
                <a:ext cx="3293825" cy="49832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12" descr="R:\William T Grant\Fall 2015\photos_F15\Example Photos\resize\DSCF0551.jpg"/>
              <p:cNvPicPr/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42975" y="4086534"/>
                <a:ext cx="1190625" cy="95007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Picture 13" descr="R:\William T Grant\Fall 2015\photos_F15\Example Photos\resize\DSCF0551.jpg"/>
              <p:cNvPicPr/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29227" y="5535443"/>
                <a:ext cx="1190625" cy="9500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4880" y="4051592"/>
              <a:ext cx="1188720" cy="961701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975" y="5460603"/>
              <a:ext cx="1188720" cy="960120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552667"/>
            <a:ext cx="492450" cy="61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2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229600" cy="1066800"/>
          </a:xfrm>
        </p:spPr>
        <p:txBody>
          <a:bodyPr/>
          <a:lstStyle/>
          <a:p>
            <a:r>
              <a:rPr lang="en-US" dirty="0"/>
              <a:t>Assessing friendships and bonds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743200" y="1905000"/>
            <a:ext cx="3429124" cy="4907073"/>
            <a:chOff x="108127" y="1874726"/>
            <a:chExt cx="3429124" cy="4907073"/>
          </a:xfrm>
        </p:grpSpPr>
        <p:grpSp>
          <p:nvGrpSpPr>
            <p:cNvPr id="39" name="Group 38"/>
            <p:cNvGrpSpPr/>
            <p:nvPr/>
          </p:nvGrpSpPr>
          <p:grpSpPr>
            <a:xfrm>
              <a:off x="108127" y="1874726"/>
              <a:ext cx="3429124" cy="4907073"/>
              <a:chOff x="108127" y="1874726"/>
              <a:chExt cx="3429124" cy="4983275"/>
            </a:xfrm>
          </p:grpSpPr>
          <p:pic>
            <p:nvPicPr>
              <p:cNvPr id="4" name="Picture 3" descr="R:\William T Grant\Fall 2015\photos_F15\Example Photos\resize\DSCF0551.jpg"/>
              <p:cNvPicPr/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29227" y="2637625"/>
                <a:ext cx="1190625" cy="95007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127" y="2080298"/>
                <a:ext cx="3429124" cy="478895"/>
              </a:xfrm>
              <a:prstGeom prst="rect">
                <a:avLst/>
              </a:prstGeom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139656" y="1874726"/>
                <a:ext cx="3293825" cy="49832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12" descr="R:\William T Grant\Fall 2015\photos_F15\Example Photos\resize\DSCF0551.jpg"/>
              <p:cNvPicPr/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42975" y="4086534"/>
                <a:ext cx="1190625" cy="95007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Picture 13" descr="R:\William T Grant\Fall 2015\photos_F15\Example Photos\resize\DSCF0551.jpg"/>
              <p:cNvPicPr/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29227" y="5535443"/>
                <a:ext cx="1190625" cy="9500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4880" y="4051592"/>
              <a:ext cx="1188720" cy="961701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975" y="5460603"/>
              <a:ext cx="1188720" cy="960120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898522"/>
            <a:ext cx="492450" cy="61608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552667"/>
            <a:ext cx="492450" cy="61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3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229600" cy="1066800"/>
          </a:xfrm>
        </p:spPr>
        <p:txBody>
          <a:bodyPr/>
          <a:lstStyle/>
          <a:p>
            <a:r>
              <a:rPr lang="en-US" dirty="0"/>
              <a:t>Assessing friendships and bonds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743200" y="1905000"/>
            <a:ext cx="3429124" cy="4907073"/>
            <a:chOff x="108127" y="1874726"/>
            <a:chExt cx="3429124" cy="4907073"/>
          </a:xfrm>
        </p:grpSpPr>
        <p:grpSp>
          <p:nvGrpSpPr>
            <p:cNvPr id="39" name="Group 38"/>
            <p:cNvGrpSpPr/>
            <p:nvPr/>
          </p:nvGrpSpPr>
          <p:grpSpPr>
            <a:xfrm>
              <a:off x="108127" y="1874726"/>
              <a:ext cx="3429124" cy="4907073"/>
              <a:chOff x="108127" y="1874726"/>
              <a:chExt cx="3429124" cy="4983275"/>
            </a:xfrm>
          </p:grpSpPr>
          <p:pic>
            <p:nvPicPr>
              <p:cNvPr id="4" name="Picture 3" descr="R:\William T Grant\Fall 2015\photos_F15\Example Photos\resize\DSCF0551.jpg"/>
              <p:cNvPicPr/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29227" y="2637625"/>
                <a:ext cx="1190625" cy="95007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127" y="2080298"/>
                <a:ext cx="3429124" cy="478895"/>
              </a:xfrm>
              <a:prstGeom prst="rect">
                <a:avLst/>
              </a:prstGeom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139656" y="1874726"/>
                <a:ext cx="3293825" cy="49832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12" descr="R:\William T Grant\Fall 2015\photos_F15\Example Photos\resize\DSCF0551.jpg"/>
              <p:cNvPicPr/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42975" y="4086534"/>
                <a:ext cx="1190625" cy="95007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Picture 13" descr="R:\William T Grant\Fall 2015\photos_F15\Example Photos\resize\DSCF0551.jpg"/>
              <p:cNvPicPr/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29227" y="5535443"/>
                <a:ext cx="1190625" cy="9500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4880" y="4051592"/>
              <a:ext cx="1188720" cy="961701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975" y="5460603"/>
              <a:ext cx="1188720" cy="960120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325275"/>
            <a:ext cx="548482" cy="6277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898522"/>
            <a:ext cx="492450" cy="61608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552667"/>
            <a:ext cx="492450" cy="61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6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229600" cy="1066800"/>
          </a:xfrm>
        </p:spPr>
        <p:txBody>
          <a:bodyPr/>
          <a:lstStyle/>
          <a:p>
            <a:r>
              <a:rPr lang="en-US" dirty="0"/>
              <a:t>Assessing friendships and bonds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108127" y="1874726"/>
            <a:ext cx="3429124" cy="4907073"/>
            <a:chOff x="108127" y="1874726"/>
            <a:chExt cx="3429124" cy="4983275"/>
          </a:xfrm>
        </p:grpSpPr>
        <p:pic>
          <p:nvPicPr>
            <p:cNvPr id="4" name="Picture 3" descr="R:\William T Grant\Fall 2015\photos_F15\Example Photos\resize\DSCF0551.jpg"/>
            <p:cNvPicPr/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29227" y="2637625"/>
              <a:ext cx="1190625" cy="9500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127" y="2080298"/>
              <a:ext cx="3429124" cy="478895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139656" y="1874726"/>
              <a:ext cx="3293825" cy="4983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R:\William T Grant\Fall 2015\photos_F15\Example Photos\resize\DSCF0551.jpg"/>
            <p:cNvPicPr/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42975" y="4086534"/>
              <a:ext cx="1190625" cy="9500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Picture 13" descr="R:\William T Grant\Fall 2015\photos_F15\Example Photos\resize\DSCF0551.jpg"/>
            <p:cNvPicPr/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29227" y="5535443"/>
              <a:ext cx="1190625" cy="95007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7" name="Straight Arrow Connector 26"/>
          <p:cNvCxnSpPr>
            <a:endCxn id="24" idx="1"/>
          </p:cNvCxnSpPr>
          <p:nvPr/>
        </p:nvCxnSpPr>
        <p:spPr>
          <a:xfrm flipV="1">
            <a:off x="3433481" y="6010555"/>
            <a:ext cx="394349" cy="924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" y="4051592"/>
            <a:ext cx="1188720" cy="961701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3827830" y="5191457"/>
            <a:ext cx="4846979" cy="1590342"/>
            <a:chOff x="3827830" y="5191457"/>
            <a:chExt cx="4846979" cy="1590342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83332" y="5191457"/>
              <a:ext cx="4651068" cy="1498412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3827830" y="5239311"/>
              <a:ext cx="4846979" cy="15424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5460603"/>
            <a:ext cx="1188720" cy="9601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34" y="5319503"/>
            <a:ext cx="548482" cy="627733"/>
          </a:xfrm>
          <a:prstGeom prst="rect">
            <a:avLst/>
          </a:prstGeom>
        </p:spPr>
      </p:pic>
      <p:pic>
        <p:nvPicPr>
          <p:cNvPr id="31" name="Picture 30"/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669" y="5885197"/>
            <a:ext cx="1097280" cy="8046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31" y="2490591"/>
            <a:ext cx="492450" cy="61608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31" y="3835158"/>
            <a:ext cx="492450" cy="61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4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229600" cy="1066800"/>
          </a:xfrm>
        </p:spPr>
        <p:txBody>
          <a:bodyPr/>
          <a:lstStyle/>
          <a:p>
            <a:r>
              <a:rPr lang="en-US" dirty="0"/>
              <a:t>Assessing friendships and bonds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108127" y="1874726"/>
            <a:ext cx="3429124" cy="4907073"/>
            <a:chOff x="108127" y="1874726"/>
            <a:chExt cx="3429124" cy="4983275"/>
          </a:xfrm>
        </p:grpSpPr>
        <p:pic>
          <p:nvPicPr>
            <p:cNvPr id="4" name="Picture 3" descr="R:\William T Grant\Fall 2015\photos_F15\Example Photos\resize\DSCF0551.jpg"/>
            <p:cNvPicPr/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29227" y="2637625"/>
              <a:ext cx="1190625" cy="9500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127" y="2080298"/>
              <a:ext cx="3429124" cy="478895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139656" y="1874726"/>
              <a:ext cx="3293825" cy="4983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R:\William T Grant\Fall 2015\photos_F15\Example Photos\resize\DSCF0551.jpg"/>
            <p:cNvPicPr/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42975" y="4086534"/>
              <a:ext cx="1190625" cy="9500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Picture 13" descr="R:\William T Grant\Fall 2015\photos_F15\Example Photos\resize\DSCF0551.jpg"/>
            <p:cNvPicPr/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29227" y="5535443"/>
              <a:ext cx="1190625" cy="95007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7" name="Straight Arrow Connector 26"/>
          <p:cNvCxnSpPr>
            <a:endCxn id="24" idx="1"/>
          </p:cNvCxnSpPr>
          <p:nvPr/>
        </p:nvCxnSpPr>
        <p:spPr>
          <a:xfrm flipV="1">
            <a:off x="3433481" y="6010555"/>
            <a:ext cx="394349" cy="924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" y="4051592"/>
            <a:ext cx="1188720" cy="961701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3827830" y="5191457"/>
            <a:ext cx="4846979" cy="1590342"/>
            <a:chOff x="3827830" y="5191457"/>
            <a:chExt cx="4846979" cy="1590342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83332" y="5191457"/>
              <a:ext cx="4651068" cy="1498412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3827830" y="5239311"/>
              <a:ext cx="4846979" cy="15424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5460603"/>
            <a:ext cx="1188720" cy="9601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34" y="5319503"/>
            <a:ext cx="548482" cy="627733"/>
          </a:xfrm>
          <a:prstGeom prst="rect">
            <a:avLst/>
          </a:prstGeom>
        </p:spPr>
      </p:pic>
      <p:pic>
        <p:nvPicPr>
          <p:cNvPr id="31" name="Picture 30"/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669" y="5885197"/>
            <a:ext cx="1097280" cy="8046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31" y="2490591"/>
            <a:ext cx="492450" cy="61608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31" y="3835158"/>
            <a:ext cx="492450" cy="61608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153400" y="6211333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8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95600"/>
            <a:ext cx="8686800" cy="1066800"/>
          </a:xfrm>
        </p:spPr>
        <p:txBody>
          <a:bodyPr/>
          <a:lstStyle/>
          <a:p>
            <a:pPr algn="ctr"/>
            <a:r>
              <a:rPr lang="en-US" sz="7000" b="1" dirty="0" smtClean="0"/>
              <a:t>Social Network Analysis:</a:t>
            </a:r>
            <a:br>
              <a:rPr lang="en-US" sz="7000" b="1" dirty="0" smtClean="0"/>
            </a:br>
            <a:r>
              <a:rPr lang="en-US" sz="7000" b="1" dirty="0" smtClean="0"/>
              <a:t>A Quick Overview</a:t>
            </a:r>
            <a:endParaRPr lang="en-US" sz="7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46" y="6503353"/>
            <a:ext cx="5810754" cy="354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8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462" y="4714625"/>
            <a:ext cx="5019077" cy="18551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r>
              <a:rPr lang="en-US" sz="5000" b="1" dirty="0" smtClean="0"/>
              <a:t>Social Network Analysis (SNA)</a:t>
            </a:r>
            <a:endParaRPr lang="en-US" sz="5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1962150"/>
          </a:xfrm>
        </p:spPr>
        <p:txBody>
          <a:bodyPr/>
          <a:lstStyle/>
          <a:p>
            <a:pPr marL="109537" indent="0">
              <a:buNone/>
            </a:pPr>
            <a:endParaRPr lang="en-US" sz="4000" dirty="0"/>
          </a:p>
          <a:p>
            <a:pPr marL="109537" indent="0">
              <a:buNone/>
            </a:pPr>
            <a:endParaRPr lang="en-US" sz="4000" dirty="0">
              <a:solidFill>
                <a:schemeClr val="tx2"/>
              </a:solidFill>
            </a:endParaRPr>
          </a:p>
          <a:p>
            <a:pPr marL="109537" indent="0" algn="ctr">
              <a:buNone/>
            </a:pPr>
            <a:r>
              <a:rPr lang="en-US" sz="5000" dirty="0" smtClean="0">
                <a:solidFill>
                  <a:schemeClr val="tx2"/>
                </a:solidFill>
              </a:rPr>
              <a:t>The investigation of social relationships and bonds through quantifiable measures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46" y="6503353"/>
            <a:ext cx="5810754" cy="35464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5300" y="2057400"/>
            <a:ext cx="81534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4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Social Network Analysis (SNA)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2435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Quantifying social networks and bonds</a:t>
            </a:r>
          </a:p>
          <a:p>
            <a:pPr marL="109537" indent="0"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109537" indent="0"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Key terms: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US" b="1" u="sng" dirty="0" smtClean="0">
                <a:solidFill>
                  <a:srgbClr val="465D0B"/>
                </a:solidFill>
              </a:rPr>
              <a:t>Density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US" b="1" u="sng" dirty="0" smtClean="0">
                <a:solidFill>
                  <a:srgbClr val="465D0B"/>
                </a:solidFill>
              </a:rPr>
              <a:t>Centralization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US" b="1" u="sng" dirty="0">
                <a:solidFill>
                  <a:srgbClr val="465D0B"/>
                </a:solidFill>
              </a:rPr>
              <a:t>Reciprocity</a:t>
            </a:r>
            <a:endParaRPr lang="en-US" b="1" u="sng" dirty="0" smtClean="0">
              <a:solidFill>
                <a:srgbClr val="465D0B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46" y="6503353"/>
            <a:ext cx="5810754" cy="354647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037238" y="28194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67600" y="2987948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037238" y="2509564"/>
            <a:ext cx="3963762" cy="3582626"/>
            <a:chOff x="4037238" y="2509564"/>
            <a:chExt cx="3963762" cy="358262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7238" y="2509564"/>
              <a:ext cx="3963762" cy="3567386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4062638" y="3724275"/>
              <a:ext cx="228600" cy="228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257800" y="3724275"/>
              <a:ext cx="228600" cy="228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876800" y="4419600"/>
              <a:ext cx="228600" cy="228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200523" y="3076575"/>
              <a:ext cx="228600" cy="228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708972" y="3914775"/>
              <a:ext cx="228600" cy="228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737672" y="5334000"/>
              <a:ext cx="228600" cy="228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494020" y="5029200"/>
              <a:ext cx="228600" cy="228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57700" y="5863590"/>
              <a:ext cx="228600" cy="228600"/>
            </a:xfrm>
            <a:prstGeom prst="rect">
              <a:avLst/>
            </a:prstGeom>
            <a:solidFill>
              <a:srgbClr val="0033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37238" y="2819400"/>
              <a:ext cx="228600" cy="228600"/>
            </a:xfrm>
            <a:prstGeom prst="rect">
              <a:avLst/>
            </a:prstGeom>
            <a:solidFill>
              <a:srgbClr val="0033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467600" y="2987948"/>
              <a:ext cx="228600" cy="228600"/>
            </a:xfrm>
            <a:prstGeom prst="rect">
              <a:avLst/>
            </a:prstGeom>
            <a:solidFill>
              <a:srgbClr val="0033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-12777" y="6260746"/>
            <a:ext cx="2438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Image: http://katychuang.com/PyData2013-SNATutorial/#/step-1</a:t>
            </a:r>
          </a:p>
        </p:txBody>
      </p:sp>
    </p:spTree>
    <p:extLst>
      <p:ext uri="{BB962C8B-B14F-4D97-AF65-F5344CB8AC3E}">
        <p14:creationId xmlns:p14="http://schemas.microsoft.com/office/powerpoint/2010/main" val="284962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Social Network Analysis (SNA)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24350"/>
          </a:xfrm>
        </p:spPr>
        <p:txBody>
          <a:bodyPr/>
          <a:lstStyle/>
          <a:p>
            <a:pPr marL="109537" indent="0">
              <a:buNone/>
            </a:pPr>
            <a:endParaRPr lang="en-US" dirty="0"/>
          </a:p>
          <a:p>
            <a:pPr lvl="1"/>
            <a:r>
              <a:rPr lang="en-US" sz="3000" b="1" u="sng" dirty="0" smtClean="0">
                <a:solidFill>
                  <a:srgbClr val="465D0B"/>
                </a:solidFill>
              </a:rPr>
              <a:t>Density</a:t>
            </a:r>
            <a:r>
              <a:rPr lang="en-US" sz="3000" dirty="0" smtClean="0">
                <a:solidFill>
                  <a:srgbClr val="465D0B"/>
                </a:solidFill>
              </a:rPr>
              <a:t> – A proportion of bonds formed over the max number of possible connections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46" y="6503353"/>
            <a:ext cx="5810754" cy="3546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357" y="3352800"/>
            <a:ext cx="7179514" cy="31505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38400" y="6076950"/>
            <a:ext cx="14478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06246" y="6110632"/>
            <a:ext cx="1613754" cy="2901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62200" y="607695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Density = 25%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53846" y="60314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Density = 39%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-12777" y="6260746"/>
            <a:ext cx="2438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Image: https://www.slideshare.net/plotti/social-network-analysis-intro-part-i</a:t>
            </a:r>
          </a:p>
        </p:txBody>
      </p:sp>
    </p:spTree>
    <p:extLst>
      <p:ext uri="{BB962C8B-B14F-4D97-AF65-F5344CB8AC3E}">
        <p14:creationId xmlns:p14="http://schemas.microsoft.com/office/powerpoint/2010/main" val="92942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Social Network Analysis (SNA)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46" y="6503353"/>
            <a:ext cx="5810754" cy="3546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13" y="3581400"/>
            <a:ext cx="7070975" cy="2949341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24350"/>
          </a:xfrm>
        </p:spPr>
        <p:txBody>
          <a:bodyPr/>
          <a:lstStyle/>
          <a:p>
            <a:endParaRPr lang="en-US" sz="3000" dirty="0" smtClean="0"/>
          </a:p>
          <a:p>
            <a:pPr lvl="1"/>
            <a:r>
              <a:rPr lang="en-US" sz="3000" b="1" u="sng" dirty="0" smtClean="0">
                <a:solidFill>
                  <a:srgbClr val="465D0B"/>
                </a:solidFill>
              </a:rPr>
              <a:t>Centralization</a:t>
            </a:r>
            <a:r>
              <a:rPr lang="en-US" sz="3000" dirty="0" smtClean="0">
                <a:solidFill>
                  <a:srgbClr val="465D0B"/>
                </a:solidFill>
              </a:rPr>
              <a:t> – An identifier position in the graph through</a:t>
            </a:r>
            <a:r>
              <a:rPr lang="en-US" sz="3000" dirty="0" smtClean="0">
                <a:solidFill>
                  <a:srgbClr val="FF0000"/>
                </a:solidFill>
              </a:rPr>
              <a:t> </a:t>
            </a:r>
            <a:r>
              <a:rPr lang="en-US" sz="3000" b="1" dirty="0" smtClean="0">
                <a:solidFill>
                  <a:srgbClr val="FF0000"/>
                </a:solidFill>
              </a:rPr>
              <a:t>inbound</a:t>
            </a:r>
            <a:r>
              <a:rPr lang="en-US" sz="3000" dirty="0" smtClean="0">
                <a:solidFill>
                  <a:srgbClr val="FF0000"/>
                </a:solidFill>
              </a:rPr>
              <a:t> </a:t>
            </a:r>
            <a:r>
              <a:rPr lang="en-US" sz="3000" dirty="0" smtClean="0">
                <a:solidFill>
                  <a:srgbClr val="465D0B"/>
                </a:solidFill>
              </a:rPr>
              <a:t>and </a:t>
            </a:r>
            <a:r>
              <a:rPr lang="en-US" sz="3000" b="1" dirty="0" smtClean="0">
                <a:solidFill>
                  <a:srgbClr val="FF0000"/>
                </a:solidFill>
              </a:rPr>
              <a:t>outbound </a:t>
            </a:r>
            <a:r>
              <a:rPr lang="en-US" sz="3000" dirty="0" smtClean="0">
                <a:solidFill>
                  <a:srgbClr val="465D0B"/>
                </a:solidFill>
              </a:rPr>
              <a:t>relationships</a:t>
            </a:r>
          </a:p>
          <a:p>
            <a:pPr lvl="1"/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-12778" y="6260746"/>
            <a:ext cx="32131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Image: http://bluenetworks.weebly.com/syngeneia-in-the-history-of-pergamon.html</a:t>
            </a:r>
          </a:p>
        </p:txBody>
      </p:sp>
    </p:spTree>
    <p:extLst>
      <p:ext uri="{BB962C8B-B14F-4D97-AF65-F5344CB8AC3E}">
        <p14:creationId xmlns:p14="http://schemas.microsoft.com/office/powerpoint/2010/main" val="33174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77" y="634524"/>
            <a:ext cx="5638800" cy="1066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465D0B"/>
                </a:solidFill>
              </a:rPr>
              <a:t>The Campus Connections</a:t>
            </a:r>
            <a:br>
              <a:rPr lang="en-US" dirty="0" smtClean="0">
                <a:solidFill>
                  <a:srgbClr val="465D0B"/>
                </a:solidFill>
              </a:rPr>
            </a:br>
            <a:r>
              <a:rPr lang="en-US" dirty="0" smtClean="0">
                <a:solidFill>
                  <a:srgbClr val="465D0B"/>
                </a:solidFill>
              </a:rPr>
              <a:t>Program</a:t>
            </a:r>
            <a:endParaRPr lang="en-US" dirty="0">
              <a:solidFill>
                <a:srgbClr val="465D0B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4077" y="1447800"/>
            <a:ext cx="5508523" cy="4419600"/>
          </a:xfrm>
        </p:spPr>
        <p:txBody>
          <a:bodyPr/>
          <a:lstStyle/>
          <a:p>
            <a:pPr marL="109537" indent="0">
              <a:buNone/>
            </a:pPr>
            <a:endParaRPr lang="en-US" sz="2000" dirty="0" smtClean="0"/>
          </a:p>
          <a:p>
            <a:r>
              <a:rPr lang="en-US" sz="2000" dirty="0" smtClean="0"/>
              <a:t>12 week Mentorship program open to all majors/years at Colorado State University</a:t>
            </a:r>
            <a:r>
              <a:rPr lang="en-US" sz="2000" dirty="0"/>
              <a:t> </a:t>
            </a:r>
            <a:r>
              <a:rPr lang="en-US" sz="2000" dirty="0" smtClean="0"/>
              <a:t>(CSU).</a:t>
            </a:r>
          </a:p>
          <a:p>
            <a:endParaRPr lang="en-US" sz="2000" dirty="0" smtClean="0"/>
          </a:p>
          <a:p>
            <a:r>
              <a:rPr lang="en-US" sz="2000" dirty="0" smtClean="0"/>
              <a:t>CSU </a:t>
            </a:r>
            <a:r>
              <a:rPr lang="en-US" sz="2000" dirty="0"/>
              <a:t>s</a:t>
            </a:r>
            <a:r>
              <a:rPr lang="en-US" sz="2000" dirty="0" smtClean="0"/>
              <a:t>tudents mentor at-risk adolescents</a:t>
            </a:r>
            <a:r>
              <a:rPr lang="en-US" sz="2000" dirty="0"/>
              <a:t> </a:t>
            </a:r>
            <a:r>
              <a:rPr lang="en-US" sz="2000" dirty="0" smtClean="0"/>
              <a:t>      (11-18 years old) </a:t>
            </a:r>
            <a:r>
              <a:rPr lang="en-US" altLang="en-US" sz="2000" dirty="0" smtClean="0"/>
              <a:t>referred </a:t>
            </a:r>
            <a:r>
              <a:rPr lang="en-US" altLang="en-US" sz="2000" dirty="0"/>
              <a:t>from the juvenile </a:t>
            </a:r>
            <a:r>
              <a:rPr lang="en-US" altLang="en-US" sz="2000" dirty="0" smtClean="0"/>
              <a:t>justice system</a:t>
            </a:r>
            <a:r>
              <a:rPr lang="en-US" altLang="en-US" sz="2000" dirty="0"/>
              <a:t>, schools, human </a:t>
            </a:r>
            <a:r>
              <a:rPr lang="en-US" altLang="en-US" sz="2000" dirty="0" smtClean="0"/>
              <a:t>services.</a:t>
            </a:r>
          </a:p>
          <a:p>
            <a:pPr marL="109537" indent="0">
              <a:buNone/>
            </a:pPr>
            <a:endParaRPr lang="en-US" sz="2000" dirty="0" smtClean="0"/>
          </a:p>
          <a:p>
            <a:r>
              <a:rPr lang="en-US" sz="2000" dirty="0" smtClean="0"/>
              <a:t>Facilitated my experienced program staff and Marriage &amp; Family Therapist graduate students.</a:t>
            </a:r>
            <a:endParaRPr lang="en-US" sz="2000" dirty="0"/>
          </a:p>
          <a:p>
            <a:pPr marL="109537" indent="0">
              <a:buNone/>
            </a:pPr>
            <a:endParaRPr lang="en-US" sz="2000" dirty="0" smtClean="0"/>
          </a:p>
          <a:p>
            <a:r>
              <a:rPr lang="en-US" sz="2000" dirty="0" smtClean="0"/>
              <a:t>Mentors are paired 1:1 with mentees and work both individually and in multidisciplinary teams. </a:t>
            </a:r>
          </a:p>
          <a:p>
            <a:endParaRPr lang="en-US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46" y="6503353"/>
            <a:ext cx="5810754" cy="3546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583910"/>
            <a:ext cx="3505200" cy="235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31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Social Network Analysis (SNA)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9144000" cy="4324350"/>
          </a:xfrm>
        </p:spPr>
        <p:txBody>
          <a:bodyPr/>
          <a:lstStyle/>
          <a:p>
            <a:endParaRPr lang="en-US" sz="3000" dirty="0" smtClean="0"/>
          </a:p>
          <a:p>
            <a:pPr lvl="1"/>
            <a:r>
              <a:rPr lang="en-US" sz="3000" b="1" u="sng" dirty="0" smtClean="0">
                <a:solidFill>
                  <a:srgbClr val="465D0B"/>
                </a:solidFill>
              </a:rPr>
              <a:t>Reciprocity</a:t>
            </a:r>
            <a:r>
              <a:rPr lang="en-US" sz="3000" dirty="0" smtClean="0">
                <a:solidFill>
                  <a:srgbClr val="465D0B"/>
                </a:solidFill>
              </a:rPr>
              <a:t> – A measure of the proportion of </a:t>
            </a:r>
            <a:r>
              <a:rPr lang="en-US" sz="3000" b="1" dirty="0" smtClean="0">
                <a:solidFill>
                  <a:srgbClr val="FF0000"/>
                </a:solidFill>
              </a:rPr>
              <a:t>Returned </a:t>
            </a:r>
            <a:r>
              <a:rPr lang="en-US" sz="3000" dirty="0" smtClean="0">
                <a:solidFill>
                  <a:srgbClr val="465D0B"/>
                </a:solidFill>
              </a:rPr>
              <a:t>relationships within a network</a:t>
            </a:r>
          </a:p>
          <a:p>
            <a:pPr lvl="1"/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46" y="6503353"/>
            <a:ext cx="5810754" cy="35464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95300" y="3748368"/>
            <a:ext cx="8153400" cy="1890432"/>
            <a:chOff x="685800" y="4548726"/>
            <a:chExt cx="7315200" cy="1532706"/>
          </a:xfrm>
        </p:grpSpPr>
        <p:grpSp>
          <p:nvGrpSpPr>
            <p:cNvPr id="21" name="Group 20"/>
            <p:cNvGrpSpPr/>
            <p:nvPr/>
          </p:nvGrpSpPr>
          <p:grpSpPr>
            <a:xfrm>
              <a:off x="685800" y="5319432"/>
              <a:ext cx="3124200" cy="762000"/>
              <a:chOff x="838200" y="4648200"/>
              <a:chExt cx="3124200" cy="762000"/>
            </a:xfrm>
          </p:grpSpPr>
          <p:cxnSp>
            <p:nvCxnSpPr>
              <p:cNvPr id="10" name="Straight Arrow Connector 9"/>
              <p:cNvCxnSpPr>
                <a:stCxn id="7" idx="3"/>
                <a:endCxn id="4" idx="5"/>
              </p:cNvCxnSpPr>
              <p:nvPr/>
            </p:nvCxnSpPr>
            <p:spPr>
              <a:xfrm flipH="1">
                <a:off x="1488608" y="5298608"/>
                <a:ext cx="1823384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4" idx="7"/>
                <a:endCxn id="7" idx="1"/>
              </p:cNvCxnSpPr>
              <p:nvPr/>
            </p:nvCxnSpPr>
            <p:spPr>
              <a:xfrm>
                <a:off x="1488608" y="4759792"/>
                <a:ext cx="1823384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" name="Oval 3"/>
              <p:cNvSpPr/>
              <p:nvPr/>
            </p:nvSpPr>
            <p:spPr>
              <a:xfrm>
                <a:off x="838200" y="4648200"/>
                <a:ext cx="762000" cy="762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200400" y="4648200"/>
                <a:ext cx="762000" cy="762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876800" y="5319432"/>
              <a:ext cx="3124200" cy="762000"/>
              <a:chOff x="4800600" y="4759792"/>
              <a:chExt cx="3124200" cy="762000"/>
            </a:xfrm>
          </p:grpSpPr>
          <p:cxnSp>
            <p:nvCxnSpPr>
              <p:cNvPr id="18" name="Straight Arrow Connector 17"/>
              <p:cNvCxnSpPr>
                <a:stCxn id="16" idx="2"/>
                <a:endCxn id="15" idx="6"/>
              </p:cNvCxnSpPr>
              <p:nvPr/>
            </p:nvCxnSpPr>
            <p:spPr>
              <a:xfrm flipH="1">
                <a:off x="5562600" y="5140792"/>
                <a:ext cx="16002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4800600" y="4759792"/>
                <a:ext cx="762000" cy="762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62800" y="4759792"/>
                <a:ext cx="762000" cy="762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512606" y="4687226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Reciprocated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38800" y="4548726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Not</a:t>
              </a:r>
            </a:p>
            <a:p>
              <a:pPr algn="ctr"/>
              <a:r>
                <a:rPr lang="en-US" dirty="0" smtClean="0"/>
                <a:t>Reciprocated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3950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The Campus Connections Social Network</a:t>
            </a:r>
            <a:endParaRPr lang="en-US" dirty="0"/>
          </a:p>
        </p:txBody>
      </p:sp>
      <p:pic>
        <p:nvPicPr>
          <p:cNvPr id="4" name="Picture 2" descr="https://upload.wikimedia.org/wikipedia/commons/thumb/6/60/Graph_betweenness.svg/800px-Graph_betweenness.sv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90800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46" y="6503353"/>
            <a:ext cx="5810754" cy="3546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2778" y="6260746"/>
            <a:ext cx="32131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</a:t>
            </a:r>
            <a:r>
              <a:rPr lang="en-US" sz="1100" dirty="0" smtClean="0"/>
              <a:t>:</a:t>
            </a:r>
          </a:p>
          <a:p>
            <a:r>
              <a:rPr lang="en-US" sz="1100" dirty="0"/>
              <a:t>http://www.assignmentpoint.com/arts/sociology/social-networks-analysis.html</a:t>
            </a:r>
          </a:p>
        </p:txBody>
      </p:sp>
    </p:spTree>
    <p:extLst>
      <p:ext uri="{BB962C8B-B14F-4D97-AF65-F5344CB8AC3E}">
        <p14:creationId xmlns:p14="http://schemas.microsoft.com/office/powerpoint/2010/main" val="154630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377" y="457200"/>
            <a:ext cx="8229600" cy="1066800"/>
          </a:xfrm>
        </p:spPr>
        <p:txBody>
          <a:bodyPr/>
          <a:lstStyle/>
          <a:p>
            <a:r>
              <a:rPr lang="en-US" dirty="0" smtClean="0"/>
              <a:t>The Growing Social 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778219" y="5029200"/>
            <a:ext cx="1060981" cy="824446"/>
            <a:chOff x="224640" y="1952720"/>
            <a:chExt cx="1060981" cy="824446"/>
          </a:xfrm>
        </p:grpSpPr>
        <p:sp>
          <p:nvSpPr>
            <p:cNvPr id="20" name="Freeform 19"/>
            <p:cNvSpPr/>
            <p:nvPr/>
          </p:nvSpPr>
          <p:spPr>
            <a:xfrm>
              <a:off x="224640" y="1952720"/>
              <a:ext cx="1004468" cy="381000"/>
            </a:xfrm>
            <a:custGeom>
              <a:avLst/>
              <a:gdLst/>
              <a:ahLst/>
              <a:cxnLst/>
              <a:rect l="l" t="t" r="r" b="b"/>
              <a:pathLst>
                <a:path w="1004468" h="381000">
                  <a:moveTo>
                    <a:pt x="477654" y="211165"/>
                  </a:moveTo>
                  <a:lnTo>
                    <a:pt x="585703" y="211165"/>
                  </a:lnTo>
                  <a:lnTo>
                    <a:pt x="585703" y="229917"/>
                  </a:lnTo>
                  <a:lnTo>
                    <a:pt x="477654" y="229917"/>
                  </a:lnTo>
                  <a:close/>
                  <a:moveTo>
                    <a:pt x="477654" y="161494"/>
                  </a:moveTo>
                  <a:lnTo>
                    <a:pt x="585703" y="161494"/>
                  </a:lnTo>
                  <a:lnTo>
                    <a:pt x="585703" y="180246"/>
                  </a:lnTo>
                  <a:lnTo>
                    <a:pt x="477654" y="180246"/>
                  </a:lnTo>
                  <a:close/>
                  <a:moveTo>
                    <a:pt x="861110" y="157922"/>
                  </a:moveTo>
                  <a:lnTo>
                    <a:pt x="881201" y="157922"/>
                  </a:lnTo>
                  <a:lnTo>
                    <a:pt x="881201" y="276463"/>
                  </a:lnTo>
                  <a:lnTo>
                    <a:pt x="861110" y="276463"/>
                  </a:lnTo>
                  <a:close/>
                  <a:moveTo>
                    <a:pt x="952155" y="155243"/>
                  </a:moveTo>
                  <a:cubicBezTo>
                    <a:pt x="958927" y="155243"/>
                    <a:pt x="965810" y="157401"/>
                    <a:pt x="972805" y="161717"/>
                  </a:cubicBezTo>
                  <a:lnTo>
                    <a:pt x="965885" y="180357"/>
                  </a:lnTo>
                  <a:cubicBezTo>
                    <a:pt x="960973" y="177455"/>
                    <a:pt x="956062" y="176004"/>
                    <a:pt x="951151" y="176004"/>
                  </a:cubicBezTo>
                  <a:cubicBezTo>
                    <a:pt x="946760" y="176004"/>
                    <a:pt x="942816" y="177325"/>
                    <a:pt x="939319" y="179967"/>
                  </a:cubicBezTo>
                  <a:cubicBezTo>
                    <a:pt x="935821" y="182608"/>
                    <a:pt x="933328" y="186273"/>
                    <a:pt x="931840" y="190961"/>
                  </a:cubicBezTo>
                  <a:cubicBezTo>
                    <a:pt x="929608" y="198105"/>
                    <a:pt x="928491" y="205919"/>
                    <a:pt x="928491" y="214402"/>
                  </a:cubicBezTo>
                  <a:lnTo>
                    <a:pt x="928491" y="276463"/>
                  </a:lnTo>
                  <a:lnTo>
                    <a:pt x="908400" y="276463"/>
                  </a:lnTo>
                  <a:lnTo>
                    <a:pt x="908400" y="157922"/>
                  </a:lnTo>
                  <a:lnTo>
                    <a:pt x="926482" y="157922"/>
                  </a:lnTo>
                  <a:lnTo>
                    <a:pt x="926482" y="175893"/>
                  </a:lnTo>
                  <a:cubicBezTo>
                    <a:pt x="931096" y="167484"/>
                    <a:pt x="935356" y="161940"/>
                    <a:pt x="939263" y="159261"/>
                  </a:cubicBezTo>
                  <a:cubicBezTo>
                    <a:pt x="943170" y="156582"/>
                    <a:pt x="947467" y="155243"/>
                    <a:pt x="952155" y="155243"/>
                  </a:cubicBezTo>
                  <a:close/>
                  <a:moveTo>
                    <a:pt x="984376" y="112827"/>
                  </a:moveTo>
                  <a:lnTo>
                    <a:pt x="1004468" y="112827"/>
                  </a:lnTo>
                  <a:lnTo>
                    <a:pt x="1004468" y="276463"/>
                  </a:lnTo>
                  <a:lnTo>
                    <a:pt x="984376" y="276463"/>
                  </a:lnTo>
                  <a:close/>
                  <a:moveTo>
                    <a:pt x="861110" y="112827"/>
                  </a:moveTo>
                  <a:lnTo>
                    <a:pt x="881201" y="112827"/>
                  </a:lnTo>
                  <a:lnTo>
                    <a:pt x="881201" y="135932"/>
                  </a:lnTo>
                  <a:lnTo>
                    <a:pt x="861110" y="135932"/>
                  </a:lnTo>
                  <a:close/>
                  <a:moveTo>
                    <a:pt x="759051" y="110036"/>
                  </a:moveTo>
                  <a:cubicBezTo>
                    <a:pt x="770882" y="110036"/>
                    <a:pt x="781579" y="111952"/>
                    <a:pt x="791142" y="115785"/>
                  </a:cubicBezTo>
                  <a:cubicBezTo>
                    <a:pt x="800704" y="119617"/>
                    <a:pt x="808201" y="124956"/>
                    <a:pt x="813633" y="131802"/>
                  </a:cubicBezTo>
                  <a:cubicBezTo>
                    <a:pt x="819066" y="138648"/>
                    <a:pt x="823196" y="147578"/>
                    <a:pt x="826023" y="158591"/>
                  </a:cubicBezTo>
                  <a:lnTo>
                    <a:pt x="806490" y="163949"/>
                  </a:lnTo>
                  <a:cubicBezTo>
                    <a:pt x="804034" y="155615"/>
                    <a:pt x="800983" y="149066"/>
                    <a:pt x="797337" y="144304"/>
                  </a:cubicBezTo>
                  <a:cubicBezTo>
                    <a:pt x="793690" y="139541"/>
                    <a:pt x="788481" y="135728"/>
                    <a:pt x="781710" y="132863"/>
                  </a:cubicBezTo>
                  <a:cubicBezTo>
                    <a:pt x="774938" y="129998"/>
                    <a:pt x="767422" y="128565"/>
                    <a:pt x="759162" y="128565"/>
                  </a:cubicBezTo>
                  <a:cubicBezTo>
                    <a:pt x="749265" y="128565"/>
                    <a:pt x="740708" y="130072"/>
                    <a:pt x="733489" y="133086"/>
                  </a:cubicBezTo>
                  <a:cubicBezTo>
                    <a:pt x="726271" y="136100"/>
                    <a:pt x="720448" y="140062"/>
                    <a:pt x="716021" y="144974"/>
                  </a:cubicBezTo>
                  <a:cubicBezTo>
                    <a:pt x="711593" y="149885"/>
                    <a:pt x="708151" y="155280"/>
                    <a:pt x="705696" y="161159"/>
                  </a:cubicBezTo>
                  <a:cubicBezTo>
                    <a:pt x="701529" y="171279"/>
                    <a:pt x="699445" y="182255"/>
                    <a:pt x="699445" y="194087"/>
                  </a:cubicBezTo>
                  <a:cubicBezTo>
                    <a:pt x="699445" y="208672"/>
                    <a:pt x="701956" y="220876"/>
                    <a:pt x="706979" y="230699"/>
                  </a:cubicBezTo>
                  <a:cubicBezTo>
                    <a:pt x="712002" y="240521"/>
                    <a:pt x="719314" y="247814"/>
                    <a:pt x="728913" y="252576"/>
                  </a:cubicBezTo>
                  <a:cubicBezTo>
                    <a:pt x="738512" y="257339"/>
                    <a:pt x="748707" y="259720"/>
                    <a:pt x="759497" y="259720"/>
                  </a:cubicBezTo>
                  <a:cubicBezTo>
                    <a:pt x="768873" y="259720"/>
                    <a:pt x="778026" y="257916"/>
                    <a:pt x="786956" y="254306"/>
                  </a:cubicBezTo>
                  <a:cubicBezTo>
                    <a:pt x="795886" y="250697"/>
                    <a:pt x="802657" y="246846"/>
                    <a:pt x="807271" y="242754"/>
                  </a:cubicBezTo>
                  <a:lnTo>
                    <a:pt x="807271" y="212281"/>
                  </a:lnTo>
                  <a:lnTo>
                    <a:pt x="759162" y="212281"/>
                  </a:lnTo>
                  <a:lnTo>
                    <a:pt x="759162" y="193082"/>
                  </a:lnTo>
                  <a:lnTo>
                    <a:pt x="828479" y="192971"/>
                  </a:lnTo>
                  <a:lnTo>
                    <a:pt x="828479" y="253693"/>
                  </a:lnTo>
                  <a:cubicBezTo>
                    <a:pt x="817838" y="262176"/>
                    <a:pt x="806862" y="268557"/>
                    <a:pt x="795551" y="272836"/>
                  </a:cubicBezTo>
                  <a:cubicBezTo>
                    <a:pt x="784240" y="277114"/>
                    <a:pt x="772631" y="279254"/>
                    <a:pt x="760725" y="279254"/>
                  </a:cubicBezTo>
                  <a:cubicBezTo>
                    <a:pt x="744651" y="279254"/>
                    <a:pt x="730048" y="275812"/>
                    <a:pt x="716914" y="268929"/>
                  </a:cubicBezTo>
                  <a:cubicBezTo>
                    <a:pt x="703780" y="262046"/>
                    <a:pt x="693864" y="252093"/>
                    <a:pt x="687167" y="239070"/>
                  </a:cubicBezTo>
                  <a:cubicBezTo>
                    <a:pt x="680469" y="226048"/>
                    <a:pt x="677121" y="211500"/>
                    <a:pt x="677121" y="195426"/>
                  </a:cubicBezTo>
                  <a:cubicBezTo>
                    <a:pt x="677121" y="179502"/>
                    <a:pt x="680451" y="164638"/>
                    <a:pt x="687111" y="150834"/>
                  </a:cubicBezTo>
                  <a:cubicBezTo>
                    <a:pt x="693771" y="137030"/>
                    <a:pt x="703352" y="126779"/>
                    <a:pt x="715853" y="120082"/>
                  </a:cubicBezTo>
                  <a:cubicBezTo>
                    <a:pt x="728355" y="113385"/>
                    <a:pt x="742754" y="110036"/>
                    <a:pt x="759051" y="110036"/>
                  </a:cubicBezTo>
                  <a:close/>
                  <a:moveTo>
                    <a:pt x="190500" y="0"/>
                  </a:moveTo>
                  <a:cubicBezTo>
                    <a:pt x="295710" y="0"/>
                    <a:pt x="381000" y="85290"/>
                    <a:pt x="381000" y="190500"/>
                  </a:cubicBezTo>
                  <a:cubicBezTo>
                    <a:pt x="381000" y="295710"/>
                    <a:pt x="295710" y="381000"/>
                    <a:pt x="190500" y="381000"/>
                  </a:cubicBezTo>
                  <a:cubicBezTo>
                    <a:pt x="85290" y="381000"/>
                    <a:pt x="0" y="295710"/>
                    <a:pt x="0" y="190500"/>
                  </a:cubicBezTo>
                  <a:cubicBezTo>
                    <a:pt x="0" y="85290"/>
                    <a:pt x="85290" y="0"/>
                    <a:pt x="190500" y="0"/>
                  </a:cubicBezTo>
                  <a:close/>
                </a:path>
              </a:pathLst>
            </a:custGeom>
            <a:solidFill>
              <a:srgbClr val="FFC0C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224640" y="2385068"/>
              <a:ext cx="1060981" cy="392098"/>
            </a:xfrm>
            <a:custGeom>
              <a:avLst/>
              <a:gdLst/>
              <a:ahLst/>
              <a:cxnLst/>
              <a:rect l="l" t="t" r="r" b="b"/>
              <a:pathLst>
                <a:path w="1060981" h="392098">
                  <a:moveTo>
                    <a:pt x="485165" y="191754"/>
                  </a:moveTo>
                  <a:lnTo>
                    <a:pt x="593214" y="191754"/>
                  </a:lnTo>
                  <a:lnTo>
                    <a:pt x="593214" y="210506"/>
                  </a:lnTo>
                  <a:lnTo>
                    <a:pt x="485165" y="210506"/>
                  </a:lnTo>
                  <a:close/>
                  <a:moveTo>
                    <a:pt x="710863" y="181485"/>
                  </a:moveTo>
                  <a:lnTo>
                    <a:pt x="710863" y="237742"/>
                  </a:lnTo>
                  <a:lnTo>
                    <a:pt x="751604" y="237742"/>
                  </a:lnTo>
                  <a:cubicBezTo>
                    <a:pt x="758599" y="237742"/>
                    <a:pt x="763511" y="237481"/>
                    <a:pt x="766338" y="236960"/>
                  </a:cubicBezTo>
                  <a:cubicBezTo>
                    <a:pt x="771324" y="236067"/>
                    <a:pt x="775491" y="234579"/>
                    <a:pt x="778840" y="232496"/>
                  </a:cubicBezTo>
                  <a:cubicBezTo>
                    <a:pt x="782189" y="230412"/>
                    <a:pt x="784942" y="227380"/>
                    <a:pt x="787100" y="223398"/>
                  </a:cubicBezTo>
                  <a:cubicBezTo>
                    <a:pt x="789258" y="219417"/>
                    <a:pt x="790337" y="214822"/>
                    <a:pt x="790337" y="209613"/>
                  </a:cubicBezTo>
                  <a:cubicBezTo>
                    <a:pt x="790337" y="203511"/>
                    <a:pt x="788774" y="198209"/>
                    <a:pt x="785649" y="193707"/>
                  </a:cubicBezTo>
                  <a:cubicBezTo>
                    <a:pt x="782523" y="189205"/>
                    <a:pt x="778189" y="186043"/>
                    <a:pt x="772645" y="184219"/>
                  </a:cubicBezTo>
                  <a:cubicBezTo>
                    <a:pt x="767101" y="182396"/>
                    <a:pt x="759120" y="181485"/>
                    <a:pt x="748702" y="181485"/>
                  </a:cubicBezTo>
                  <a:close/>
                  <a:moveTo>
                    <a:pt x="888043" y="152463"/>
                  </a:moveTo>
                  <a:cubicBezTo>
                    <a:pt x="877997" y="152463"/>
                    <a:pt x="869662" y="156221"/>
                    <a:pt x="863039" y="163737"/>
                  </a:cubicBezTo>
                  <a:cubicBezTo>
                    <a:pt x="856417" y="171253"/>
                    <a:pt x="853105" y="182601"/>
                    <a:pt x="853105" y="197781"/>
                  </a:cubicBezTo>
                  <a:cubicBezTo>
                    <a:pt x="853105" y="212962"/>
                    <a:pt x="856417" y="224329"/>
                    <a:pt x="863039" y="231882"/>
                  </a:cubicBezTo>
                  <a:cubicBezTo>
                    <a:pt x="869662" y="239435"/>
                    <a:pt x="877997" y="243211"/>
                    <a:pt x="888043" y="243211"/>
                  </a:cubicBezTo>
                  <a:cubicBezTo>
                    <a:pt x="898014" y="243211"/>
                    <a:pt x="906311" y="239416"/>
                    <a:pt x="912934" y="231826"/>
                  </a:cubicBezTo>
                  <a:cubicBezTo>
                    <a:pt x="919557" y="224236"/>
                    <a:pt x="922868" y="212664"/>
                    <a:pt x="922868" y="197112"/>
                  </a:cubicBezTo>
                  <a:cubicBezTo>
                    <a:pt x="922868" y="182452"/>
                    <a:pt x="919538" y="171346"/>
                    <a:pt x="912878" y="163793"/>
                  </a:cubicBezTo>
                  <a:cubicBezTo>
                    <a:pt x="906218" y="156240"/>
                    <a:pt x="897940" y="152463"/>
                    <a:pt x="888043" y="152463"/>
                  </a:cubicBezTo>
                  <a:close/>
                  <a:moveTo>
                    <a:pt x="485165" y="142083"/>
                  </a:moveTo>
                  <a:lnTo>
                    <a:pt x="593214" y="142083"/>
                  </a:lnTo>
                  <a:lnTo>
                    <a:pt x="593214" y="160835"/>
                  </a:lnTo>
                  <a:lnTo>
                    <a:pt x="485165" y="160835"/>
                  </a:lnTo>
                  <a:close/>
                  <a:moveTo>
                    <a:pt x="952374" y="138511"/>
                  </a:moveTo>
                  <a:lnTo>
                    <a:pt x="974028" y="138511"/>
                  </a:lnTo>
                  <a:lnTo>
                    <a:pt x="998696" y="207158"/>
                  </a:lnTo>
                  <a:cubicBezTo>
                    <a:pt x="1001896" y="215864"/>
                    <a:pt x="1004761" y="225017"/>
                    <a:pt x="1007291" y="234616"/>
                  </a:cubicBezTo>
                  <a:cubicBezTo>
                    <a:pt x="1009598" y="225389"/>
                    <a:pt x="1012351" y="216385"/>
                    <a:pt x="1015551" y="207604"/>
                  </a:cubicBezTo>
                  <a:lnTo>
                    <a:pt x="1040889" y="138511"/>
                  </a:lnTo>
                  <a:lnTo>
                    <a:pt x="1060981" y="138511"/>
                  </a:lnTo>
                  <a:lnTo>
                    <a:pt x="1015886" y="259061"/>
                  </a:lnTo>
                  <a:cubicBezTo>
                    <a:pt x="1011049" y="272084"/>
                    <a:pt x="1007291" y="281051"/>
                    <a:pt x="1004612" y="285962"/>
                  </a:cubicBezTo>
                  <a:cubicBezTo>
                    <a:pt x="1001040" y="292585"/>
                    <a:pt x="996948" y="297440"/>
                    <a:pt x="992334" y="300529"/>
                  </a:cubicBezTo>
                  <a:cubicBezTo>
                    <a:pt x="987720" y="303617"/>
                    <a:pt x="982214" y="305161"/>
                    <a:pt x="975814" y="305161"/>
                  </a:cubicBezTo>
                  <a:cubicBezTo>
                    <a:pt x="971944" y="305161"/>
                    <a:pt x="967628" y="304342"/>
                    <a:pt x="962866" y="302705"/>
                  </a:cubicBezTo>
                  <a:lnTo>
                    <a:pt x="960634" y="283841"/>
                  </a:lnTo>
                  <a:cubicBezTo>
                    <a:pt x="965024" y="285032"/>
                    <a:pt x="968856" y="285627"/>
                    <a:pt x="972131" y="285627"/>
                  </a:cubicBezTo>
                  <a:cubicBezTo>
                    <a:pt x="976595" y="285627"/>
                    <a:pt x="980167" y="284883"/>
                    <a:pt x="982846" y="283395"/>
                  </a:cubicBezTo>
                  <a:cubicBezTo>
                    <a:pt x="985525" y="281907"/>
                    <a:pt x="987720" y="279823"/>
                    <a:pt x="989432" y="277144"/>
                  </a:cubicBezTo>
                  <a:cubicBezTo>
                    <a:pt x="990697" y="275135"/>
                    <a:pt x="992743" y="270149"/>
                    <a:pt x="995571" y="262187"/>
                  </a:cubicBezTo>
                  <a:cubicBezTo>
                    <a:pt x="995943" y="261071"/>
                    <a:pt x="996538" y="259433"/>
                    <a:pt x="997357" y="257275"/>
                  </a:cubicBezTo>
                  <a:close/>
                  <a:moveTo>
                    <a:pt x="888043" y="135832"/>
                  </a:moveTo>
                  <a:cubicBezTo>
                    <a:pt x="904339" y="135832"/>
                    <a:pt x="917659" y="141171"/>
                    <a:pt x="928003" y="151849"/>
                  </a:cubicBezTo>
                  <a:cubicBezTo>
                    <a:pt x="938347" y="162528"/>
                    <a:pt x="943518" y="177280"/>
                    <a:pt x="943518" y="196107"/>
                  </a:cubicBezTo>
                  <a:cubicBezTo>
                    <a:pt x="943518" y="211362"/>
                    <a:pt x="941230" y="223361"/>
                    <a:pt x="936654" y="232105"/>
                  </a:cubicBezTo>
                  <a:cubicBezTo>
                    <a:pt x="932077" y="240849"/>
                    <a:pt x="925417" y="247639"/>
                    <a:pt x="916673" y="252476"/>
                  </a:cubicBezTo>
                  <a:cubicBezTo>
                    <a:pt x="907930" y="257313"/>
                    <a:pt x="898386" y="259731"/>
                    <a:pt x="888043" y="259731"/>
                  </a:cubicBezTo>
                  <a:cubicBezTo>
                    <a:pt x="871448" y="259731"/>
                    <a:pt x="858035" y="254411"/>
                    <a:pt x="847803" y="243769"/>
                  </a:cubicBezTo>
                  <a:cubicBezTo>
                    <a:pt x="837571" y="233128"/>
                    <a:pt x="832455" y="217799"/>
                    <a:pt x="832455" y="197781"/>
                  </a:cubicBezTo>
                  <a:cubicBezTo>
                    <a:pt x="832455" y="175829"/>
                    <a:pt x="838557" y="159570"/>
                    <a:pt x="850761" y="149003"/>
                  </a:cubicBezTo>
                  <a:cubicBezTo>
                    <a:pt x="860956" y="140222"/>
                    <a:pt x="873383" y="135832"/>
                    <a:pt x="888043" y="135832"/>
                  </a:cubicBezTo>
                  <a:close/>
                  <a:moveTo>
                    <a:pt x="710863" y="112726"/>
                  </a:moveTo>
                  <a:lnTo>
                    <a:pt x="710863" y="162174"/>
                  </a:lnTo>
                  <a:lnTo>
                    <a:pt x="746247" y="162174"/>
                  </a:lnTo>
                  <a:cubicBezTo>
                    <a:pt x="755846" y="162174"/>
                    <a:pt x="762729" y="161542"/>
                    <a:pt x="766896" y="160277"/>
                  </a:cubicBezTo>
                  <a:cubicBezTo>
                    <a:pt x="772403" y="158640"/>
                    <a:pt x="776552" y="155924"/>
                    <a:pt x="779342" y="152128"/>
                  </a:cubicBezTo>
                  <a:cubicBezTo>
                    <a:pt x="782133" y="148333"/>
                    <a:pt x="783528" y="143571"/>
                    <a:pt x="783528" y="137841"/>
                  </a:cubicBezTo>
                  <a:cubicBezTo>
                    <a:pt x="783528" y="132409"/>
                    <a:pt x="782226" y="127628"/>
                    <a:pt x="779621" y="123498"/>
                  </a:cubicBezTo>
                  <a:cubicBezTo>
                    <a:pt x="777017" y="119368"/>
                    <a:pt x="773296" y="116540"/>
                    <a:pt x="768459" y="115014"/>
                  </a:cubicBezTo>
                  <a:cubicBezTo>
                    <a:pt x="763622" y="113489"/>
                    <a:pt x="755325" y="112726"/>
                    <a:pt x="743568" y="112726"/>
                  </a:cubicBezTo>
                  <a:close/>
                  <a:moveTo>
                    <a:pt x="689208" y="93416"/>
                  </a:moveTo>
                  <a:lnTo>
                    <a:pt x="750600" y="93416"/>
                  </a:lnTo>
                  <a:cubicBezTo>
                    <a:pt x="763101" y="93416"/>
                    <a:pt x="773129" y="95071"/>
                    <a:pt x="780682" y="98383"/>
                  </a:cubicBezTo>
                  <a:cubicBezTo>
                    <a:pt x="788235" y="101694"/>
                    <a:pt x="794151" y="106792"/>
                    <a:pt x="798429" y="113675"/>
                  </a:cubicBezTo>
                  <a:cubicBezTo>
                    <a:pt x="802708" y="120558"/>
                    <a:pt x="804848" y="127758"/>
                    <a:pt x="804848" y="135274"/>
                  </a:cubicBezTo>
                  <a:cubicBezTo>
                    <a:pt x="804848" y="142269"/>
                    <a:pt x="802950" y="148854"/>
                    <a:pt x="799155" y="155031"/>
                  </a:cubicBezTo>
                  <a:cubicBezTo>
                    <a:pt x="795360" y="161207"/>
                    <a:pt x="789630" y="166193"/>
                    <a:pt x="781965" y="169988"/>
                  </a:cubicBezTo>
                  <a:cubicBezTo>
                    <a:pt x="791862" y="172890"/>
                    <a:pt x="799471" y="177838"/>
                    <a:pt x="804792" y="184833"/>
                  </a:cubicBezTo>
                  <a:cubicBezTo>
                    <a:pt x="810112" y="191828"/>
                    <a:pt x="812773" y="200088"/>
                    <a:pt x="812773" y="209613"/>
                  </a:cubicBezTo>
                  <a:cubicBezTo>
                    <a:pt x="812773" y="217278"/>
                    <a:pt x="811154" y="224403"/>
                    <a:pt x="807917" y="230989"/>
                  </a:cubicBezTo>
                  <a:cubicBezTo>
                    <a:pt x="804680" y="237574"/>
                    <a:pt x="800680" y="242653"/>
                    <a:pt x="795918" y="246225"/>
                  </a:cubicBezTo>
                  <a:cubicBezTo>
                    <a:pt x="791155" y="249797"/>
                    <a:pt x="785184" y="252494"/>
                    <a:pt x="778003" y="254318"/>
                  </a:cubicBezTo>
                  <a:cubicBezTo>
                    <a:pt x="770822" y="256141"/>
                    <a:pt x="762022" y="257052"/>
                    <a:pt x="751604" y="257052"/>
                  </a:cubicBezTo>
                  <a:lnTo>
                    <a:pt x="689208" y="257052"/>
                  </a:lnTo>
                  <a:close/>
                  <a:moveTo>
                    <a:pt x="190500" y="0"/>
                  </a:moveTo>
                  <a:cubicBezTo>
                    <a:pt x="295710" y="0"/>
                    <a:pt x="381000" y="87774"/>
                    <a:pt x="381000" y="196049"/>
                  </a:cubicBezTo>
                  <a:cubicBezTo>
                    <a:pt x="381000" y="304324"/>
                    <a:pt x="295710" y="392098"/>
                    <a:pt x="190500" y="392098"/>
                  </a:cubicBezTo>
                  <a:cubicBezTo>
                    <a:pt x="85290" y="392098"/>
                    <a:pt x="0" y="304324"/>
                    <a:pt x="0" y="196049"/>
                  </a:cubicBezTo>
                  <a:cubicBezTo>
                    <a:pt x="0" y="87774"/>
                    <a:pt x="85290" y="0"/>
                    <a:pt x="190500" y="0"/>
                  </a:cubicBezTo>
                  <a:close/>
                </a:path>
              </a:pathLst>
            </a:custGeom>
            <a:solidFill>
              <a:srgbClr val="ADD8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" y="1332895"/>
            <a:ext cx="8700668" cy="3585138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97338"/>
              </p:ext>
            </p:extLst>
          </p:nvPr>
        </p:nvGraphicFramePr>
        <p:xfrm>
          <a:off x="76200" y="4969381"/>
          <a:ext cx="759758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397">
                  <a:extLst>
                    <a:ext uri="{9D8B030D-6E8A-4147-A177-3AD203B41FA5}">
                      <a16:colId xmlns:a16="http://schemas.microsoft.com/office/drawing/2014/main" val="1510330829"/>
                    </a:ext>
                  </a:extLst>
                </a:gridCol>
                <a:gridCol w="1899397">
                  <a:extLst>
                    <a:ext uri="{9D8B030D-6E8A-4147-A177-3AD203B41FA5}">
                      <a16:colId xmlns:a16="http://schemas.microsoft.com/office/drawing/2014/main" val="3905787476"/>
                    </a:ext>
                  </a:extLst>
                </a:gridCol>
                <a:gridCol w="1899397">
                  <a:extLst>
                    <a:ext uri="{9D8B030D-6E8A-4147-A177-3AD203B41FA5}">
                      <a16:colId xmlns:a16="http://schemas.microsoft.com/office/drawing/2014/main" val="476773998"/>
                    </a:ext>
                  </a:extLst>
                </a:gridCol>
                <a:gridCol w="1899397">
                  <a:extLst>
                    <a:ext uri="{9D8B030D-6E8A-4147-A177-3AD203B41FA5}">
                      <a16:colId xmlns:a16="http://schemas.microsoft.com/office/drawing/2014/main" val="3966026917"/>
                    </a:ext>
                  </a:extLst>
                </a:gridCol>
              </a:tblGrid>
              <a:tr h="23052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Week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Density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Centrality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Reciprocity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917847"/>
                  </a:ext>
                </a:extLst>
              </a:tr>
              <a:tr h="23052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1 (Baseline)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0.02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0.05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0.43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375265"/>
                  </a:ext>
                </a:extLst>
              </a:tr>
              <a:tr h="230521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00778"/>
                  </a:ext>
                </a:extLst>
              </a:tr>
              <a:tr h="230521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23463"/>
                  </a:ext>
                </a:extLst>
              </a:tr>
              <a:tr h="230521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617506"/>
                  </a:ext>
                </a:extLst>
              </a:tr>
              <a:tr h="230521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8758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937073" y="6212495"/>
            <a:ext cx="86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 = 68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850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377" y="457200"/>
            <a:ext cx="8229600" cy="1066800"/>
          </a:xfrm>
        </p:spPr>
        <p:txBody>
          <a:bodyPr/>
          <a:lstStyle/>
          <a:p>
            <a:r>
              <a:rPr lang="en-US" dirty="0" smtClean="0"/>
              <a:t>The Growing Social 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" y="1332895"/>
            <a:ext cx="8700668" cy="3585138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95720"/>
              </p:ext>
            </p:extLst>
          </p:nvPr>
        </p:nvGraphicFramePr>
        <p:xfrm>
          <a:off x="76200" y="4969381"/>
          <a:ext cx="759758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397">
                  <a:extLst>
                    <a:ext uri="{9D8B030D-6E8A-4147-A177-3AD203B41FA5}">
                      <a16:colId xmlns:a16="http://schemas.microsoft.com/office/drawing/2014/main" val="1510330829"/>
                    </a:ext>
                  </a:extLst>
                </a:gridCol>
                <a:gridCol w="1899397">
                  <a:extLst>
                    <a:ext uri="{9D8B030D-6E8A-4147-A177-3AD203B41FA5}">
                      <a16:colId xmlns:a16="http://schemas.microsoft.com/office/drawing/2014/main" val="3905787476"/>
                    </a:ext>
                  </a:extLst>
                </a:gridCol>
                <a:gridCol w="1899397">
                  <a:extLst>
                    <a:ext uri="{9D8B030D-6E8A-4147-A177-3AD203B41FA5}">
                      <a16:colId xmlns:a16="http://schemas.microsoft.com/office/drawing/2014/main" val="476773998"/>
                    </a:ext>
                  </a:extLst>
                </a:gridCol>
                <a:gridCol w="1899397">
                  <a:extLst>
                    <a:ext uri="{9D8B030D-6E8A-4147-A177-3AD203B41FA5}">
                      <a16:colId xmlns:a16="http://schemas.microsoft.com/office/drawing/2014/main" val="3966026917"/>
                    </a:ext>
                  </a:extLst>
                </a:gridCol>
              </a:tblGrid>
              <a:tr h="23052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Week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Density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Centrality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Reciprocity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917847"/>
                  </a:ext>
                </a:extLst>
              </a:tr>
              <a:tr h="23052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 (Baseline)</a:t>
                      </a:r>
                      <a:endParaRPr lang="en-US" sz="13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0.02</a:t>
                      </a:r>
                      <a:endParaRPr lang="en-US" sz="13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0.05</a:t>
                      </a:r>
                      <a:endParaRPr lang="en-US" sz="13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0.43</a:t>
                      </a:r>
                      <a:endParaRPr lang="en-US" sz="13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375265"/>
                  </a:ext>
                </a:extLst>
              </a:tr>
              <a:tr h="23052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3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0.11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0.16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0.44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00778"/>
                  </a:ext>
                </a:extLst>
              </a:tr>
              <a:tr h="230521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23463"/>
                  </a:ext>
                </a:extLst>
              </a:tr>
              <a:tr h="230521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617506"/>
                  </a:ext>
                </a:extLst>
              </a:tr>
              <a:tr h="230521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8758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332895"/>
            <a:ext cx="8700668" cy="354390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778219" y="5029200"/>
            <a:ext cx="1060981" cy="824446"/>
            <a:chOff x="224640" y="1952720"/>
            <a:chExt cx="1060981" cy="824446"/>
          </a:xfrm>
        </p:grpSpPr>
        <p:sp>
          <p:nvSpPr>
            <p:cNvPr id="13" name="Freeform 12"/>
            <p:cNvSpPr/>
            <p:nvPr/>
          </p:nvSpPr>
          <p:spPr>
            <a:xfrm>
              <a:off x="224640" y="1952720"/>
              <a:ext cx="1004468" cy="381000"/>
            </a:xfrm>
            <a:custGeom>
              <a:avLst/>
              <a:gdLst/>
              <a:ahLst/>
              <a:cxnLst/>
              <a:rect l="l" t="t" r="r" b="b"/>
              <a:pathLst>
                <a:path w="1004468" h="381000">
                  <a:moveTo>
                    <a:pt x="477654" y="211165"/>
                  </a:moveTo>
                  <a:lnTo>
                    <a:pt x="585703" y="211165"/>
                  </a:lnTo>
                  <a:lnTo>
                    <a:pt x="585703" y="229917"/>
                  </a:lnTo>
                  <a:lnTo>
                    <a:pt x="477654" y="229917"/>
                  </a:lnTo>
                  <a:close/>
                  <a:moveTo>
                    <a:pt x="477654" y="161494"/>
                  </a:moveTo>
                  <a:lnTo>
                    <a:pt x="585703" y="161494"/>
                  </a:lnTo>
                  <a:lnTo>
                    <a:pt x="585703" y="180246"/>
                  </a:lnTo>
                  <a:lnTo>
                    <a:pt x="477654" y="180246"/>
                  </a:lnTo>
                  <a:close/>
                  <a:moveTo>
                    <a:pt x="861110" y="157922"/>
                  </a:moveTo>
                  <a:lnTo>
                    <a:pt x="881201" y="157922"/>
                  </a:lnTo>
                  <a:lnTo>
                    <a:pt x="881201" y="276463"/>
                  </a:lnTo>
                  <a:lnTo>
                    <a:pt x="861110" y="276463"/>
                  </a:lnTo>
                  <a:close/>
                  <a:moveTo>
                    <a:pt x="952155" y="155243"/>
                  </a:moveTo>
                  <a:cubicBezTo>
                    <a:pt x="958927" y="155243"/>
                    <a:pt x="965810" y="157401"/>
                    <a:pt x="972805" y="161717"/>
                  </a:cubicBezTo>
                  <a:lnTo>
                    <a:pt x="965885" y="180357"/>
                  </a:lnTo>
                  <a:cubicBezTo>
                    <a:pt x="960973" y="177455"/>
                    <a:pt x="956062" y="176004"/>
                    <a:pt x="951151" y="176004"/>
                  </a:cubicBezTo>
                  <a:cubicBezTo>
                    <a:pt x="946760" y="176004"/>
                    <a:pt x="942816" y="177325"/>
                    <a:pt x="939319" y="179967"/>
                  </a:cubicBezTo>
                  <a:cubicBezTo>
                    <a:pt x="935821" y="182608"/>
                    <a:pt x="933328" y="186273"/>
                    <a:pt x="931840" y="190961"/>
                  </a:cubicBezTo>
                  <a:cubicBezTo>
                    <a:pt x="929608" y="198105"/>
                    <a:pt x="928491" y="205919"/>
                    <a:pt x="928491" y="214402"/>
                  </a:cubicBezTo>
                  <a:lnTo>
                    <a:pt x="928491" y="276463"/>
                  </a:lnTo>
                  <a:lnTo>
                    <a:pt x="908400" y="276463"/>
                  </a:lnTo>
                  <a:lnTo>
                    <a:pt x="908400" y="157922"/>
                  </a:lnTo>
                  <a:lnTo>
                    <a:pt x="926482" y="157922"/>
                  </a:lnTo>
                  <a:lnTo>
                    <a:pt x="926482" y="175893"/>
                  </a:lnTo>
                  <a:cubicBezTo>
                    <a:pt x="931096" y="167484"/>
                    <a:pt x="935356" y="161940"/>
                    <a:pt x="939263" y="159261"/>
                  </a:cubicBezTo>
                  <a:cubicBezTo>
                    <a:pt x="943170" y="156582"/>
                    <a:pt x="947467" y="155243"/>
                    <a:pt x="952155" y="155243"/>
                  </a:cubicBezTo>
                  <a:close/>
                  <a:moveTo>
                    <a:pt x="984376" y="112827"/>
                  </a:moveTo>
                  <a:lnTo>
                    <a:pt x="1004468" y="112827"/>
                  </a:lnTo>
                  <a:lnTo>
                    <a:pt x="1004468" y="276463"/>
                  </a:lnTo>
                  <a:lnTo>
                    <a:pt x="984376" y="276463"/>
                  </a:lnTo>
                  <a:close/>
                  <a:moveTo>
                    <a:pt x="861110" y="112827"/>
                  </a:moveTo>
                  <a:lnTo>
                    <a:pt x="881201" y="112827"/>
                  </a:lnTo>
                  <a:lnTo>
                    <a:pt x="881201" y="135932"/>
                  </a:lnTo>
                  <a:lnTo>
                    <a:pt x="861110" y="135932"/>
                  </a:lnTo>
                  <a:close/>
                  <a:moveTo>
                    <a:pt x="759051" y="110036"/>
                  </a:moveTo>
                  <a:cubicBezTo>
                    <a:pt x="770882" y="110036"/>
                    <a:pt x="781579" y="111952"/>
                    <a:pt x="791142" y="115785"/>
                  </a:cubicBezTo>
                  <a:cubicBezTo>
                    <a:pt x="800704" y="119617"/>
                    <a:pt x="808201" y="124956"/>
                    <a:pt x="813633" y="131802"/>
                  </a:cubicBezTo>
                  <a:cubicBezTo>
                    <a:pt x="819066" y="138648"/>
                    <a:pt x="823196" y="147578"/>
                    <a:pt x="826023" y="158591"/>
                  </a:cubicBezTo>
                  <a:lnTo>
                    <a:pt x="806490" y="163949"/>
                  </a:lnTo>
                  <a:cubicBezTo>
                    <a:pt x="804034" y="155615"/>
                    <a:pt x="800983" y="149066"/>
                    <a:pt x="797337" y="144304"/>
                  </a:cubicBezTo>
                  <a:cubicBezTo>
                    <a:pt x="793690" y="139541"/>
                    <a:pt x="788481" y="135728"/>
                    <a:pt x="781710" y="132863"/>
                  </a:cubicBezTo>
                  <a:cubicBezTo>
                    <a:pt x="774938" y="129998"/>
                    <a:pt x="767422" y="128565"/>
                    <a:pt x="759162" y="128565"/>
                  </a:cubicBezTo>
                  <a:cubicBezTo>
                    <a:pt x="749265" y="128565"/>
                    <a:pt x="740708" y="130072"/>
                    <a:pt x="733489" y="133086"/>
                  </a:cubicBezTo>
                  <a:cubicBezTo>
                    <a:pt x="726271" y="136100"/>
                    <a:pt x="720448" y="140062"/>
                    <a:pt x="716021" y="144974"/>
                  </a:cubicBezTo>
                  <a:cubicBezTo>
                    <a:pt x="711593" y="149885"/>
                    <a:pt x="708151" y="155280"/>
                    <a:pt x="705696" y="161159"/>
                  </a:cubicBezTo>
                  <a:cubicBezTo>
                    <a:pt x="701529" y="171279"/>
                    <a:pt x="699445" y="182255"/>
                    <a:pt x="699445" y="194087"/>
                  </a:cubicBezTo>
                  <a:cubicBezTo>
                    <a:pt x="699445" y="208672"/>
                    <a:pt x="701956" y="220876"/>
                    <a:pt x="706979" y="230699"/>
                  </a:cubicBezTo>
                  <a:cubicBezTo>
                    <a:pt x="712002" y="240521"/>
                    <a:pt x="719314" y="247814"/>
                    <a:pt x="728913" y="252576"/>
                  </a:cubicBezTo>
                  <a:cubicBezTo>
                    <a:pt x="738512" y="257339"/>
                    <a:pt x="748707" y="259720"/>
                    <a:pt x="759497" y="259720"/>
                  </a:cubicBezTo>
                  <a:cubicBezTo>
                    <a:pt x="768873" y="259720"/>
                    <a:pt x="778026" y="257916"/>
                    <a:pt x="786956" y="254306"/>
                  </a:cubicBezTo>
                  <a:cubicBezTo>
                    <a:pt x="795886" y="250697"/>
                    <a:pt x="802657" y="246846"/>
                    <a:pt x="807271" y="242754"/>
                  </a:cubicBezTo>
                  <a:lnTo>
                    <a:pt x="807271" y="212281"/>
                  </a:lnTo>
                  <a:lnTo>
                    <a:pt x="759162" y="212281"/>
                  </a:lnTo>
                  <a:lnTo>
                    <a:pt x="759162" y="193082"/>
                  </a:lnTo>
                  <a:lnTo>
                    <a:pt x="828479" y="192971"/>
                  </a:lnTo>
                  <a:lnTo>
                    <a:pt x="828479" y="253693"/>
                  </a:lnTo>
                  <a:cubicBezTo>
                    <a:pt x="817838" y="262176"/>
                    <a:pt x="806862" y="268557"/>
                    <a:pt x="795551" y="272836"/>
                  </a:cubicBezTo>
                  <a:cubicBezTo>
                    <a:pt x="784240" y="277114"/>
                    <a:pt x="772631" y="279254"/>
                    <a:pt x="760725" y="279254"/>
                  </a:cubicBezTo>
                  <a:cubicBezTo>
                    <a:pt x="744651" y="279254"/>
                    <a:pt x="730048" y="275812"/>
                    <a:pt x="716914" y="268929"/>
                  </a:cubicBezTo>
                  <a:cubicBezTo>
                    <a:pt x="703780" y="262046"/>
                    <a:pt x="693864" y="252093"/>
                    <a:pt x="687167" y="239070"/>
                  </a:cubicBezTo>
                  <a:cubicBezTo>
                    <a:pt x="680469" y="226048"/>
                    <a:pt x="677121" y="211500"/>
                    <a:pt x="677121" y="195426"/>
                  </a:cubicBezTo>
                  <a:cubicBezTo>
                    <a:pt x="677121" y="179502"/>
                    <a:pt x="680451" y="164638"/>
                    <a:pt x="687111" y="150834"/>
                  </a:cubicBezTo>
                  <a:cubicBezTo>
                    <a:pt x="693771" y="137030"/>
                    <a:pt x="703352" y="126779"/>
                    <a:pt x="715853" y="120082"/>
                  </a:cubicBezTo>
                  <a:cubicBezTo>
                    <a:pt x="728355" y="113385"/>
                    <a:pt x="742754" y="110036"/>
                    <a:pt x="759051" y="110036"/>
                  </a:cubicBezTo>
                  <a:close/>
                  <a:moveTo>
                    <a:pt x="190500" y="0"/>
                  </a:moveTo>
                  <a:cubicBezTo>
                    <a:pt x="295710" y="0"/>
                    <a:pt x="381000" y="85290"/>
                    <a:pt x="381000" y="190500"/>
                  </a:cubicBezTo>
                  <a:cubicBezTo>
                    <a:pt x="381000" y="295710"/>
                    <a:pt x="295710" y="381000"/>
                    <a:pt x="190500" y="381000"/>
                  </a:cubicBezTo>
                  <a:cubicBezTo>
                    <a:pt x="85290" y="381000"/>
                    <a:pt x="0" y="295710"/>
                    <a:pt x="0" y="190500"/>
                  </a:cubicBezTo>
                  <a:cubicBezTo>
                    <a:pt x="0" y="85290"/>
                    <a:pt x="85290" y="0"/>
                    <a:pt x="190500" y="0"/>
                  </a:cubicBezTo>
                  <a:close/>
                </a:path>
              </a:pathLst>
            </a:custGeom>
            <a:solidFill>
              <a:srgbClr val="FFC0C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24640" y="2385068"/>
              <a:ext cx="1060981" cy="392098"/>
            </a:xfrm>
            <a:custGeom>
              <a:avLst/>
              <a:gdLst/>
              <a:ahLst/>
              <a:cxnLst/>
              <a:rect l="l" t="t" r="r" b="b"/>
              <a:pathLst>
                <a:path w="1060981" h="392098">
                  <a:moveTo>
                    <a:pt x="485165" y="191754"/>
                  </a:moveTo>
                  <a:lnTo>
                    <a:pt x="593214" y="191754"/>
                  </a:lnTo>
                  <a:lnTo>
                    <a:pt x="593214" y="210506"/>
                  </a:lnTo>
                  <a:lnTo>
                    <a:pt x="485165" y="210506"/>
                  </a:lnTo>
                  <a:close/>
                  <a:moveTo>
                    <a:pt x="710863" y="181485"/>
                  </a:moveTo>
                  <a:lnTo>
                    <a:pt x="710863" y="237742"/>
                  </a:lnTo>
                  <a:lnTo>
                    <a:pt x="751604" y="237742"/>
                  </a:lnTo>
                  <a:cubicBezTo>
                    <a:pt x="758599" y="237742"/>
                    <a:pt x="763511" y="237481"/>
                    <a:pt x="766338" y="236960"/>
                  </a:cubicBezTo>
                  <a:cubicBezTo>
                    <a:pt x="771324" y="236067"/>
                    <a:pt x="775491" y="234579"/>
                    <a:pt x="778840" y="232496"/>
                  </a:cubicBezTo>
                  <a:cubicBezTo>
                    <a:pt x="782189" y="230412"/>
                    <a:pt x="784942" y="227380"/>
                    <a:pt x="787100" y="223398"/>
                  </a:cubicBezTo>
                  <a:cubicBezTo>
                    <a:pt x="789258" y="219417"/>
                    <a:pt x="790337" y="214822"/>
                    <a:pt x="790337" y="209613"/>
                  </a:cubicBezTo>
                  <a:cubicBezTo>
                    <a:pt x="790337" y="203511"/>
                    <a:pt x="788774" y="198209"/>
                    <a:pt x="785649" y="193707"/>
                  </a:cubicBezTo>
                  <a:cubicBezTo>
                    <a:pt x="782523" y="189205"/>
                    <a:pt x="778189" y="186043"/>
                    <a:pt x="772645" y="184219"/>
                  </a:cubicBezTo>
                  <a:cubicBezTo>
                    <a:pt x="767101" y="182396"/>
                    <a:pt x="759120" y="181485"/>
                    <a:pt x="748702" y="181485"/>
                  </a:cubicBezTo>
                  <a:close/>
                  <a:moveTo>
                    <a:pt x="888043" y="152463"/>
                  </a:moveTo>
                  <a:cubicBezTo>
                    <a:pt x="877997" y="152463"/>
                    <a:pt x="869662" y="156221"/>
                    <a:pt x="863039" y="163737"/>
                  </a:cubicBezTo>
                  <a:cubicBezTo>
                    <a:pt x="856417" y="171253"/>
                    <a:pt x="853105" y="182601"/>
                    <a:pt x="853105" y="197781"/>
                  </a:cubicBezTo>
                  <a:cubicBezTo>
                    <a:pt x="853105" y="212962"/>
                    <a:pt x="856417" y="224329"/>
                    <a:pt x="863039" y="231882"/>
                  </a:cubicBezTo>
                  <a:cubicBezTo>
                    <a:pt x="869662" y="239435"/>
                    <a:pt x="877997" y="243211"/>
                    <a:pt x="888043" y="243211"/>
                  </a:cubicBezTo>
                  <a:cubicBezTo>
                    <a:pt x="898014" y="243211"/>
                    <a:pt x="906311" y="239416"/>
                    <a:pt x="912934" y="231826"/>
                  </a:cubicBezTo>
                  <a:cubicBezTo>
                    <a:pt x="919557" y="224236"/>
                    <a:pt x="922868" y="212664"/>
                    <a:pt x="922868" y="197112"/>
                  </a:cubicBezTo>
                  <a:cubicBezTo>
                    <a:pt x="922868" y="182452"/>
                    <a:pt x="919538" y="171346"/>
                    <a:pt x="912878" y="163793"/>
                  </a:cubicBezTo>
                  <a:cubicBezTo>
                    <a:pt x="906218" y="156240"/>
                    <a:pt x="897940" y="152463"/>
                    <a:pt x="888043" y="152463"/>
                  </a:cubicBezTo>
                  <a:close/>
                  <a:moveTo>
                    <a:pt x="485165" y="142083"/>
                  </a:moveTo>
                  <a:lnTo>
                    <a:pt x="593214" y="142083"/>
                  </a:lnTo>
                  <a:lnTo>
                    <a:pt x="593214" y="160835"/>
                  </a:lnTo>
                  <a:lnTo>
                    <a:pt x="485165" y="160835"/>
                  </a:lnTo>
                  <a:close/>
                  <a:moveTo>
                    <a:pt x="952374" y="138511"/>
                  </a:moveTo>
                  <a:lnTo>
                    <a:pt x="974028" y="138511"/>
                  </a:lnTo>
                  <a:lnTo>
                    <a:pt x="998696" y="207158"/>
                  </a:lnTo>
                  <a:cubicBezTo>
                    <a:pt x="1001896" y="215864"/>
                    <a:pt x="1004761" y="225017"/>
                    <a:pt x="1007291" y="234616"/>
                  </a:cubicBezTo>
                  <a:cubicBezTo>
                    <a:pt x="1009598" y="225389"/>
                    <a:pt x="1012351" y="216385"/>
                    <a:pt x="1015551" y="207604"/>
                  </a:cubicBezTo>
                  <a:lnTo>
                    <a:pt x="1040889" y="138511"/>
                  </a:lnTo>
                  <a:lnTo>
                    <a:pt x="1060981" y="138511"/>
                  </a:lnTo>
                  <a:lnTo>
                    <a:pt x="1015886" y="259061"/>
                  </a:lnTo>
                  <a:cubicBezTo>
                    <a:pt x="1011049" y="272084"/>
                    <a:pt x="1007291" y="281051"/>
                    <a:pt x="1004612" y="285962"/>
                  </a:cubicBezTo>
                  <a:cubicBezTo>
                    <a:pt x="1001040" y="292585"/>
                    <a:pt x="996948" y="297440"/>
                    <a:pt x="992334" y="300529"/>
                  </a:cubicBezTo>
                  <a:cubicBezTo>
                    <a:pt x="987720" y="303617"/>
                    <a:pt x="982214" y="305161"/>
                    <a:pt x="975814" y="305161"/>
                  </a:cubicBezTo>
                  <a:cubicBezTo>
                    <a:pt x="971944" y="305161"/>
                    <a:pt x="967628" y="304342"/>
                    <a:pt x="962866" y="302705"/>
                  </a:cubicBezTo>
                  <a:lnTo>
                    <a:pt x="960634" y="283841"/>
                  </a:lnTo>
                  <a:cubicBezTo>
                    <a:pt x="965024" y="285032"/>
                    <a:pt x="968856" y="285627"/>
                    <a:pt x="972131" y="285627"/>
                  </a:cubicBezTo>
                  <a:cubicBezTo>
                    <a:pt x="976595" y="285627"/>
                    <a:pt x="980167" y="284883"/>
                    <a:pt x="982846" y="283395"/>
                  </a:cubicBezTo>
                  <a:cubicBezTo>
                    <a:pt x="985525" y="281907"/>
                    <a:pt x="987720" y="279823"/>
                    <a:pt x="989432" y="277144"/>
                  </a:cubicBezTo>
                  <a:cubicBezTo>
                    <a:pt x="990697" y="275135"/>
                    <a:pt x="992743" y="270149"/>
                    <a:pt x="995571" y="262187"/>
                  </a:cubicBezTo>
                  <a:cubicBezTo>
                    <a:pt x="995943" y="261071"/>
                    <a:pt x="996538" y="259433"/>
                    <a:pt x="997357" y="257275"/>
                  </a:cubicBezTo>
                  <a:close/>
                  <a:moveTo>
                    <a:pt x="888043" y="135832"/>
                  </a:moveTo>
                  <a:cubicBezTo>
                    <a:pt x="904339" y="135832"/>
                    <a:pt x="917659" y="141171"/>
                    <a:pt x="928003" y="151849"/>
                  </a:cubicBezTo>
                  <a:cubicBezTo>
                    <a:pt x="938347" y="162528"/>
                    <a:pt x="943518" y="177280"/>
                    <a:pt x="943518" y="196107"/>
                  </a:cubicBezTo>
                  <a:cubicBezTo>
                    <a:pt x="943518" y="211362"/>
                    <a:pt x="941230" y="223361"/>
                    <a:pt x="936654" y="232105"/>
                  </a:cubicBezTo>
                  <a:cubicBezTo>
                    <a:pt x="932077" y="240849"/>
                    <a:pt x="925417" y="247639"/>
                    <a:pt x="916673" y="252476"/>
                  </a:cubicBezTo>
                  <a:cubicBezTo>
                    <a:pt x="907930" y="257313"/>
                    <a:pt x="898386" y="259731"/>
                    <a:pt x="888043" y="259731"/>
                  </a:cubicBezTo>
                  <a:cubicBezTo>
                    <a:pt x="871448" y="259731"/>
                    <a:pt x="858035" y="254411"/>
                    <a:pt x="847803" y="243769"/>
                  </a:cubicBezTo>
                  <a:cubicBezTo>
                    <a:pt x="837571" y="233128"/>
                    <a:pt x="832455" y="217799"/>
                    <a:pt x="832455" y="197781"/>
                  </a:cubicBezTo>
                  <a:cubicBezTo>
                    <a:pt x="832455" y="175829"/>
                    <a:pt x="838557" y="159570"/>
                    <a:pt x="850761" y="149003"/>
                  </a:cubicBezTo>
                  <a:cubicBezTo>
                    <a:pt x="860956" y="140222"/>
                    <a:pt x="873383" y="135832"/>
                    <a:pt x="888043" y="135832"/>
                  </a:cubicBezTo>
                  <a:close/>
                  <a:moveTo>
                    <a:pt x="710863" y="112726"/>
                  </a:moveTo>
                  <a:lnTo>
                    <a:pt x="710863" y="162174"/>
                  </a:lnTo>
                  <a:lnTo>
                    <a:pt x="746247" y="162174"/>
                  </a:lnTo>
                  <a:cubicBezTo>
                    <a:pt x="755846" y="162174"/>
                    <a:pt x="762729" y="161542"/>
                    <a:pt x="766896" y="160277"/>
                  </a:cubicBezTo>
                  <a:cubicBezTo>
                    <a:pt x="772403" y="158640"/>
                    <a:pt x="776552" y="155924"/>
                    <a:pt x="779342" y="152128"/>
                  </a:cubicBezTo>
                  <a:cubicBezTo>
                    <a:pt x="782133" y="148333"/>
                    <a:pt x="783528" y="143571"/>
                    <a:pt x="783528" y="137841"/>
                  </a:cubicBezTo>
                  <a:cubicBezTo>
                    <a:pt x="783528" y="132409"/>
                    <a:pt x="782226" y="127628"/>
                    <a:pt x="779621" y="123498"/>
                  </a:cubicBezTo>
                  <a:cubicBezTo>
                    <a:pt x="777017" y="119368"/>
                    <a:pt x="773296" y="116540"/>
                    <a:pt x="768459" y="115014"/>
                  </a:cubicBezTo>
                  <a:cubicBezTo>
                    <a:pt x="763622" y="113489"/>
                    <a:pt x="755325" y="112726"/>
                    <a:pt x="743568" y="112726"/>
                  </a:cubicBezTo>
                  <a:close/>
                  <a:moveTo>
                    <a:pt x="689208" y="93416"/>
                  </a:moveTo>
                  <a:lnTo>
                    <a:pt x="750600" y="93416"/>
                  </a:lnTo>
                  <a:cubicBezTo>
                    <a:pt x="763101" y="93416"/>
                    <a:pt x="773129" y="95071"/>
                    <a:pt x="780682" y="98383"/>
                  </a:cubicBezTo>
                  <a:cubicBezTo>
                    <a:pt x="788235" y="101694"/>
                    <a:pt x="794151" y="106792"/>
                    <a:pt x="798429" y="113675"/>
                  </a:cubicBezTo>
                  <a:cubicBezTo>
                    <a:pt x="802708" y="120558"/>
                    <a:pt x="804848" y="127758"/>
                    <a:pt x="804848" y="135274"/>
                  </a:cubicBezTo>
                  <a:cubicBezTo>
                    <a:pt x="804848" y="142269"/>
                    <a:pt x="802950" y="148854"/>
                    <a:pt x="799155" y="155031"/>
                  </a:cubicBezTo>
                  <a:cubicBezTo>
                    <a:pt x="795360" y="161207"/>
                    <a:pt x="789630" y="166193"/>
                    <a:pt x="781965" y="169988"/>
                  </a:cubicBezTo>
                  <a:cubicBezTo>
                    <a:pt x="791862" y="172890"/>
                    <a:pt x="799471" y="177838"/>
                    <a:pt x="804792" y="184833"/>
                  </a:cubicBezTo>
                  <a:cubicBezTo>
                    <a:pt x="810112" y="191828"/>
                    <a:pt x="812773" y="200088"/>
                    <a:pt x="812773" y="209613"/>
                  </a:cubicBezTo>
                  <a:cubicBezTo>
                    <a:pt x="812773" y="217278"/>
                    <a:pt x="811154" y="224403"/>
                    <a:pt x="807917" y="230989"/>
                  </a:cubicBezTo>
                  <a:cubicBezTo>
                    <a:pt x="804680" y="237574"/>
                    <a:pt x="800680" y="242653"/>
                    <a:pt x="795918" y="246225"/>
                  </a:cubicBezTo>
                  <a:cubicBezTo>
                    <a:pt x="791155" y="249797"/>
                    <a:pt x="785184" y="252494"/>
                    <a:pt x="778003" y="254318"/>
                  </a:cubicBezTo>
                  <a:cubicBezTo>
                    <a:pt x="770822" y="256141"/>
                    <a:pt x="762022" y="257052"/>
                    <a:pt x="751604" y="257052"/>
                  </a:cubicBezTo>
                  <a:lnTo>
                    <a:pt x="689208" y="257052"/>
                  </a:lnTo>
                  <a:close/>
                  <a:moveTo>
                    <a:pt x="190500" y="0"/>
                  </a:moveTo>
                  <a:cubicBezTo>
                    <a:pt x="295710" y="0"/>
                    <a:pt x="381000" y="87774"/>
                    <a:pt x="381000" y="196049"/>
                  </a:cubicBezTo>
                  <a:cubicBezTo>
                    <a:pt x="381000" y="304324"/>
                    <a:pt x="295710" y="392098"/>
                    <a:pt x="190500" y="392098"/>
                  </a:cubicBezTo>
                  <a:cubicBezTo>
                    <a:pt x="85290" y="392098"/>
                    <a:pt x="0" y="304324"/>
                    <a:pt x="0" y="196049"/>
                  </a:cubicBezTo>
                  <a:cubicBezTo>
                    <a:pt x="0" y="87774"/>
                    <a:pt x="85290" y="0"/>
                    <a:pt x="190500" y="0"/>
                  </a:cubicBezTo>
                  <a:close/>
                </a:path>
              </a:pathLst>
            </a:custGeom>
            <a:solidFill>
              <a:srgbClr val="ADD8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937073" y="6212495"/>
            <a:ext cx="86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 = 64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089844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377" y="457200"/>
            <a:ext cx="8229600" cy="1066800"/>
          </a:xfrm>
        </p:spPr>
        <p:txBody>
          <a:bodyPr/>
          <a:lstStyle/>
          <a:p>
            <a:r>
              <a:rPr lang="en-US" dirty="0" smtClean="0"/>
              <a:t>The Growing Social 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" y="1332895"/>
            <a:ext cx="8700668" cy="3585138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096717"/>
              </p:ext>
            </p:extLst>
          </p:nvPr>
        </p:nvGraphicFramePr>
        <p:xfrm>
          <a:off x="76200" y="4969381"/>
          <a:ext cx="759758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397">
                  <a:extLst>
                    <a:ext uri="{9D8B030D-6E8A-4147-A177-3AD203B41FA5}">
                      <a16:colId xmlns:a16="http://schemas.microsoft.com/office/drawing/2014/main" val="1510330829"/>
                    </a:ext>
                  </a:extLst>
                </a:gridCol>
                <a:gridCol w="1899397">
                  <a:extLst>
                    <a:ext uri="{9D8B030D-6E8A-4147-A177-3AD203B41FA5}">
                      <a16:colId xmlns:a16="http://schemas.microsoft.com/office/drawing/2014/main" val="3905787476"/>
                    </a:ext>
                  </a:extLst>
                </a:gridCol>
                <a:gridCol w="1899397">
                  <a:extLst>
                    <a:ext uri="{9D8B030D-6E8A-4147-A177-3AD203B41FA5}">
                      <a16:colId xmlns:a16="http://schemas.microsoft.com/office/drawing/2014/main" val="476773998"/>
                    </a:ext>
                  </a:extLst>
                </a:gridCol>
                <a:gridCol w="1899397">
                  <a:extLst>
                    <a:ext uri="{9D8B030D-6E8A-4147-A177-3AD203B41FA5}">
                      <a16:colId xmlns:a16="http://schemas.microsoft.com/office/drawing/2014/main" val="3966026917"/>
                    </a:ext>
                  </a:extLst>
                </a:gridCol>
              </a:tblGrid>
              <a:tr h="23052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Week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Density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Centrality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Reciprocity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917847"/>
                  </a:ext>
                </a:extLst>
              </a:tr>
              <a:tr h="23052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 (Baseline)</a:t>
                      </a:r>
                      <a:endParaRPr lang="en-US" sz="13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0.02</a:t>
                      </a:r>
                      <a:endParaRPr lang="en-US" sz="13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0.05</a:t>
                      </a:r>
                      <a:endParaRPr lang="en-US" sz="13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0.43</a:t>
                      </a:r>
                      <a:endParaRPr lang="en-US" sz="13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375265"/>
                  </a:ext>
                </a:extLst>
              </a:tr>
              <a:tr h="23052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n-US" sz="13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0.11</a:t>
                      </a:r>
                      <a:endParaRPr lang="en-US" sz="13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0.16</a:t>
                      </a:r>
                      <a:endParaRPr lang="en-US" sz="13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0.44</a:t>
                      </a:r>
                      <a:endParaRPr lang="en-US" sz="13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00778"/>
                  </a:ext>
                </a:extLst>
              </a:tr>
              <a:tr h="23052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6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0.18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0.17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0.50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23463"/>
                  </a:ext>
                </a:extLst>
              </a:tr>
              <a:tr h="230521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617506"/>
                  </a:ext>
                </a:extLst>
              </a:tr>
              <a:tr h="230521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8758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332895"/>
            <a:ext cx="8700668" cy="3543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1" y="1332895"/>
            <a:ext cx="8700668" cy="358513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7778219" y="5029200"/>
            <a:ext cx="1060981" cy="824446"/>
            <a:chOff x="224640" y="1952720"/>
            <a:chExt cx="1060981" cy="824446"/>
          </a:xfrm>
        </p:grpSpPr>
        <p:sp>
          <p:nvSpPr>
            <p:cNvPr id="14" name="Freeform 13"/>
            <p:cNvSpPr/>
            <p:nvPr/>
          </p:nvSpPr>
          <p:spPr>
            <a:xfrm>
              <a:off x="224640" y="1952720"/>
              <a:ext cx="1004468" cy="381000"/>
            </a:xfrm>
            <a:custGeom>
              <a:avLst/>
              <a:gdLst/>
              <a:ahLst/>
              <a:cxnLst/>
              <a:rect l="l" t="t" r="r" b="b"/>
              <a:pathLst>
                <a:path w="1004468" h="381000">
                  <a:moveTo>
                    <a:pt x="477654" y="211165"/>
                  </a:moveTo>
                  <a:lnTo>
                    <a:pt x="585703" y="211165"/>
                  </a:lnTo>
                  <a:lnTo>
                    <a:pt x="585703" y="229917"/>
                  </a:lnTo>
                  <a:lnTo>
                    <a:pt x="477654" y="229917"/>
                  </a:lnTo>
                  <a:close/>
                  <a:moveTo>
                    <a:pt x="477654" y="161494"/>
                  </a:moveTo>
                  <a:lnTo>
                    <a:pt x="585703" y="161494"/>
                  </a:lnTo>
                  <a:lnTo>
                    <a:pt x="585703" y="180246"/>
                  </a:lnTo>
                  <a:lnTo>
                    <a:pt x="477654" y="180246"/>
                  </a:lnTo>
                  <a:close/>
                  <a:moveTo>
                    <a:pt x="861110" y="157922"/>
                  </a:moveTo>
                  <a:lnTo>
                    <a:pt x="881201" y="157922"/>
                  </a:lnTo>
                  <a:lnTo>
                    <a:pt x="881201" y="276463"/>
                  </a:lnTo>
                  <a:lnTo>
                    <a:pt x="861110" y="276463"/>
                  </a:lnTo>
                  <a:close/>
                  <a:moveTo>
                    <a:pt x="952155" y="155243"/>
                  </a:moveTo>
                  <a:cubicBezTo>
                    <a:pt x="958927" y="155243"/>
                    <a:pt x="965810" y="157401"/>
                    <a:pt x="972805" y="161717"/>
                  </a:cubicBezTo>
                  <a:lnTo>
                    <a:pt x="965885" y="180357"/>
                  </a:lnTo>
                  <a:cubicBezTo>
                    <a:pt x="960973" y="177455"/>
                    <a:pt x="956062" y="176004"/>
                    <a:pt x="951151" y="176004"/>
                  </a:cubicBezTo>
                  <a:cubicBezTo>
                    <a:pt x="946760" y="176004"/>
                    <a:pt x="942816" y="177325"/>
                    <a:pt x="939319" y="179967"/>
                  </a:cubicBezTo>
                  <a:cubicBezTo>
                    <a:pt x="935821" y="182608"/>
                    <a:pt x="933328" y="186273"/>
                    <a:pt x="931840" y="190961"/>
                  </a:cubicBezTo>
                  <a:cubicBezTo>
                    <a:pt x="929608" y="198105"/>
                    <a:pt x="928491" y="205919"/>
                    <a:pt x="928491" y="214402"/>
                  </a:cubicBezTo>
                  <a:lnTo>
                    <a:pt x="928491" y="276463"/>
                  </a:lnTo>
                  <a:lnTo>
                    <a:pt x="908400" y="276463"/>
                  </a:lnTo>
                  <a:lnTo>
                    <a:pt x="908400" y="157922"/>
                  </a:lnTo>
                  <a:lnTo>
                    <a:pt x="926482" y="157922"/>
                  </a:lnTo>
                  <a:lnTo>
                    <a:pt x="926482" y="175893"/>
                  </a:lnTo>
                  <a:cubicBezTo>
                    <a:pt x="931096" y="167484"/>
                    <a:pt x="935356" y="161940"/>
                    <a:pt x="939263" y="159261"/>
                  </a:cubicBezTo>
                  <a:cubicBezTo>
                    <a:pt x="943170" y="156582"/>
                    <a:pt x="947467" y="155243"/>
                    <a:pt x="952155" y="155243"/>
                  </a:cubicBezTo>
                  <a:close/>
                  <a:moveTo>
                    <a:pt x="984376" y="112827"/>
                  </a:moveTo>
                  <a:lnTo>
                    <a:pt x="1004468" y="112827"/>
                  </a:lnTo>
                  <a:lnTo>
                    <a:pt x="1004468" y="276463"/>
                  </a:lnTo>
                  <a:lnTo>
                    <a:pt x="984376" y="276463"/>
                  </a:lnTo>
                  <a:close/>
                  <a:moveTo>
                    <a:pt x="861110" y="112827"/>
                  </a:moveTo>
                  <a:lnTo>
                    <a:pt x="881201" y="112827"/>
                  </a:lnTo>
                  <a:lnTo>
                    <a:pt x="881201" y="135932"/>
                  </a:lnTo>
                  <a:lnTo>
                    <a:pt x="861110" y="135932"/>
                  </a:lnTo>
                  <a:close/>
                  <a:moveTo>
                    <a:pt x="759051" y="110036"/>
                  </a:moveTo>
                  <a:cubicBezTo>
                    <a:pt x="770882" y="110036"/>
                    <a:pt x="781579" y="111952"/>
                    <a:pt x="791142" y="115785"/>
                  </a:cubicBezTo>
                  <a:cubicBezTo>
                    <a:pt x="800704" y="119617"/>
                    <a:pt x="808201" y="124956"/>
                    <a:pt x="813633" y="131802"/>
                  </a:cubicBezTo>
                  <a:cubicBezTo>
                    <a:pt x="819066" y="138648"/>
                    <a:pt x="823196" y="147578"/>
                    <a:pt x="826023" y="158591"/>
                  </a:cubicBezTo>
                  <a:lnTo>
                    <a:pt x="806490" y="163949"/>
                  </a:lnTo>
                  <a:cubicBezTo>
                    <a:pt x="804034" y="155615"/>
                    <a:pt x="800983" y="149066"/>
                    <a:pt x="797337" y="144304"/>
                  </a:cubicBezTo>
                  <a:cubicBezTo>
                    <a:pt x="793690" y="139541"/>
                    <a:pt x="788481" y="135728"/>
                    <a:pt x="781710" y="132863"/>
                  </a:cubicBezTo>
                  <a:cubicBezTo>
                    <a:pt x="774938" y="129998"/>
                    <a:pt x="767422" y="128565"/>
                    <a:pt x="759162" y="128565"/>
                  </a:cubicBezTo>
                  <a:cubicBezTo>
                    <a:pt x="749265" y="128565"/>
                    <a:pt x="740708" y="130072"/>
                    <a:pt x="733489" y="133086"/>
                  </a:cubicBezTo>
                  <a:cubicBezTo>
                    <a:pt x="726271" y="136100"/>
                    <a:pt x="720448" y="140062"/>
                    <a:pt x="716021" y="144974"/>
                  </a:cubicBezTo>
                  <a:cubicBezTo>
                    <a:pt x="711593" y="149885"/>
                    <a:pt x="708151" y="155280"/>
                    <a:pt x="705696" y="161159"/>
                  </a:cubicBezTo>
                  <a:cubicBezTo>
                    <a:pt x="701529" y="171279"/>
                    <a:pt x="699445" y="182255"/>
                    <a:pt x="699445" y="194087"/>
                  </a:cubicBezTo>
                  <a:cubicBezTo>
                    <a:pt x="699445" y="208672"/>
                    <a:pt x="701956" y="220876"/>
                    <a:pt x="706979" y="230699"/>
                  </a:cubicBezTo>
                  <a:cubicBezTo>
                    <a:pt x="712002" y="240521"/>
                    <a:pt x="719314" y="247814"/>
                    <a:pt x="728913" y="252576"/>
                  </a:cubicBezTo>
                  <a:cubicBezTo>
                    <a:pt x="738512" y="257339"/>
                    <a:pt x="748707" y="259720"/>
                    <a:pt x="759497" y="259720"/>
                  </a:cubicBezTo>
                  <a:cubicBezTo>
                    <a:pt x="768873" y="259720"/>
                    <a:pt x="778026" y="257916"/>
                    <a:pt x="786956" y="254306"/>
                  </a:cubicBezTo>
                  <a:cubicBezTo>
                    <a:pt x="795886" y="250697"/>
                    <a:pt x="802657" y="246846"/>
                    <a:pt x="807271" y="242754"/>
                  </a:cubicBezTo>
                  <a:lnTo>
                    <a:pt x="807271" y="212281"/>
                  </a:lnTo>
                  <a:lnTo>
                    <a:pt x="759162" y="212281"/>
                  </a:lnTo>
                  <a:lnTo>
                    <a:pt x="759162" y="193082"/>
                  </a:lnTo>
                  <a:lnTo>
                    <a:pt x="828479" y="192971"/>
                  </a:lnTo>
                  <a:lnTo>
                    <a:pt x="828479" y="253693"/>
                  </a:lnTo>
                  <a:cubicBezTo>
                    <a:pt x="817838" y="262176"/>
                    <a:pt x="806862" y="268557"/>
                    <a:pt x="795551" y="272836"/>
                  </a:cubicBezTo>
                  <a:cubicBezTo>
                    <a:pt x="784240" y="277114"/>
                    <a:pt x="772631" y="279254"/>
                    <a:pt x="760725" y="279254"/>
                  </a:cubicBezTo>
                  <a:cubicBezTo>
                    <a:pt x="744651" y="279254"/>
                    <a:pt x="730048" y="275812"/>
                    <a:pt x="716914" y="268929"/>
                  </a:cubicBezTo>
                  <a:cubicBezTo>
                    <a:pt x="703780" y="262046"/>
                    <a:pt x="693864" y="252093"/>
                    <a:pt x="687167" y="239070"/>
                  </a:cubicBezTo>
                  <a:cubicBezTo>
                    <a:pt x="680469" y="226048"/>
                    <a:pt x="677121" y="211500"/>
                    <a:pt x="677121" y="195426"/>
                  </a:cubicBezTo>
                  <a:cubicBezTo>
                    <a:pt x="677121" y="179502"/>
                    <a:pt x="680451" y="164638"/>
                    <a:pt x="687111" y="150834"/>
                  </a:cubicBezTo>
                  <a:cubicBezTo>
                    <a:pt x="693771" y="137030"/>
                    <a:pt x="703352" y="126779"/>
                    <a:pt x="715853" y="120082"/>
                  </a:cubicBezTo>
                  <a:cubicBezTo>
                    <a:pt x="728355" y="113385"/>
                    <a:pt x="742754" y="110036"/>
                    <a:pt x="759051" y="110036"/>
                  </a:cubicBezTo>
                  <a:close/>
                  <a:moveTo>
                    <a:pt x="190500" y="0"/>
                  </a:moveTo>
                  <a:cubicBezTo>
                    <a:pt x="295710" y="0"/>
                    <a:pt x="381000" y="85290"/>
                    <a:pt x="381000" y="190500"/>
                  </a:cubicBezTo>
                  <a:cubicBezTo>
                    <a:pt x="381000" y="295710"/>
                    <a:pt x="295710" y="381000"/>
                    <a:pt x="190500" y="381000"/>
                  </a:cubicBezTo>
                  <a:cubicBezTo>
                    <a:pt x="85290" y="381000"/>
                    <a:pt x="0" y="295710"/>
                    <a:pt x="0" y="190500"/>
                  </a:cubicBezTo>
                  <a:cubicBezTo>
                    <a:pt x="0" y="85290"/>
                    <a:pt x="85290" y="0"/>
                    <a:pt x="190500" y="0"/>
                  </a:cubicBezTo>
                  <a:close/>
                </a:path>
              </a:pathLst>
            </a:custGeom>
            <a:solidFill>
              <a:srgbClr val="FFC0C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24640" y="2385068"/>
              <a:ext cx="1060981" cy="392098"/>
            </a:xfrm>
            <a:custGeom>
              <a:avLst/>
              <a:gdLst/>
              <a:ahLst/>
              <a:cxnLst/>
              <a:rect l="l" t="t" r="r" b="b"/>
              <a:pathLst>
                <a:path w="1060981" h="392098">
                  <a:moveTo>
                    <a:pt x="485165" y="191754"/>
                  </a:moveTo>
                  <a:lnTo>
                    <a:pt x="593214" y="191754"/>
                  </a:lnTo>
                  <a:lnTo>
                    <a:pt x="593214" y="210506"/>
                  </a:lnTo>
                  <a:lnTo>
                    <a:pt x="485165" y="210506"/>
                  </a:lnTo>
                  <a:close/>
                  <a:moveTo>
                    <a:pt x="710863" y="181485"/>
                  </a:moveTo>
                  <a:lnTo>
                    <a:pt x="710863" y="237742"/>
                  </a:lnTo>
                  <a:lnTo>
                    <a:pt x="751604" y="237742"/>
                  </a:lnTo>
                  <a:cubicBezTo>
                    <a:pt x="758599" y="237742"/>
                    <a:pt x="763511" y="237481"/>
                    <a:pt x="766338" y="236960"/>
                  </a:cubicBezTo>
                  <a:cubicBezTo>
                    <a:pt x="771324" y="236067"/>
                    <a:pt x="775491" y="234579"/>
                    <a:pt x="778840" y="232496"/>
                  </a:cubicBezTo>
                  <a:cubicBezTo>
                    <a:pt x="782189" y="230412"/>
                    <a:pt x="784942" y="227380"/>
                    <a:pt x="787100" y="223398"/>
                  </a:cubicBezTo>
                  <a:cubicBezTo>
                    <a:pt x="789258" y="219417"/>
                    <a:pt x="790337" y="214822"/>
                    <a:pt x="790337" y="209613"/>
                  </a:cubicBezTo>
                  <a:cubicBezTo>
                    <a:pt x="790337" y="203511"/>
                    <a:pt x="788774" y="198209"/>
                    <a:pt x="785649" y="193707"/>
                  </a:cubicBezTo>
                  <a:cubicBezTo>
                    <a:pt x="782523" y="189205"/>
                    <a:pt x="778189" y="186043"/>
                    <a:pt x="772645" y="184219"/>
                  </a:cubicBezTo>
                  <a:cubicBezTo>
                    <a:pt x="767101" y="182396"/>
                    <a:pt x="759120" y="181485"/>
                    <a:pt x="748702" y="181485"/>
                  </a:cubicBezTo>
                  <a:close/>
                  <a:moveTo>
                    <a:pt x="888043" y="152463"/>
                  </a:moveTo>
                  <a:cubicBezTo>
                    <a:pt x="877997" y="152463"/>
                    <a:pt x="869662" y="156221"/>
                    <a:pt x="863039" y="163737"/>
                  </a:cubicBezTo>
                  <a:cubicBezTo>
                    <a:pt x="856417" y="171253"/>
                    <a:pt x="853105" y="182601"/>
                    <a:pt x="853105" y="197781"/>
                  </a:cubicBezTo>
                  <a:cubicBezTo>
                    <a:pt x="853105" y="212962"/>
                    <a:pt x="856417" y="224329"/>
                    <a:pt x="863039" y="231882"/>
                  </a:cubicBezTo>
                  <a:cubicBezTo>
                    <a:pt x="869662" y="239435"/>
                    <a:pt x="877997" y="243211"/>
                    <a:pt x="888043" y="243211"/>
                  </a:cubicBezTo>
                  <a:cubicBezTo>
                    <a:pt x="898014" y="243211"/>
                    <a:pt x="906311" y="239416"/>
                    <a:pt x="912934" y="231826"/>
                  </a:cubicBezTo>
                  <a:cubicBezTo>
                    <a:pt x="919557" y="224236"/>
                    <a:pt x="922868" y="212664"/>
                    <a:pt x="922868" y="197112"/>
                  </a:cubicBezTo>
                  <a:cubicBezTo>
                    <a:pt x="922868" y="182452"/>
                    <a:pt x="919538" y="171346"/>
                    <a:pt x="912878" y="163793"/>
                  </a:cubicBezTo>
                  <a:cubicBezTo>
                    <a:pt x="906218" y="156240"/>
                    <a:pt x="897940" y="152463"/>
                    <a:pt x="888043" y="152463"/>
                  </a:cubicBezTo>
                  <a:close/>
                  <a:moveTo>
                    <a:pt x="485165" y="142083"/>
                  </a:moveTo>
                  <a:lnTo>
                    <a:pt x="593214" y="142083"/>
                  </a:lnTo>
                  <a:lnTo>
                    <a:pt x="593214" y="160835"/>
                  </a:lnTo>
                  <a:lnTo>
                    <a:pt x="485165" y="160835"/>
                  </a:lnTo>
                  <a:close/>
                  <a:moveTo>
                    <a:pt x="952374" y="138511"/>
                  </a:moveTo>
                  <a:lnTo>
                    <a:pt x="974028" y="138511"/>
                  </a:lnTo>
                  <a:lnTo>
                    <a:pt x="998696" y="207158"/>
                  </a:lnTo>
                  <a:cubicBezTo>
                    <a:pt x="1001896" y="215864"/>
                    <a:pt x="1004761" y="225017"/>
                    <a:pt x="1007291" y="234616"/>
                  </a:cubicBezTo>
                  <a:cubicBezTo>
                    <a:pt x="1009598" y="225389"/>
                    <a:pt x="1012351" y="216385"/>
                    <a:pt x="1015551" y="207604"/>
                  </a:cubicBezTo>
                  <a:lnTo>
                    <a:pt x="1040889" y="138511"/>
                  </a:lnTo>
                  <a:lnTo>
                    <a:pt x="1060981" y="138511"/>
                  </a:lnTo>
                  <a:lnTo>
                    <a:pt x="1015886" y="259061"/>
                  </a:lnTo>
                  <a:cubicBezTo>
                    <a:pt x="1011049" y="272084"/>
                    <a:pt x="1007291" y="281051"/>
                    <a:pt x="1004612" y="285962"/>
                  </a:cubicBezTo>
                  <a:cubicBezTo>
                    <a:pt x="1001040" y="292585"/>
                    <a:pt x="996948" y="297440"/>
                    <a:pt x="992334" y="300529"/>
                  </a:cubicBezTo>
                  <a:cubicBezTo>
                    <a:pt x="987720" y="303617"/>
                    <a:pt x="982214" y="305161"/>
                    <a:pt x="975814" y="305161"/>
                  </a:cubicBezTo>
                  <a:cubicBezTo>
                    <a:pt x="971944" y="305161"/>
                    <a:pt x="967628" y="304342"/>
                    <a:pt x="962866" y="302705"/>
                  </a:cubicBezTo>
                  <a:lnTo>
                    <a:pt x="960634" y="283841"/>
                  </a:lnTo>
                  <a:cubicBezTo>
                    <a:pt x="965024" y="285032"/>
                    <a:pt x="968856" y="285627"/>
                    <a:pt x="972131" y="285627"/>
                  </a:cubicBezTo>
                  <a:cubicBezTo>
                    <a:pt x="976595" y="285627"/>
                    <a:pt x="980167" y="284883"/>
                    <a:pt x="982846" y="283395"/>
                  </a:cubicBezTo>
                  <a:cubicBezTo>
                    <a:pt x="985525" y="281907"/>
                    <a:pt x="987720" y="279823"/>
                    <a:pt x="989432" y="277144"/>
                  </a:cubicBezTo>
                  <a:cubicBezTo>
                    <a:pt x="990697" y="275135"/>
                    <a:pt x="992743" y="270149"/>
                    <a:pt x="995571" y="262187"/>
                  </a:cubicBezTo>
                  <a:cubicBezTo>
                    <a:pt x="995943" y="261071"/>
                    <a:pt x="996538" y="259433"/>
                    <a:pt x="997357" y="257275"/>
                  </a:cubicBezTo>
                  <a:close/>
                  <a:moveTo>
                    <a:pt x="888043" y="135832"/>
                  </a:moveTo>
                  <a:cubicBezTo>
                    <a:pt x="904339" y="135832"/>
                    <a:pt x="917659" y="141171"/>
                    <a:pt x="928003" y="151849"/>
                  </a:cubicBezTo>
                  <a:cubicBezTo>
                    <a:pt x="938347" y="162528"/>
                    <a:pt x="943518" y="177280"/>
                    <a:pt x="943518" y="196107"/>
                  </a:cubicBezTo>
                  <a:cubicBezTo>
                    <a:pt x="943518" y="211362"/>
                    <a:pt x="941230" y="223361"/>
                    <a:pt x="936654" y="232105"/>
                  </a:cubicBezTo>
                  <a:cubicBezTo>
                    <a:pt x="932077" y="240849"/>
                    <a:pt x="925417" y="247639"/>
                    <a:pt x="916673" y="252476"/>
                  </a:cubicBezTo>
                  <a:cubicBezTo>
                    <a:pt x="907930" y="257313"/>
                    <a:pt x="898386" y="259731"/>
                    <a:pt x="888043" y="259731"/>
                  </a:cubicBezTo>
                  <a:cubicBezTo>
                    <a:pt x="871448" y="259731"/>
                    <a:pt x="858035" y="254411"/>
                    <a:pt x="847803" y="243769"/>
                  </a:cubicBezTo>
                  <a:cubicBezTo>
                    <a:pt x="837571" y="233128"/>
                    <a:pt x="832455" y="217799"/>
                    <a:pt x="832455" y="197781"/>
                  </a:cubicBezTo>
                  <a:cubicBezTo>
                    <a:pt x="832455" y="175829"/>
                    <a:pt x="838557" y="159570"/>
                    <a:pt x="850761" y="149003"/>
                  </a:cubicBezTo>
                  <a:cubicBezTo>
                    <a:pt x="860956" y="140222"/>
                    <a:pt x="873383" y="135832"/>
                    <a:pt x="888043" y="135832"/>
                  </a:cubicBezTo>
                  <a:close/>
                  <a:moveTo>
                    <a:pt x="710863" y="112726"/>
                  </a:moveTo>
                  <a:lnTo>
                    <a:pt x="710863" y="162174"/>
                  </a:lnTo>
                  <a:lnTo>
                    <a:pt x="746247" y="162174"/>
                  </a:lnTo>
                  <a:cubicBezTo>
                    <a:pt x="755846" y="162174"/>
                    <a:pt x="762729" y="161542"/>
                    <a:pt x="766896" y="160277"/>
                  </a:cubicBezTo>
                  <a:cubicBezTo>
                    <a:pt x="772403" y="158640"/>
                    <a:pt x="776552" y="155924"/>
                    <a:pt x="779342" y="152128"/>
                  </a:cubicBezTo>
                  <a:cubicBezTo>
                    <a:pt x="782133" y="148333"/>
                    <a:pt x="783528" y="143571"/>
                    <a:pt x="783528" y="137841"/>
                  </a:cubicBezTo>
                  <a:cubicBezTo>
                    <a:pt x="783528" y="132409"/>
                    <a:pt x="782226" y="127628"/>
                    <a:pt x="779621" y="123498"/>
                  </a:cubicBezTo>
                  <a:cubicBezTo>
                    <a:pt x="777017" y="119368"/>
                    <a:pt x="773296" y="116540"/>
                    <a:pt x="768459" y="115014"/>
                  </a:cubicBezTo>
                  <a:cubicBezTo>
                    <a:pt x="763622" y="113489"/>
                    <a:pt x="755325" y="112726"/>
                    <a:pt x="743568" y="112726"/>
                  </a:cubicBezTo>
                  <a:close/>
                  <a:moveTo>
                    <a:pt x="689208" y="93416"/>
                  </a:moveTo>
                  <a:lnTo>
                    <a:pt x="750600" y="93416"/>
                  </a:lnTo>
                  <a:cubicBezTo>
                    <a:pt x="763101" y="93416"/>
                    <a:pt x="773129" y="95071"/>
                    <a:pt x="780682" y="98383"/>
                  </a:cubicBezTo>
                  <a:cubicBezTo>
                    <a:pt x="788235" y="101694"/>
                    <a:pt x="794151" y="106792"/>
                    <a:pt x="798429" y="113675"/>
                  </a:cubicBezTo>
                  <a:cubicBezTo>
                    <a:pt x="802708" y="120558"/>
                    <a:pt x="804848" y="127758"/>
                    <a:pt x="804848" y="135274"/>
                  </a:cubicBezTo>
                  <a:cubicBezTo>
                    <a:pt x="804848" y="142269"/>
                    <a:pt x="802950" y="148854"/>
                    <a:pt x="799155" y="155031"/>
                  </a:cubicBezTo>
                  <a:cubicBezTo>
                    <a:pt x="795360" y="161207"/>
                    <a:pt x="789630" y="166193"/>
                    <a:pt x="781965" y="169988"/>
                  </a:cubicBezTo>
                  <a:cubicBezTo>
                    <a:pt x="791862" y="172890"/>
                    <a:pt x="799471" y="177838"/>
                    <a:pt x="804792" y="184833"/>
                  </a:cubicBezTo>
                  <a:cubicBezTo>
                    <a:pt x="810112" y="191828"/>
                    <a:pt x="812773" y="200088"/>
                    <a:pt x="812773" y="209613"/>
                  </a:cubicBezTo>
                  <a:cubicBezTo>
                    <a:pt x="812773" y="217278"/>
                    <a:pt x="811154" y="224403"/>
                    <a:pt x="807917" y="230989"/>
                  </a:cubicBezTo>
                  <a:cubicBezTo>
                    <a:pt x="804680" y="237574"/>
                    <a:pt x="800680" y="242653"/>
                    <a:pt x="795918" y="246225"/>
                  </a:cubicBezTo>
                  <a:cubicBezTo>
                    <a:pt x="791155" y="249797"/>
                    <a:pt x="785184" y="252494"/>
                    <a:pt x="778003" y="254318"/>
                  </a:cubicBezTo>
                  <a:cubicBezTo>
                    <a:pt x="770822" y="256141"/>
                    <a:pt x="762022" y="257052"/>
                    <a:pt x="751604" y="257052"/>
                  </a:cubicBezTo>
                  <a:lnTo>
                    <a:pt x="689208" y="257052"/>
                  </a:lnTo>
                  <a:close/>
                  <a:moveTo>
                    <a:pt x="190500" y="0"/>
                  </a:moveTo>
                  <a:cubicBezTo>
                    <a:pt x="295710" y="0"/>
                    <a:pt x="381000" y="87774"/>
                    <a:pt x="381000" y="196049"/>
                  </a:cubicBezTo>
                  <a:cubicBezTo>
                    <a:pt x="381000" y="304324"/>
                    <a:pt x="295710" y="392098"/>
                    <a:pt x="190500" y="392098"/>
                  </a:cubicBezTo>
                  <a:cubicBezTo>
                    <a:pt x="85290" y="392098"/>
                    <a:pt x="0" y="304324"/>
                    <a:pt x="0" y="196049"/>
                  </a:cubicBezTo>
                  <a:cubicBezTo>
                    <a:pt x="0" y="87774"/>
                    <a:pt x="85290" y="0"/>
                    <a:pt x="190500" y="0"/>
                  </a:cubicBezTo>
                  <a:close/>
                </a:path>
              </a:pathLst>
            </a:custGeom>
            <a:solidFill>
              <a:srgbClr val="ADD8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937073" y="6212495"/>
            <a:ext cx="86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 = 61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233274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377" y="457200"/>
            <a:ext cx="8229600" cy="1066800"/>
          </a:xfrm>
        </p:spPr>
        <p:txBody>
          <a:bodyPr/>
          <a:lstStyle/>
          <a:p>
            <a:r>
              <a:rPr lang="en-US" dirty="0" smtClean="0"/>
              <a:t>The Growing Social 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" y="1332895"/>
            <a:ext cx="8700668" cy="3585138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257433"/>
              </p:ext>
            </p:extLst>
          </p:nvPr>
        </p:nvGraphicFramePr>
        <p:xfrm>
          <a:off x="76198" y="4969381"/>
          <a:ext cx="759758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397">
                  <a:extLst>
                    <a:ext uri="{9D8B030D-6E8A-4147-A177-3AD203B41FA5}">
                      <a16:colId xmlns:a16="http://schemas.microsoft.com/office/drawing/2014/main" val="1510330829"/>
                    </a:ext>
                  </a:extLst>
                </a:gridCol>
                <a:gridCol w="1899397">
                  <a:extLst>
                    <a:ext uri="{9D8B030D-6E8A-4147-A177-3AD203B41FA5}">
                      <a16:colId xmlns:a16="http://schemas.microsoft.com/office/drawing/2014/main" val="3905787476"/>
                    </a:ext>
                  </a:extLst>
                </a:gridCol>
                <a:gridCol w="1899397">
                  <a:extLst>
                    <a:ext uri="{9D8B030D-6E8A-4147-A177-3AD203B41FA5}">
                      <a16:colId xmlns:a16="http://schemas.microsoft.com/office/drawing/2014/main" val="476773998"/>
                    </a:ext>
                  </a:extLst>
                </a:gridCol>
                <a:gridCol w="1899397">
                  <a:extLst>
                    <a:ext uri="{9D8B030D-6E8A-4147-A177-3AD203B41FA5}">
                      <a16:colId xmlns:a16="http://schemas.microsoft.com/office/drawing/2014/main" val="3966026917"/>
                    </a:ext>
                  </a:extLst>
                </a:gridCol>
              </a:tblGrid>
              <a:tr h="23052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Week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Density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Centrality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Reciprocity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917847"/>
                  </a:ext>
                </a:extLst>
              </a:tr>
              <a:tr h="23052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 (Baseline)</a:t>
                      </a:r>
                      <a:endParaRPr lang="en-US" sz="13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0.02</a:t>
                      </a:r>
                      <a:endParaRPr lang="en-US" sz="13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0.05</a:t>
                      </a:r>
                      <a:endParaRPr lang="en-US" sz="13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0.43</a:t>
                      </a:r>
                      <a:endParaRPr lang="en-US" sz="13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375265"/>
                  </a:ext>
                </a:extLst>
              </a:tr>
              <a:tr h="23052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n-US" sz="13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0.11</a:t>
                      </a:r>
                      <a:endParaRPr lang="en-US" sz="13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0.16</a:t>
                      </a:r>
                      <a:endParaRPr lang="en-US" sz="13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0.44</a:t>
                      </a:r>
                      <a:endParaRPr lang="en-US" sz="13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00778"/>
                  </a:ext>
                </a:extLst>
              </a:tr>
              <a:tr h="23052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n-US" sz="13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0.18</a:t>
                      </a:r>
                      <a:endParaRPr lang="en-US" sz="13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0.17</a:t>
                      </a:r>
                      <a:endParaRPr lang="en-US" sz="13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0.50</a:t>
                      </a:r>
                      <a:endParaRPr lang="en-US" sz="13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23463"/>
                  </a:ext>
                </a:extLst>
              </a:tr>
              <a:tr h="23052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0.23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0.17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0.47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617506"/>
                  </a:ext>
                </a:extLst>
              </a:tr>
              <a:tr h="230521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8758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332895"/>
            <a:ext cx="8700668" cy="3543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1" y="1332895"/>
            <a:ext cx="8700668" cy="35851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99" y="1332895"/>
            <a:ext cx="8700669" cy="354390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7778219" y="5029200"/>
            <a:ext cx="1060981" cy="824446"/>
            <a:chOff x="224640" y="1952720"/>
            <a:chExt cx="1060981" cy="824446"/>
          </a:xfrm>
        </p:grpSpPr>
        <p:sp>
          <p:nvSpPr>
            <p:cNvPr id="15" name="Freeform 14"/>
            <p:cNvSpPr/>
            <p:nvPr/>
          </p:nvSpPr>
          <p:spPr>
            <a:xfrm>
              <a:off x="224640" y="1952720"/>
              <a:ext cx="1004468" cy="381000"/>
            </a:xfrm>
            <a:custGeom>
              <a:avLst/>
              <a:gdLst/>
              <a:ahLst/>
              <a:cxnLst/>
              <a:rect l="l" t="t" r="r" b="b"/>
              <a:pathLst>
                <a:path w="1004468" h="381000">
                  <a:moveTo>
                    <a:pt x="477654" y="211165"/>
                  </a:moveTo>
                  <a:lnTo>
                    <a:pt x="585703" y="211165"/>
                  </a:lnTo>
                  <a:lnTo>
                    <a:pt x="585703" y="229917"/>
                  </a:lnTo>
                  <a:lnTo>
                    <a:pt x="477654" y="229917"/>
                  </a:lnTo>
                  <a:close/>
                  <a:moveTo>
                    <a:pt x="477654" y="161494"/>
                  </a:moveTo>
                  <a:lnTo>
                    <a:pt x="585703" y="161494"/>
                  </a:lnTo>
                  <a:lnTo>
                    <a:pt x="585703" y="180246"/>
                  </a:lnTo>
                  <a:lnTo>
                    <a:pt x="477654" y="180246"/>
                  </a:lnTo>
                  <a:close/>
                  <a:moveTo>
                    <a:pt x="861110" y="157922"/>
                  </a:moveTo>
                  <a:lnTo>
                    <a:pt x="881201" y="157922"/>
                  </a:lnTo>
                  <a:lnTo>
                    <a:pt x="881201" y="276463"/>
                  </a:lnTo>
                  <a:lnTo>
                    <a:pt x="861110" y="276463"/>
                  </a:lnTo>
                  <a:close/>
                  <a:moveTo>
                    <a:pt x="952155" y="155243"/>
                  </a:moveTo>
                  <a:cubicBezTo>
                    <a:pt x="958927" y="155243"/>
                    <a:pt x="965810" y="157401"/>
                    <a:pt x="972805" y="161717"/>
                  </a:cubicBezTo>
                  <a:lnTo>
                    <a:pt x="965885" y="180357"/>
                  </a:lnTo>
                  <a:cubicBezTo>
                    <a:pt x="960973" y="177455"/>
                    <a:pt x="956062" y="176004"/>
                    <a:pt x="951151" y="176004"/>
                  </a:cubicBezTo>
                  <a:cubicBezTo>
                    <a:pt x="946760" y="176004"/>
                    <a:pt x="942816" y="177325"/>
                    <a:pt x="939319" y="179967"/>
                  </a:cubicBezTo>
                  <a:cubicBezTo>
                    <a:pt x="935821" y="182608"/>
                    <a:pt x="933328" y="186273"/>
                    <a:pt x="931840" y="190961"/>
                  </a:cubicBezTo>
                  <a:cubicBezTo>
                    <a:pt x="929608" y="198105"/>
                    <a:pt x="928491" y="205919"/>
                    <a:pt x="928491" y="214402"/>
                  </a:cubicBezTo>
                  <a:lnTo>
                    <a:pt x="928491" y="276463"/>
                  </a:lnTo>
                  <a:lnTo>
                    <a:pt x="908400" y="276463"/>
                  </a:lnTo>
                  <a:lnTo>
                    <a:pt x="908400" y="157922"/>
                  </a:lnTo>
                  <a:lnTo>
                    <a:pt x="926482" y="157922"/>
                  </a:lnTo>
                  <a:lnTo>
                    <a:pt x="926482" y="175893"/>
                  </a:lnTo>
                  <a:cubicBezTo>
                    <a:pt x="931096" y="167484"/>
                    <a:pt x="935356" y="161940"/>
                    <a:pt x="939263" y="159261"/>
                  </a:cubicBezTo>
                  <a:cubicBezTo>
                    <a:pt x="943170" y="156582"/>
                    <a:pt x="947467" y="155243"/>
                    <a:pt x="952155" y="155243"/>
                  </a:cubicBezTo>
                  <a:close/>
                  <a:moveTo>
                    <a:pt x="984376" y="112827"/>
                  </a:moveTo>
                  <a:lnTo>
                    <a:pt x="1004468" y="112827"/>
                  </a:lnTo>
                  <a:lnTo>
                    <a:pt x="1004468" y="276463"/>
                  </a:lnTo>
                  <a:lnTo>
                    <a:pt x="984376" y="276463"/>
                  </a:lnTo>
                  <a:close/>
                  <a:moveTo>
                    <a:pt x="861110" y="112827"/>
                  </a:moveTo>
                  <a:lnTo>
                    <a:pt x="881201" y="112827"/>
                  </a:lnTo>
                  <a:lnTo>
                    <a:pt x="881201" y="135932"/>
                  </a:lnTo>
                  <a:lnTo>
                    <a:pt x="861110" y="135932"/>
                  </a:lnTo>
                  <a:close/>
                  <a:moveTo>
                    <a:pt x="759051" y="110036"/>
                  </a:moveTo>
                  <a:cubicBezTo>
                    <a:pt x="770882" y="110036"/>
                    <a:pt x="781579" y="111952"/>
                    <a:pt x="791142" y="115785"/>
                  </a:cubicBezTo>
                  <a:cubicBezTo>
                    <a:pt x="800704" y="119617"/>
                    <a:pt x="808201" y="124956"/>
                    <a:pt x="813633" y="131802"/>
                  </a:cubicBezTo>
                  <a:cubicBezTo>
                    <a:pt x="819066" y="138648"/>
                    <a:pt x="823196" y="147578"/>
                    <a:pt x="826023" y="158591"/>
                  </a:cubicBezTo>
                  <a:lnTo>
                    <a:pt x="806490" y="163949"/>
                  </a:lnTo>
                  <a:cubicBezTo>
                    <a:pt x="804034" y="155615"/>
                    <a:pt x="800983" y="149066"/>
                    <a:pt x="797337" y="144304"/>
                  </a:cubicBezTo>
                  <a:cubicBezTo>
                    <a:pt x="793690" y="139541"/>
                    <a:pt x="788481" y="135728"/>
                    <a:pt x="781710" y="132863"/>
                  </a:cubicBezTo>
                  <a:cubicBezTo>
                    <a:pt x="774938" y="129998"/>
                    <a:pt x="767422" y="128565"/>
                    <a:pt x="759162" y="128565"/>
                  </a:cubicBezTo>
                  <a:cubicBezTo>
                    <a:pt x="749265" y="128565"/>
                    <a:pt x="740708" y="130072"/>
                    <a:pt x="733489" y="133086"/>
                  </a:cubicBezTo>
                  <a:cubicBezTo>
                    <a:pt x="726271" y="136100"/>
                    <a:pt x="720448" y="140062"/>
                    <a:pt x="716021" y="144974"/>
                  </a:cubicBezTo>
                  <a:cubicBezTo>
                    <a:pt x="711593" y="149885"/>
                    <a:pt x="708151" y="155280"/>
                    <a:pt x="705696" y="161159"/>
                  </a:cubicBezTo>
                  <a:cubicBezTo>
                    <a:pt x="701529" y="171279"/>
                    <a:pt x="699445" y="182255"/>
                    <a:pt x="699445" y="194087"/>
                  </a:cubicBezTo>
                  <a:cubicBezTo>
                    <a:pt x="699445" y="208672"/>
                    <a:pt x="701956" y="220876"/>
                    <a:pt x="706979" y="230699"/>
                  </a:cubicBezTo>
                  <a:cubicBezTo>
                    <a:pt x="712002" y="240521"/>
                    <a:pt x="719314" y="247814"/>
                    <a:pt x="728913" y="252576"/>
                  </a:cubicBezTo>
                  <a:cubicBezTo>
                    <a:pt x="738512" y="257339"/>
                    <a:pt x="748707" y="259720"/>
                    <a:pt x="759497" y="259720"/>
                  </a:cubicBezTo>
                  <a:cubicBezTo>
                    <a:pt x="768873" y="259720"/>
                    <a:pt x="778026" y="257916"/>
                    <a:pt x="786956" y="254306"/>
                  </a:cubicBezTo>
                  <a:cubicBezTo>
                    <a:pt x="795886" y="250697"/>
                    <a:pt x="802657" y="246846"/>
                    <a:pt x="807271" y="242754"/>
                  </a:cubicBezTo>
                  <a:lnTo>
                    <a:pt x="807271" y="212281"/>
                  </a:lnTo>
                  <a:lnTo>
                    <a:pt x="759162" y="212281"/>
                  </a:lnTo>
                  <a:lnTo>
                    <a:pt x="759162" y="193082"/>
                  </a:lnTo>
                  <a:lnTo>
                    <a:pt x="828479" y="192971"/>
                  </a:lnTo>
                  <a:lnTo>
                    <a:pt x="828479" y="253693"/>
                  </a:lnTo>
                  <a:cubicBezTo>
                    <a:pt x="817838" y="262176"/>
                    <a:pt x="806862" y="268557"/>
                    <a:pt x="795551" y="272836"/>
                  </a:cubicBezTo>
                  <a:cubicBezTo>
                    <a:pt x="784240" y="277114"/>
                    <a:pt x="772631" y="279254"/>
                    <a:pt x="760725" y="279254"/>
                  </a:cubicBezTo>
                  <a:cubicBezTo>
                    <a:pt x="744651" y="279254"/>
                    <a:pt x="730048" y="275812"/>
                    <a:pt x="716914" y="268929"/>
                  </a:cubicBezTo>
                  <a:cubicBezTo>
                    <a:pt x="703780" y="262046"/>
                    <a:pt x="693864" y="252093"/>
                    <a:pt x="687167" y="239070"/>
                  </a:cubicBezTo>
                  <a:cubicBezTo>
                    <a:pt x="680469" y="226048"/>
                    <a:pt x="677121" y="211500"/>
                    <a:pt x="677121" y="195426"/>
                  </a:cubicBezTo>
                  <a:cubicBezTo>
                    <a:pt x="677121" y="179502"/>
                    <a:pt x="680451" y="164638"/>
                    <a:pt x="687111" y="150834"/>
                  </a:cubicBezTo>
                  <a:cubicBezTo>
                    <a:pt x="693771" y="137030"/>
                    <a:pt x="703352" y="126779"/>
                    <a:pt x="715853" y="120082"/>
                  </a:cubicBezTo>
                  <a:cubicBezTo>
                    <a:pt x="728355" y="113385"/>
                    <a:pt x="742754" y="110036"/>
                    <a:pt x="759051" y="110036"/>
                  </a:cubicBezTo>
                  <a:close/>
                  <a:moveTo>
                    <a:pt x="190500" y="0"/>
                  </a:moveTo>
                  <a:cubicBezTo>
                    <a:pt x="295710" y="0"/>
                    <a:pt x="381000" y="85290"/>
                    <a:pt x="381000" y="190500"/>
                  </a:cubicBezTo>
                  <a:cubicBezTo>
                    <a:pt x="381000" y="295710"/>
                    <a:pt x="295710" y="381000"/>
                    <a:pt x="190500" y="381000"/>
                  </a:cubicBezTo>
                  <a:cubicBezTo>
                    <a:pt x="85290" y="381000"/>
                    <a:pt x="0" y="295710"/>
                    <a:pt x="0" y="190500"/>
                  </a:cubicBezTo>
                  <a:cubicBezTo>
                    <a:pt x="0" y="85290"/>
                    <a:pt x="85290" y="0"/>
                    <a:pt x="190500" y="0"/>
                  </a:cubicBezTo>
                  <a:close/>
                </a:path>
              </a:pathLst>
            </a:custGeom>
            <a:solidFill>
              <a:srgbClr val="FFC0C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24640" y="2385068"/>
              <a:ext cx="1060981" cy="392098"/>
            </a:xfrm>
            <a:custGeom>
              <a:avLst/>
              <a:gdLst/>
              <a:ahLst/>
              <a:cxnLst/>
              <a:rect l="l" t="t" r="r" b="b"/>
              <a:pathLst>
                <a:path w="1060981" h="392098">
                  <a:moveTo>
                    <a:pt x="485165" y="191754"/>
                  </a:moveTo>
                  <a:lnTo>
                    <a:pt x="593214" y="191754"/>
                  </a:lnTo>
                  <a:lnTo>
                    <a:pt x="593214" y="210506"/>
                  </a:lnTo>
                  <a:lnTo>
                    <a:pt x="485165" y="210506"/>
                  </a:lnTo>
                  <a:close/>
                  <a:moveTo>
                    <a:pt x="710863" y="181485"/>
                  </a:moveTo>
                  <a:lnTo>
                    <a:pt x="710863" y="237742"/>
                  </a:lnTo>
                  <a:lnTo>
                    <a:pt x="751604" y="237742"/>
                  </a:lnTo>
                  <a:cubicBezTo>
                    <a:pt x="758599" y="237742"/>
                    <a:pt x="763511" y="237481"/>
                    <a:pt x="766338" y="236960"/>
                  </a:cubicBezTo>
                  <a:cubicBezTo>
                    <a:pt x="771324" y="236067"/>
                    <a:pt x="775491" y="234579"/>
                    <a:pt x="778840" y="232496"/>
                  </a:cubicBezTo>
                  <a:cubicBezTo>
                    <a:pt x="782189" y="230412"/>
                    <a:pt x="784942" y="227380"/>
                    <a:pt x="787100" y="223398"/>
                  </a:cubicBezTo>
                  <a:cubicBezTo>
                    <a:pt x="789258" y="219417"/>
                    <a:pt x="790337" y="214822"/>
                    <a:pt x="790337" y="209613"/>
                  </a:cubicBezTo>
                  <a:cubicBezTo>
                    <a:pt x="790337" y="203511"/>
                    <a:pt x="788774" y="198209"/>
                    <a:pt x="785649" y="193707"/>
                  </a:cubicBezTo>
                  <a:cubicBezTo>
                    <a:pt x="782523" y="189205"/>
                    <a:pt x="778189" y="186043"/>
                    <a:pt x="772645" y="184219"/>
                  </a:cubicBezTo>
                  <a:cubicBezTo>
                    <a:pt x="767101" y="182396"/>
                    <a:pt x="759120" y="181485"/>
                    <a:pt x="748702" y="181485"/>
                  </a:cubicBezTo>
                  <a:close/>
                  <a:moveTo>
                    <a:pt x="888043" y="152463"/>
                  </a:moveTo>
                  <a:cubicBezTo>
                    <a:pt x="877997" y="152463"/>
                    <a:pt x="869662" y="156221"/>
                    <a:pt x="863039" y="163737"/>
                  </a:cubicBezTo>
                  <a:cubicBezTo>
                    <a:pt x="856417" y="171253"/>
                    <a:pt x="853105" y="182601"/>
                    <a:pt x="853105" y="197781"/>
                  </a:cubicBezTo>
                  <a:cubicBezTo>
                    <a:pt x="853105" y="212962"/>
                    <a:pt x="856417" y="224329"/>
                    <a:pt x="863039" y="231882"/>
                  </a:cubicBezTo>
                  <a:cubicBezTo>
                    <a:pt x="869662" y="239435"/>
                    <a:pt x="877997" y="243211"/>
                    <a:pt x="888043" y="243211"/>
                  </a:cubicBezTo>
                  <a:cubicBezTo>
                    <a:pt x="898014" y="243211"/>
                    <a:pt x="906311" y="239416"/>
                    <a:pt x="912934" y="231826"/>
                  </a:cubicBezTo>
                  <a:cubicBezTo>
                    <a:pt x="919557" y="224236"/>
                    <a:pt x="922868" y="212664"/>
                    <a:pt x="922868" y="197112"/>
                  </a:cubicBezTo>
                  <a:cubicBezTo>
                    <a:pt x="922868" y="182452"/>
                    <a:pt x="919538" y="171346"/>
                    <a:pt x="912878" y="163793"/>
                  </a:cubicBezTo>
                  <a:cubicBezTo>
                    <a:pt x="906218" y="156240"/>
                    <a:pt x="897940" y="152463"/>
                    <a:pt x="888043" y="152463"/>
                  </a:cubicBezTo>
                  <a:close/>
                  <a:moveTo>
                    <a:pt x="485165" y="142083"/>
                  </a:moveTo>
                  <a:lnTo>
                    <a:pt x="593214" y="142083"/>
                  </a:lnTo>
                  <a:lnTo>
                    <a:pt x="593214" y="160835"/>
                  </a:lnTo>
                  <a:lnTo>
                    <a:pt x="485165" y="160835"/>
                  </a:lnTo>
                  <a:close/>
                  <a:moveTo>
                    <a:pt x="952374" y="138511"/>
                  </a:moveTo>
                  <a:lnTo>
                    <a:pt x="974028" y="138511"/>
                  </a:lnTo>
                  <a:lnTo>
                    <a:pt x="998696" y="207158"/>
                  </a:lnTo>
                  <a:cubicBezTo>
                    <a:pt x="1001896" y="215864"/>
                    <a:pt x="1004761" y="225017"/>
                    <a:pt x="1007291" y="234616"/>
                  </a:cubicBezTo>
                  <a:cubicBezTo>
                    <a:pt x="1009598" y="225389"/>
                    <a:pt x="1012351" y="216385"/>
                    <a:pt x="1015551" y="207604"/>
                  </a:cubicBezTo>
                  <a:lnTo>
                    <a:pt x="1040889" y="138511"/>
                  </a:lnTo>
                  <a:lnTo>
                    <a:pt x="1060981" y="138511"/>
                  </a:lnTo>
                  <a:lnTo>
                    <a:pt x="1015886" y="259061"/>
                  </a:lnTo>
                  <a:cubicBezTo>
                    <a:pt x="1011049" y="272084"/>
                    <a:pt x="1007291" y="281051"/>
                    <a:pt x="1004612" y="285962"/>
                  </a:cubicBezTo>
                  <a:cubicBezTo>
                    <a:pt x="1001040" y="292585"/>
                    <a:pt x="996948" y="297440"/>
                    <a:pt x="992334" y="300529"/>
                  </a:cubicBezTo>
                  <a:cubicBezTo>
                    <a:pt x="987720" y="303617"/>
                    <a:pt x="982214" y="305161"/>
                    <a:pt x="975814" y="305161"/>
                  </a:cubicBezTo>
                  <a:cubicBezTo>
                    <a:pt x="971944" y="305161"/>
                    <a:pt x="967628" y="304342"/>
                    <a:pt x="962866" y="302705"/>
                  </a:cubicBezTo>
                  <a:lnTo>
                    <a:pt x="960634" y="283841"/>
                  </a:lnTo>
                  <a:cubicBezTo>
                    <a:pt x="965024" y="285032"/>
                    <a:pt x="968856" y="285627"/>
                    <a:pt x="972131" y="285627"/>
                  </a:cubicBezTo>
                  <a:cubicBezTo>
                    <a:pt x="976595" y="285627"/>
                    <a:pt x="980167" y="284883"/>
                    <a:pt x="982846" y="283395"/>
                  </a:cubicBezTo>
                  <a:cubicBezTo>
                    <a:pt x="985525" y="281907"/>
                    <a:pt x="987720" y="279823"/>
                    <a:pt x="989432" y="277144"/>
                  </a:cubicBezTo>
                  <a:cubicBezTo>
                    <a:pt x="990697" y="275135"/>
                    <a:pt x="992743" y="270149"/>
                    <a:pt x="995571" y="262187"/>
                  </a:cubicBezTo>
                  <a:cubicBezTo>
                    <a:pt x="995943" y="261071"/>
                    <a:pt x="996538" y="259433"/>
                    <a:pt x="997357" y="257275"/>
                  </a:cubicBezTo>
                  <a:close/>
                  <a:moveTo>
                    <a:pt x="888043" y="135832"/>
                  </a:moveTo>
                  <a:cubicBezTo>
                    <a:pt x="904339" y="135832"/>
                    <a:pt x="917659" y="141171"/>
                    <a:pt x="928003" y="151849"/>
                  </a:cubicBezTo>
                  <a:cubicBezTo>
                    <a:pt x="938347" y="162528"/>
                    <a:pt x="943518" y="177280"/>
                    <a:pt x="943518" y="196107"/>
                  </a:cubicBezTo>
                  <a:cubicBezTo>
                    <a:pt x="943518" y="211362"/>
                    <a:pt x="941230" y="223361"/>
                    <a:pt x="936654" y="232105"/>
                  </a:cubicBezTo>
                  <a:cubicBezTo>
                    <a:pt x="932077" y="240849"/>
                    <a:pt x="925417" y="247639"/>
                    <a:pt x="916673" y="252476"/>
                  </a:cubicBezTo>
                  <a:cubicBezTo>
                    <a:pt x="907930" y="257313"/>
                    <a:pt x="898386" y="259731"/>
                    <a:pt x="888043" y="259731"/>
                  </a:cubicBezTo>
                  <a:cubicBezTo>
                    <a:pt x="871448" y="259731"/>
                    <a:pt x="858035" y="254411"/>
                    <a:pt x="847803" y="243769"/>
                  </a:cubicBezTo>
                  <a:cubicBezTo>
                    <a:pt x="837571" y="233128"/>
                    <a:pt x="832455" y="217799"/>
                    <a:pt x="832455" y="197781"/>
                  </a:cubicBezTo>
                  <a:cubicBezTo>
                    <a:pt x="832455" y="175829"/>
                    <a:pt x="838557" y="159570"/>
                    <a:pt x="850761" y="149003"/>
                  </a:cubicBezTo>
                  <a:cubicBezTo>
                    <a:pt x="860956" y="140222"/>
                    <a:pt x="873383" y="135832"/>
                    <a:pt x="888043" y="135832"/>
                  </a:cubicBezTo>
                  <a:close/>
                  <a:moveTo>
                    <a:pt x="710863" y="112726"/>
                  </a:moveTo>
                  <a:lnTo>
                    <a:pt x="710863" y="162174"/>
                  </a:lnTo>
                  <a:lnTo>
                    <a:pt x="746247" y="162174"/>
                  </a:lnTo>
                  <a:cubicBezTo>
                    <a:pt x="755846" y="162174"/>
                    <a:pt x="762729" y="161542"/>
                    <a:pt x="766896" y="160277"/>
                  </a:cubicBezTo>
                  <a:cubicBezTo>
                    <a:pt x="772403" y="158640"/>
                    <a:pt x="776552" y="155924"/>
                    <a:pt x="779342" y="152128"/>
                  </a:cubicBezTo>
                  <a:cubicBezTo>
                    <a:pt x="782133" y="148333"/>
                    <a:pt x="783528" y="143571"/>
                    <a:pt x="783528" y="137841"/>
                  </a:cubicBezTo>
                  <a:cubicBezTo>
                    <a:pt x="783528" y="132409"/>
                    <a:pt x="782226" y="127628"/>
                    <a:pt x="779621" y="123498"/>
                  </a:cubicBezTo>
                  <a:cubicBezTo>
                    <a:pt x="777017" y="119368"/>
                    <a:pt x="773296" y="116540"/>
                    <a:pt x="768459" y="115014"/>
                  </a:cubicBezTo>
                  <a:cubicBezTo>
                    <a:pt x="763622" y="113489"/>
                    <a:pt x="755325" y="112726"/>
                    <a:pt x="743568" y="112726"/>
                  </a:cubicBezTo>
                  <a:close/>
                  <a:moveTo>
                    <a:pt x="689208" y="93416"/>
                  </a:moveTo>
                  <a:lnTo>
                    <a:pt x="750600" y="93416"/>
                  </a:lnTo>
                  <a:cubicBezTo>
                    <a:pt x="763101" y="93416"/>
                    <a:pt x="773129" y="95071"/>
                    <a:pt x="780682" y="98383"/>
                  </a:cubicBezTo>
                  <a:cubicBezTo>
                    <a:pt x="788235" y="101694"/>
                    <a:pt x="794151" y="106792"/>
                    <a:pt x="798429" y="113675"/>
                  </a:cubicBezTo>
                  <a:cubicBezTo>
                    <a:pt x="802708" y="120558"/>
                    <a:pt x="804848" y="127758"/>
                    <a:pt x="804848" y="135274"/>
                  </a:cubicBezTo>
                  <a:cubicBezTo>
                    <a:pt x="804848" y="142269"/>
                    <a:pt x="802950" y="148854"/>
                    <a:pt x="799155" y="155031"/>
                  </a:cubicBezTo>
                  <a:cubicBezTo>
                    <a:pt x="795360" y="161207"/>
                    <a:pt x="789630" y="166193"/>
                    <a:pt x="781965" y="169988"/>
                  </a:cubicBezTo>
                  <a:cubicBezTo>
                    <a:pt x="791862" y="172890"/>
                    <a:pt x="799471" y="177838"/>
                    <a:pt x="804792" y="184833"/>
                  </a:cubicBezTo>
                  <a:cubicBezTo>
                    <a:pt x="810112" y="191828"/>
                    <a:pt x="812773" y="200088"/>
                    <a:pt x="812773" y="209613"/>
                  </a:cubicBezTo>
                  <a:cubicBezTo>
                    <a:pt x="812773" y="217278"/>
                    <a:pt x="811154" y="224403"/>
                    <a:pt x="807917" y="230989"/>
                  </a:cubicBezTo>
                  <a:cubicBezTo>
                    <a:pt x="804680" y="237574"/>
                    <a:pt x="800680" y="242653"/>
                    <a:pt x="795918" y="246225"/>
                  </a:cubicBezTo>
                  <a:cubicBezTo>
                    <a:pt x="791155" y="249797"/>
                    <a:pt x="785184" y="252494"/>
                    <a:pt x="778003" y="254318"/>
                  </a:cubicBezTo>
                  <a:cubicBezTo>
                    <a:pt x="770822" y="256141"/>
                    <a:pt x="762022" y="257052"/>
                    <a:pt x="751604" y="257052"/>
                  </a:cubicBezTo>
                  <a:lnTo>
                    <a:pt x="689208" y="257052"/>
                  </a:lnTo>
                  <a:close/>
                  <a:moveTo>
                    <a:pt x="190500" y="0"/>
                  </a:moveTo>
                  <a:cubicBezTo>
                    <a:pt x="295710" y="0"/>
                    <a:pt x="381000" y="87774"/>
                    <a:pt x="381000" y="196049"/>
                  </a:cubicBezTo>
                  <a:cubicBezTo>
                    <a:pt x="381000" y="304324"/>
                    <a:pt x="295710" y="392098"/>
                    <a:pt x="190500" y="392098"/>
                  </a:cubicBezTo>
                  <a:cubicBezTo>
                    <a:pt x="85290" y="392098"/>
                    <a:pt x="0" y="304324"/>
                    <a:pt x="0" y="196049"/>
                  </a:cubicBezTo>
                  <a:cubicBezTo>
                    <a:pt x="0" y="87774"/>
                    <a:pt x="85290" y="0"/>
                    <a:pt x="190500" y="0"/>
                  </a:cubicBezTo>
                  <a:close/>
                </a:path>
              </a:pathLst>
            </a:custGeom>
            <a:solidFill>
              <a:srgbClr val="ADD8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937073" y="6212495"/>
            <a:ext cx="86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 = 58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760460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377" y="457200"/>
            <a:ext cx="8229600" cy="1066800"/>
          </a:xfrm>
        </p:spPr>
        <p:txBody>
          <a:bodyPr/>
          <a:lstStyle/>
          <a:p>
            <a:r>
              <a:rPr lang="en-US" dirty="0" smtClean="0"/>
              <a:t>The Growing Social 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" y="1332895"/>
            <a:ext cx="8700668" cy="3585138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050550"/>
              </p:ext>
            </p:extLst>
          </p:nvPr>
        </p:nvGraphicFramePr>
        <p:xfrm>
          <a:off x="76198" y="4969381"/>
          <a:ext cx="759758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397">
                  <a:extLst>
                    <a:ext uri="{9D8B030D-6E8A-4147-A177-3AD203B41FA5}">
                      <a16:colId xmlns:a16="http://schemas.microsoft.com/office/drawing/2014/main" val="1510330829"/>
                    </a:ext>
                  </a:extLst>
                </a:gridCol>
                <a:gridCol w="1899397">
                  <a:extLst>
                    <a:ext uri="{9D8B030D-6E8A-4147-A177-3AD203B41FA5}">
                      <a16:colId xmlns:a16="http://schemas.microsoft.com/office/drawing/2014/main" val="3905787476"/>
                    </a:ext>
                  </a:extLst>
                </a:gridCol>
                <a:gridCol w="1899397">
                  <a:extLst>
                    <a:ext uri="{9D8B030D-6E8A-4147-A177-3AD203B41FA5}">
                      <a16:colId xmlns:a16="http://schemas.microsoft.com/office/drawing/2014/main" val="476773998"/>
                    </a:ext>
                  </a:extLst>
                </a:gridCol>
                <a:gridCol w="1899397">
                  <a:extLst>
                    <a:ext uri="{9D8B030D-6E8A-4147-A177-3AD203B41FA5}">
                      <a16:colId xmlns:a16="http://schemas.microsoft.com/office/drawing/2014/main" val="3966026917"/>
                    </a:ext>
                  </a:extLst>
                </a:gridCol>
              </a:tblGrid>
              <a:tr h="23052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Week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Density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Centrality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Reciprocity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917847"/>
                  </a:ext>
                </a:extLst>
              </a:tr>
              <a:tr h="23052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 (Baseline)</a:t>
                      </a:r>
                      <a:endParaRPr lang="en-US" sz="13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0.02</a:t>
                      </a:r>
                      <a:endParaRPr lang="en-US" sz="13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0.05</a:t>
                      </a:r>
                      <a:endParaRPr lang="en-US" sz="13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0.43</a:t>
                      </a:r>
                      <a:endParaRPr lang="en-US" sz="13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375265"/>
                  </a:ext>
                </a:extLst>
              </a:tr>
              <a:tr h="23052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n-US" sz="13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0.11</a:t>
                      </a:r>
                      <a:endParaRPr lang="en-US" sz="13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0.16</a:t>
                      </a:r>
                      <a:endParaRPr lang="en-US" sz="13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0.44</a:t>
                      </a:r>
                      <a:endParaRPr lang="en-US" sz="13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00778"/>
                  </a:ext>
                </a:extLst>
              </a:tr>
              <a:tr h="23052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n-US" sz="13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0.18</a:t>
                      </a:r>
                      <a:endParaRPr lang="en-US" sz="13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0.17</a:t>
                      </a:r>
                      <a:endParaRPr lang="en-US" sz="13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0.50</a:t>
                      </a:r>
                      <a:endParaRPr lang="en-US" sz="13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23463"/>
                  </a:ext>
                </a:extLst>
              </a:tr>
              <a:tr h="23052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n-US" sz="13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0.23</a:t>
                      </a:r>
                      <a:endParaRPr lang="en-US" sz="13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0.17</a:t>
                      </a:r>
                      <a:endParaRPr lang="en-US" sz="13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0.47</a:t>
                      </a:r>
                      <a:endParaRPr lang="en-US" sz="13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617506"/>
                  </a:ext>
                </a:extLst>
              </a:tr>
              <a:tr h="23052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11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0.25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0.20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0.49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8758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332895"/>
            <a:ext cx="8700668" cy="3543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1" y="1332895"/>
            <a:ext cx="8700668" cy="35851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99" y="1332895"/>
            <a:ext cx="8700669" cy="35439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99" y="1285757"/>
            <a:ext cx="8700670" cy="3591043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7778219" y="5029200"/>
            <a:ext cx="1060981" cy="824446"/>
            <a:chOff x="224640" y="1952720"/>
            <a:chExt cx="1060981" cy="824446"/>
          </a:xfrm>
        </p:grpSpPr>
        <p:sp>
          <p:nvSpPr>
            <p:cNvPr id="16" name="Freeform 15"/>
            <p:cNvSpPr/>
            <p:nvPr/>
          </p:nvSpPr>
          <p:spPr>
            <a:xfrm>
              <a:off x="224640" y="1952720"/>
              <a:ext cx="1004468" cy="381000"/>
            </a:xfrm>
            <a:custGeom>
              <a:avLst/>
              <a:gdLst/>
              <a:ahLst/>
              <a:cxnLst/>
              <a:rect l="l" t="t" r="r" b="b"/>
              <a:pathLst>
                <a:path w="1004468" h="381000">
                  <a:moveTo>
                    <a:pt x="477654" y="211165"/>
                  </a:moveTo>
                  <a:lnTo>
                    <a:pt x="585703" y="211165"/>
                  </a:lnTo>
                  <a:lnTo>
                    <a:pt x="585703" y="229917"/>
                  </a:lnTo>
                  <a:lnTo>
                    <a:pt x="477654" y="229917"/>
                  </a:lnTo>
                  <a:close/>
                  <a:moveTo>
                    <a:pt x="477654" y="161494"/>
                  </a:moveTo>
                  <a:lnTo>
                    <a:pt x="585703" y="161494"/>
                  </a:lnTo>
                  <a:lnTo>
                    <a:pt x="585703" y="180246"/>
                  </a:lnTo>
                  <a:lnTo>
                    <a:pt x="477654" y="180246"/>
                  </a:lnTo>
                  <a:close/>
                  <a:moveTo>
                    <a:pt x="861110" y="157922"/>
                  </a:moveTo>
                  <a:lnTo>
                    <a:pt x="881201" y="157922"/>
                  </a:lnTo>
                  <a:lnTo>
                    <a:pt x="881201" y="276463"/>
                  </a:lnTo>
                  <a:lnTo>
                    <a:pt x="861110" y="276463"/>
                  </a:lnTo>
                  <a:close/>
                  <a:moveTo>
                    <a:pt x="952155" y="155243"/>
                  </a:moveTo>
                  <a:cubicBezTo>
                    <a:pt x="958927" y="155243"/>
                    <a:pt x="965810" y="157401"/>
                    <a:pt x="972805" y="161717"/>
                  </a:cubicBezTo>
                  <a:lnTo>
                    <a:pt x="965885" y="180357"/>
                  </a:lnTo>
                  <a:cubicBezTo>
                    <a:pt x="960973" y="177455"/>
                    <a:pt x="956062" y="176004"/>
                    <a:pt x="951151" y="176004"/>
                  </a:cubicBezTo>
                  <a:cubicBezTo>
                    <a:pt x="946760" y="176004"/>
                    <a:pt x="942816" y="177325"/>
                    <a:pt x="939319" y="179967"/>
                  </a:cubicBezTo>
                  <a:cubicBezTo>
                    <a:pt x="935821" y="182608"/>
                    <a:pt x="933328" y="186273"/>
                    <a:pt x="931840" y="190961"/>
                  </a:cubicBezTo>
                  <a:cubicBezTo>
                    <a:pt x="929608" y="198105"/>
                    <a:pt x="928491" y="205919"/>
                    <a:pt x="928491" y="214402"/>
                  </a:cubicBezTo>
                  <a:lnTo>
                    <a:pt x="928491" y="276463"/>
                  </a:lnTo>
                  <a:lnTo>
                    <a:pt x="908400" y="276463"/>
                  </a:lnTo>
                  <a:lnTo>
                    <a:pt x="908400" y="157922"/>
                  </a:lnTo>
                  <a:lnTo>
                    <a:pt x="926482" y="157922"/>
                  </a:lnTo>
                  <a:lnTo>
                    <a:pt x="926482" y="175893"/>
                  </a:lnTo>
                  <a:cubicBezTo>
                    <a:pt x="931096" y="167484"/>
                    <a:pt x="935356" y="161940"/>
                    <a:pt x="939263" y="159261"/>
                  </a:cubicBezTo>
                  <a:cubicBezTo>
                    <a:pt x="943170" y="156582"/>
                    <a:pt x="947467" y="155243"/>
                    <a:pt x="952155" y="155243"/>
                  </a:cubicBezTo>
                  <a:close/>
                  <a:moveTo>
                    <a:pt x="984376" y="112827"/>
                  </a:moveTo>
                  <a:lnTo>
                    <a:pt x="1004468" y="112827"/>
                  </a:lnTo>
                  <a:lnTo>
                    <a:pt x="1004468" y="276463"/>
                  </a:lnTo>
                  <a:lnTo>
                    <a:pt x="984376" y="276463"/>
                  </a:lnTo>
                  <a:close/>
                  <a:moveTo>
                    <a:pt x="861110" y="112827"/>
                  </a:moveTo>
                  <a:lnTo>
                    <a:pt x="881201" y="112827"/>
                  </a:lnTo>
                  <a:lnTo>
                    <a:pt x="881201" y="135932"/>
                  </a:lnTo>
                  <a:lnTo>
                    <a:pt x="861110" y="135932"/>
                  </a:lnTo>
                  <a:close/>
                  <a:moveTo>
                    <a:pt x="759051" y="110036"/>
                  </a:moveTo>
                  <a:cubicBezTo>
                    <a:pt x="770882" y="110036"/>
                    <a:pt x="781579" y="111952"/>
                    <a:pt x="791142" y="115785"/>
                  </a:cubicBezTo>
                  <a:cubicBezTo>
                    <a:pt x="800704" y="119617"/>
                    <a:pt x="808201" y="124956"/>
                    <a:pt x="813633" y="131802"/>
                  </a:cubicBezTo>
                  <a:cubicBezTo>
                    <a:pt x="819066" y="138648"/>
                    <a:pt x="823196" y="147578"/>
                    <a:pt x="826023" y="158591"/>
                  </a:cubicBezTo>
                  <a:lnTo>
                    <a:pt x="806490" y="163949"/>
                  </a:lnTo>
                  <a:cubicBezTo>
                    <a:pt x="804034" y="155615"/>
                    <a:pt x="800983" y="149066"/>
                    <a:pt x="797337" y="144304"/>
                  </a:cubicBezTo>
                  <a:cubicBezTo>
                    <a:pt x="793690" y="139541"/>
                    <a:pt x="788481" y="135728"/>
                    <a:pt x="781710" y="132863"/>
                  </a:cubicBezTo>
                  <a:cubicBezTo>
                    <a:pt x="774938" y="129998"/>
                    <a:pt x="767422" y="128565"/>
                    <a:pt x="759162" y="128565"/>
                  </a:cubicBezTo>
                  <a:cubicBezTo>
                    <a:pt x="749265" y="128565"/>
                    <a:pt x="740708" y="130072"/>
                    <a:pt x="733489" y="133086"/>
                  </a:cubicBezTo>
                  <a:cubicBezTo>
                    <a:pt x="726271" y="136100"/>
                    <a:pt x="720448" y="140062"/>
                    <a:pt x="716021" y="144974"/>
                  </a:cubicBezTo>
                  <a:cubicBezTo>
                    <a:pt x="711593" y="149885"/>
                    <a:pt x="708151" y="155280"/>
                    <a:pt x="705696" y="161159"/>
                  </a:cubicBezTo>
                  <a:cubicBezTo>
                    <a:pt x="701529" y="171279"/>
                    <a:pt x="699445" y="182255"/>
                    <a:pt x="699445" y="194087"/>
                  </a:cubicBezTo>
                  <a:cubicBezTo>
                    <a:pt x="699445" y="208672"/>
                    <a:pt x="701956" y="220876"/>
                    <a:pt x="706979" y="230699"/>
                  </a:cubicBezTo>
                  <a:cubicBezTo>
                    <a:pt x="712002" y="240521"/>
                    <a:pt x="719314" y="247814"/>
                    <a:pt x="728913" y="252576"/>
                  </a:cubicBezTo>
                  <a:cubicBezTo>
                    <a:pt x="738512" y="257339"/>
                    <a:pt x="748707" y="259720"/>
                    <a:pt x="759497" y="259720"/>
                  </a:cubicBezTo>
                  <a:cubicBezTo>
                    <a:pt x="768873" y="259720"/>
                    <a:pt x="778026" y="257916"/>
                    <a:pt x="786956" y="254306"/>
                  </a:cubicBezTo>
                  <a:cubicBezTo>
                    <a:pt x="795886" y="250697"/>
                    <a:pt x="802657" y="246846"/>
                    <a:pt x="807271" y="242754"/>
                  </a:cubicBezTo>
                  <a:lnTo>
                    <a:pt x="807271" y="212281"/>
                  </a:lnTo>
                  <a:lnTo>
                    <a:pt x="759162" y="212281"/>
                  </a:lnTo>
                  <a:lnTo>
                    <a:pt x="759162" y="193082"/>
                  </a:lnTo>
                  <a:lnTo>
                    <a:pt x="828479" y="192971"/>
                  </a:lnTo>
                  <a:lnTo>
                    <a:pt x="828479" y="253693"/>
                  </a:lnTo>
                  <a:cubicBezTo>
                    <a:pt x="817838" y="262176"/>
                    <a:pt x="806862" y="268557"/>
                    <a:pt x="795551" y="272836"/>
                  </a:cubicBezTo>
                  <a:cubicBezTo>
                    <a:pt x="784240" y="277114"/>
                    <a:pt x="772631" y="279254"/>
                    <a:pt x="760725" y="279254"/>
                  </a:cubicBezTo>
                  <a:cubicBezTo>
                    <a:pt x="744651" y="279254"/>
                    <a:pt x="730048" y="275812"/>
                    <a:pt x="716914" y="268929"/>
                  </a:cubicBezTo>
                  <a:cubicBezTo>
                    <a:pt x="703780" y="262046"/>
                    <a:pt x="693864" y="252093"/>
                    <a:pt x="687167" y="239070"/>
                  </a:cubicBezTo>
                  <a:cubicBezTo>
                    <a:pt x="680469" y="226048"/>
                    <a:pt x="677121" y="211500"/>
                    <a:pt x="677121" y="195426"/>
                  </a:cubicBezTo>
                  <a:cubicBezTo>
                    <a:pt x="677121" y="179502"/>
                    <a:pt x="680451" y="164638"/>
                    <a:pt x="687111" y="150834"/>
                  </a:cubicBezTo>
                  <a:cubicBezTo>
                    <a:pt x="693771" y="137030"/>
                    <a:pt x="703352" y="126779"/>
                    <a:pt x="715853" y="120082"/>
                  </a:cubicBezTo>
                  <a:cubicBezTo>
                    <a:pt x="728355" y="113385"/>
                    <a:pt x="742754" y="110036"/>
                    <a:pt x="759051" y="110036"/>
                  </a:cubicBezTo>
                  <a:close/>
                  <a:moveTo>
                    <a:pt x="190500" y="0"/>
                  </a:moveTo>
                  <a:cubicBezTo>
                    <a:pt x="295710" y="0"/>
                    <a:pt x="381000" y="85290"/>
                    <a:pt x="381000" y="190500"/>
                  </a:cubicBezTo>
                  <a:cubicBezTo>
                    <a:pt x="381000" y="295710"/>
                    <a:pt x="295710" y="381000"/>
                    <a:pt x="190500" y="381000"/>
                  </a:cubicBezTo>
                  <a:cubicBezTo>
                    <a:pt x="85290" y="381000"/>
                    <a:pt x="0" y="295710"/>
                    <a:pt x="0" y="190500"/>
                  </a:cubicBezTo>
                  <a:cubicBezTo>
                    <a:pt x="0" y="85290"/>
                    <a:pt x="85290" y="0"/>
                    <a:pt x="190500" y="0"/>
                  </a:cubicBezTo>
                  <a:close/>
                </a:path>
              </a:pathLst>
            </a:custGeom>
            <a:solidFill>
              <a:srgbClr val="FFC0C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224640" y="2385068"/>
              <a:ext cx="1060981" cy="392098"/>
            </a:xfrm>
            <a:custGeom>
              <a:avLst/>
              <a:gdLst/>
              <a:ahLst/>
              <a:cxnLst/>
              <a:rect l="l" t="t" r="r" b="b"/>
              <a:pathLst>
                <a:path w="1060981" h="392098">
                  <a:moveTo>
                    <a:pt x="485165" y="191754"/>
                  </a:moveTo>
                  <a:lnTo>
                    <a:pt x="593214" y="191754"/>
                  </a:lnTo>
                  <a:lnTo>
                    <a:pt x="593214" y="210506"/>
                  </a:lnTo>
                  <a:lnTo>
                    <a:pt x="485165" y="210506"/>
                  </a:lnTo>
                  <a:close/>
                  <a:moveTo>
                    <a:pt x="710863" y="181485"/>
                  </a:moveTo>
                  <a:lnTo>
                    <a:pt x="710863" y="237742"/>
                  </a:lnTo>
                  <a:lnTo>
                    <a:pt x="751604" y="237742"/>
                  </a:lnTo>
                  <a:cubicBezTo>
                    <a:pt x="758599" y="237742"/>
                    <a:pt x="763511" y="237481"/>
                    <a:pt x="766338" y="236960"/>
                  </a:cubicBezTo>
                  <a:cubicBezTo>
                    <a:pt x="771324" y="236067"/>
                    <a:pt x="775491" y="234579"/>
                    <a:pt x="778840" y="232496"/>
                  </a:cubicBezTo>
                  <a:cubicBezTo>
                    <a:pt x="782189" y="230412"/>
                    <a:pt x="784942" y="227380"/>
                    <a:pt x="787100" y="223398"/>
                  </a:cubicBezTo>
                  <a:cubicBezTo>
                    <a:pt x="789258" y="219417"/>
                    <a:pt x="790337" y="214822"/>
                    <a:pt x="790337" y="209613"/>
                  </a:cubicBezTo>
                  <a:cubicBezTo>
                    <a:pt x="790337" y="203511"/>
                    <a:pt x="788774" y="198209"/>
                    <a:pt x="785649" y="193707"/>
                  </a:cubicBezTo>
                  <a:cubicBezTo>
                    <a:pt x="782523" y="189205"/>
                    <a:pt x="778189" y="186043"/>
                    <a:pt x="772645" y="184219"/>
                  </a:cubicBezTo>
                  <a:cubicBezTo>
                    <a:pt x="767101" y="182396"/>
                    <a:pt x="759120" y="181485"/>
                    <a:pt x="748702" y="181485"/>
                  </a:cubicBezTo>
                  <a:close/>
                  <a:moveTo>
                    <a:pt x="888043" y="152463"/>
                  </a:moveTo>
                  <a:cubicBezTo>
                    <a:pt x="877997" y="152463"/>
                    <a:pt x="869662" y="156221"/>
                    <a:pt x="863039" y="163737"/>
                  </a:cubicBezTo>
                  <a:cubicBezTo>
                    <a:pt x="856417" y="171253"/>
                    <a:pt x="853105" y="182601"/>
                    <a:pt x="853105" y="197781"/>
                  </a:cubicBezTo>
                  <a:cubicBezTo>
                    <a:pt x="853105" y="212962"/>
                    <a:pt x="856417" y="224329"/>
                    <a:pt x="863039" y="231882"/>
                  </a:cubicBezTo>
                  <a:cubicBezTo>
                    <a:pt x="869662" y="239435"/>
                    <a:pt x="877997" y="243211"/>
                    <a:pt x="888043" y="243211"/>
                  </a:cubicBezTo>
                  <a:cubicBezTo>
                    <a:pt x="898014" y="243211"/>
                    <a:pt x="906311" y="239416"/>
                    <a:pt x="912934" y="231826"/>
                  </a:cubicBezTo>
                  <a:cubicBezTo>
                    <a:pt x="919557" y="224236"/>
                    <a:pt x="922868" y="212664"/>
                    <a:pt x="922868" y="197112"/>
                  </a:cubicBezTo>
                  <a:cubicBezTo>
                    <a:pt x="922868" y="182452"/>
                    <a:pt x="919538" y="171346"/>
                    <a:pt x="912878" y="163793"/>
                  </a:cubicBezTo>
                  <a:cubicBezTo>
                    <a:pt x="906218" y="156240"/>
                    <a:pt x="897940" y="152463"/>
                    <a:pt x="888043" y="152463"/>
                  </a:cubicBezTo>
                  <a:close/>
                  <a:moveTo>
                    <a:pt x="485165" y="142083"/>
                  </a:moveTo>
                  <a:lnTo>
                    <a:pt x="593214" y="142083"/>
                  </a:lnTo>
                  <a:lnTo>
                    <a:pt x="593214" y="160835"/>
                  </a:lnTo>
                  <a:lnTo>
                    <a:pt x="485165" y="160835"/>
                  </a:lnTo>
                  <a:close/>
                  <a:moveTo>
                    <a:pt x="952374" y="138511"/>
                  </a:moveTo>
                  <a:lnTo>
                    <a:pt x="974028" y="138511"/>
                  </a:lnTo>
                  <a:lnTo>
                    <a:pt x="998696" y="207158"/>
                  </a:lnTo>
                  <a:cubicBezTo>
                    <a:pt x="1001896" y="215864"/>
                    <a:pt x="1004761" y="225017"/>
                    <a:pt x="1007291" y="234616"/>
                  </a:cubicBezTo>
                  <a:cubicBezTo>
                    <a:pt x="1009598" y="225389"/>
                    <a:pt x="1012351" y="216385"/>
                    <a:pt x="1015551" y="207604"/>
                  </a:cubicBezTo>
                  <a:lnTo>
                    <a:pt x="1040889" y="138511"/>
                  </a:lnTo>
                  <a:lnTo>
                    <a:pt x="1060981" y="138511"/>
                  </a:lnTo>
                  <a:lnTo>
                    <a:pt x="1015886" y="259061"/>
                  </a:lnTo>
                  <a:cubicBezTo>
                    <a:pt x="1011049" y="272084"/>
                    <a:pt x="1007291" y="281051"/>
                    <a:pt x="1004612" y="285962"/>
                  </a:cubicBezTo>
                  <a:cubicBezTo>
                    <a:pt x="1001040" y="292585"/>
                    <a:pt x="996948" y="297440"/>
                    <a:pt x="992334" y="300529"/>
                  </a:cubicBezTo>
                  <a:cubicBezTo>
                    <a:pt x="987720" y="303617"/>
                    <a:pt x="982214" y="305161"/>
                    <a:pt x="975814" y="305161"/>
                  </a:cubicBezTo>
                  <a:cubicBezTo>
                    <a:pt x="971944" y="305161"/>
                    <a:pt x="967628" y="304342"/>
                    <a:pt x="962866" y="302705"/>
                  </a:cubicBezTo>
                  <a:lnTo>
                    <a:pt x="960634" y="283841"/>
                  </a:lnTo>
                  <a:cubicBezTo>
                    <a:pt x="965024" y="285032"/>
                    <a:pt x="968856" y="285627"/>
                    <a:pt x="972131" y="285627"/>
                  </a:cubicBezTo>
                  <a:cubicBezTo>
                    <a:pt x="976595" y="285627"/>
                    <a:pt x="980167" y="284883"/>
                    <a:pt x="982846" y="283395"/>
                  </a:cubicBezTo>
                  <a:cubicBezTo>
                    <a:pt x="985525" y="281907"/>
                    <a:pt x="987720" y="279823"/>
                    <a:pt x="989432" y="277144"/>
                  </a:cubicBezTo>
                  <a:cubicBezTo>
                    <a:pt x="990697" y="275135"/>
                    <a:pt x="992743" y="270149"/>
                    <a:pt x="995571" y="262187"/>
                  </a:cubicBezTo>
                  <a:cubicBezTo>
                    <a:pt x="995943" y="261071"/>
                    <a:pt x="996538" y="259433"/>
                    <a:pt x="997357" y="257275"/>
                  </a:cubicBezTo>
                  <a:close/>
                  <a:moveTo>
                    <a:pt x="888043" y="135832"/>
                  </a:moveTo>
                  <a:cubicBezTo>
                    <a:pt x="904339" y="135832"/>
                    <a:pt x="917659" y="141171"/>
                    <a:pt x="928003" y="151849"/>
                  </a:cubicBezTo>
                  <a:cubicBezTo>
                    <a:pt x="938347" y="162528"/>
                    <a:pt x="943518" y="177280"/>
                    <a:pt x="943518" y="196107"/>
                  </a:cubicBezTo>
                  <a:cubicBezTo>
                    <a:pt x="943518" y="211362"/>
                    <a:pt x="941230" y="223361"/>
                    <a:pt x="936654" y="232105"/>
                  </a:cubicBezTo>
                  <a:cubicBezTo>
                    <a:pt x="932077" y="240849"/>
                    <a:pt x="925417" y="247639"/>
                    <a:pt x="916673" y="252476"/>
                  </a:cubicBezTo>
                  <a:cubicBezTo>
                    <a:pt x="907930" y="257313"/>
                    <a:pt x="898386" y="259731"/>
                    <a:pt x="888043" y="259731"/>
                  </a:cubicBezTo>
                  <a:cubicBezTo>
                    <a:pt x="871448" y="259731"/>
                    <a:pt x="858035" y="254411"/>
                    <a:pt x="847803" y="243769"/>
                  </a:cubicBezTo>
                  <a:cubicBezTo>
                    <a:pt x="837571" y="233128"/>
                    <a:pt x="832455" y="217799"/>
                    <a:pt x="832455" y="197781"/>
                  </a:cubicBezTo>
                  <a:cubicBezTo>
                    <a:pt x="832455" y="175829"/>
                    <a:pt x="838557" y="159570"/>
                    <a:pt x="850761" y="149003"/>
                  </a:cubicBezTo>
                  <a:cubicBezTo>
                    <a:pt x="860956" y="140222"/>
                    <a:pt x="873383" y="135832"/>
                    <a:pt x="888043" y="135832"/>
                  </a:cubicBezTo>
                  <a:close/>
                  <a:moveTo>
                    <a:pt x="710863" y="112726"/>
                  </a:moveTo>
                  <a:lnTo>
                    <a:pt x="710863" y="162174"/>
                  </a:lnTo>
                  <a:lnTo>
                    <a:pt x="746247" y="162174"/>
                  </a:lnTo>
                  <a:cubicBezTo>
                    <a:pt x="755846" y="162174"/>
                    <a:pt x="762729" y="161542"/>
                    <a:pt x="766896" y="160277"/>
                  </a:cubicBezTo>
                  <a:cubicBezTo>
                    <a:pt x="772403" y="158640"/>
                    <a:pt x="776552" y="155924"/>
                    <a:pt x="779342" y="152128"/>
                  </a:cubicBezTo>
                  <a:cubicBezTo>
                    <a:pt x="782133" y="148333"/>
                    <a:pt x="783528" y="143571"/>
                    <a:pt x="783528" y="137841"/>
                  </a:cubicBezTo>
                  <a:cubicBezTo>
                    <a:pt x="783528" y="132409"/>
                    <a:pt x="782226" y="127628"/>
                    <a:pt x="779621" y="123498"/>
                  </a:cubicBezTo>
                  <a:cubicBezTo>
                    <a:pt x="777017" y="119368"/>
                    <a:pt x="773296" y="116540"/>
                    <a:pt x="768459" y="115014"/>
                  </a:cubicBezTo>
                  <a:cubicBezTo>
                    <a:pt x="763622" y="113489"/>
                    <a:pt x="755325" y="112726"/>
                    <a:pt x="743568" y="112726"/>
                  </a:cubicBezTo>
                  <a:close/>
                  <a:moveTo>
                    <a:pt x="689208" y="93416"/>
                  </a:moveTo>
                  <a:lnTo>
                    <a:pt x="750600" y="93416"/>
                  </a:lnTo>
                  <a:cubicBezTo>
                    <a:pt x="763101" y="93416"/>
                    <a:pt x="773129" y="95071"/>
                    <a:pt x="780682" y="98383"/>
                  </a:cubicBezTo>
                  <a:cubicBezTo>
                    <a:pt x="788235" y="101694"/>
                    <a:pt x="794151" y="106792"/>
                    <a:pt x="798429" y="113675"/>
                  </a:cubicBezTo>
                  <a:cubicBezTo>
                    <a:pt x="802708" y="120558"/>
                    <a:pt x="804848" y="127758"/>
                    <a:pt x="804848" y="135274"/>
                  </a:cubicBezTo>
                  <a:cubicBezTo>
                    <a:pt x="804848" y="142269"/>
                    <a:pt x="802950" y="148854"/>
                    <a:pt x="799155" y="155031"/>
                  </a:cubicBezTo>
                  <a:cubicBezTo>
                    <a:pt x="795360" y="161207"/>
                    <a:pt x="789630" y="166193"/>
                    <a:pt x="781965" y="169988"/>
                  </a:cubicBezTo>
                  <a:cubicBezTo>
                    <a:pt x="791862" y="172890"/>
                    <a:pt x="799471" y="177838"/>
                    <a:pt x="804792" y="184833"/>
                  </a:cubicBezTo>
                  <a:cubicBezTo>
                    <a:pt x="810112" y="191828"/>
                    <a:pt x="812773" y="200088"/>
                    <a:pt x="812773" y="209613"/>
                  </a:cubicBezTo>
                  <a:cubicBezTo>
                    <a:pt x="812773" y="217278"/>
                    <a:pt x="811154" y="224403"/>
                    <a:pt x="807917" y="230989"/>
                  </a:cubicBezTo>
                  <a:cubicBezTo>
                    <a:pt x="804680" y="237574"/>
                    <a:pt x="800680" y="242653"/>
                    <a:pt x="795918" y="246225"/>
                  </a:cubicBezTo>
                  <a:cubicBezTo>
                    <a:pt x="791155" y="249797"/>
                    <a:pt x="785184" y="252494"/>
                    <a:pt x="778003" y="254318"/>
                  </a:cubicBezTo>
                  <a:cubicBezTo>
                    <a:pt x="770822" y="256141"/>
                    <a:pt x="762022" y="257052"/>
                    <a:pt x="751604" y="257052"/>
                  </a:cubicBezTo>
                  <a:lnTo>
                    <a:pt x="689208" y="257052"/>
                  </a:lnTo>
                  <a:close/>
                  <a:moveTo>
                    <a:pt x="190500" y="0"/>
                  </a:moveTo>
                  <a:cubicBezTo>
                    <a:pt x="295710" y="0"/>
                    <a:pt x="381000" y="87774"/>
                    <a:pt x="381000" y="196049"/>
                  </a:cubicBezTo>
                  <a:cubicBezTo>
                    <a:pt x="381000" y="304324"/>
                    <a:pt x="295710" y="392098"/>
                    <a:pt x="190500" y="392098"/>
                  </a:cubicBezTo>
                  <a:cubicBezTo>
                    <a:pt x="85290" y="392098"/>
                    <a:pt x="0" y="304324"/>
                    <a:pt x="0" y="196049"/>
                  </a:cubicBezTo>
                  <a:cubicBezTo>
                    <a:pt x="0" y="87774"/>
                    <a:pt x="85290" y="0"/>
                    <a:pt x="190500" y="0"/>
                  </a:cubicBezTo>
                  <a:close/>
                </a:path>
              </a:pathLst>
            </a:custGeom>
            <a:solidFill>
              <a:srgbClr val="ADD8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937073" y="6212495"/>
            <a:ext cx="86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 = 59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261269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9537" indent="0" algn="ctr">
              <a:buNone/>
            </a:pPr>
            <a:r>
              <a:rPr lang="en-US" sz="5400" dirty="0" smtClean="0">
                <a:solidFill>
                  <a:srgbClr val="00B050"/>
                </a:solidFill>
              </a:rPr>
              <a:t/>
            </a:r>
            <a:br>
              <a:rPr lang="en-US" sz="5400" dirty="0" smtClean="0">
                <a:solidFill>
                  <a:srgbClr val="00B050"/>
                </a:solidFill>
              </a:rPr>
            </a:br>
            <a:r>
              <a:rPr lang="en-US" sz="5400" dirty="0" smtClean="0">
                <a:solidFill>
                  <a:srgbClr val="00B050"/>
                </a:solidFill>
              </a:rPr>
              <a:t>Welcome </a:t>
            </a:r>
            <a:r>
              <a:rPr lang="en-US" sz="5400" dirty="0">
                <a:solidFill>
                  <a:srgbClr val="00B050"/>
                </a:solidFill>
              </a:rPr>
              <a:t>to the world of social networks!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 algn="ctr">
              <a:buNone/>
            </a:pPr>
            <a:endParaRPr lang="en-US" sz="4400" dirty="0" smtClean="0">
              <a:solidFill>
                <a:srgbClr val="00B050"/>
              </a:solidFill>
            </a:endParaRPr>
          </a:p>
          <a:p>
            <a:pPr marL="109537" indent="0" algn="ctr">
              <a:buNone/>
            </a:pPr>
            <a:endParaRPr lang="en-US" sz="4400" dirty="0" smtClean="0">
              <a:solidFill>
                <a:srgbClr val="00B050"/>
              </a:solidFill>
            </a:endParaRPr>
          </a:p>
          <a:p>
            <a:pPr marL="109537" indent="0" algn="ctr">
              <a:buNone/>
            </a:pPr>
            <a:r>
              <a:rPr lang="en-US" sz="4400" dirty="0" smtClean="0">
                <a:solidFill>
                  <a:srgbClr val="00B050"/>
                </a:solidFill>
              </a:rPr>
              <a:t>You’re an expert!</a:t>
            </a:r>
          </a:p>
          <a:p>
            <a:pPr marL="109537" indent="0" algn="ctr">
              <a:buNone/>
            </a:pPr>
            <a:endParaRPr lang="en-US" sz="4400" dirty="0" smtClean="0">
              <a:solidFill>
                <a:srgbClr val="00B050"/>
              </a:solidFill>
            </a:endParaRPr>
          </a:p>
          <a:p>
            <a:pPr marL="109537" indent="0" algn="ctr">
              <a:buNone/>
            </a:pPr>
            <a:r>
              <a:rPr lang="en-US" sz="4400" dirty="0" smtClean="0">
                <a:solidFill>
                  <a:srgbClr val="00B050"/>
                </a:solidFill>
              </a:rPr>
              <a:t>Well… At least good enough to reframe our hypothesis</a:t>
            </a:r>
            <a:endParaRPr lang="en-US" sz="4400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1066800"/>
          </a:xfrm>
        </p:spPr>
        <p:txBody>
          <a:bodyPr/>
          <a:lstStyle/>
          <a:p>
            <a:pPr algn="ctr"/>
            <a:r>
              <a:rPr lang="en-US" sz="7000" dirty="0"/>
              <a:t>Quantified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745" y="3009900"/>
            <a:ext cx="7772400" cy="2438400"/>
          </a:xfrm>
        </p:spPr>
        <p:txBody>
          <a:bodyPr/>
          <a:lstStyle/>
          <a:p>
            <a:pPr marL="401637" lvl="1" indent="0" algn="ctr">
              <a:buNone/>
            </a:pPr>
            <a:r>
              <a:rPr lang="en-US" dirty="0" smtClean="0">
                <a:solidFill>
                  <a:srgbClr val="465D0B"/>
                </a:solidFill>
              </a:rPr>
              <a:t>Adolescent </a:t>
            </a:r>
            <a:r>
              <a:rPr lang="en-US" dirty="0">
                <a:solidFill>
                  <a:srgbClr val="465D0B"/>
                </a:solidFill>
              </a:rPr>
              <a:t>mentee participants in the </a:t>
            </a:r>
            <a:r>
              <a:rPr lang="en-US" dirty="0" smtClean="0">
                <a:solidFill>
                  <a:srgbClr val="465D0B"/>
                </a:solidFill>
              </a:rPr>
              <a:t>Campus Connections program who have </a:t>
            </a:r>
            <a:r>
              <a:rPr lang="en-US" b="1" dirty="0" smtClean="0">
                <a:solidFill>
                  <a:srgbClr val="FF0000"/>
                </a:solidFill>
              </a:rPr>
              <a:t>higher degrees of inbound centrality, outbound centrality, and reciprocity</a:t>
            </a:r>
            <a:r>
              <a:rPr lang="en-US" dirty="0" smtClean="0">
                <a:solidFill>
                  <a:srgbClr val="465D0B"/>
                </a:solidFill>
              </a:rPr>
              <a:t> will demonstrate more improvement in measured depression outcomes from program start to program end. </a:t>
            </a:r>
            <a:endParaRPr lang="en-US" dirty="0">
              <a:solidFill>
                <a:srgbClr val="465D0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46" y="6503353"/>
            <a:ext cx="5810754" cy="3546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2971800"/>
            <a:ext cx="7772400" cy="2514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4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Analysis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4350"/>
          </a:xfrm>
        </p:spPr>
        <p:txBody>
          <a:bodyPr/>
          <a:lstStyle/>
          <a:p>
            <a:r>
              <a:rPr lang="en-US" sz="2200" dirty="0" smtClean="0"/>
              <a:t>Linear Regression was used to assess the association between network connections and youth depression across </a:t>
            </a:r>
            <a:r>
              <a:rPr lang="en-US" sz="2200" b="1" dirty="0" smtClean="0">
                <a:solidFill>
                  <a:srgbClr val="00B050"/>
                </a:solidFill>
              </a:rPr>
              <a:t>four sessions </a:t>
            </a:r>
            <a:r>
              <a:rPr lang="en-US" sz="2200" dirty="0" smtClean="0"/>
              <a:t>during the Fall 2015 and Spring 2016 Campus Connections sessions</a:t>
            </a:r>
            <a:r>
              <a:rPr lang="en-US" sz="2200" dirty="0"/>
              <a:t>.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/>
              <a:t>Controlled </a:t>
            </a:r>
            <a:r>
              <a:rPr lang="en-US" sz="2200" dirty="0"/>
              <a:t>for baseline depression and important control </a:t>
            </a:r>
            <a:r>
              <a:rPr lang="en-US" sz="2200" dirty="0" smtClean="0"/>
              <a:t>variables.</a:t>
            </a:r>
          </a:p>
          <a:p>
            <a:endParaRPr lang="en-US" sz="2200" dirty="0"/>
          </a:p>
          <a:p>
            <a:r>
              <a:rPr lang="en-US" sz="2200" dirty="0" smtClean="0"/>
              <a:t>All network measures were standardized to be compared across different the </a:t>
            </a:r>
            <a:r>
              <a:rPr lang="en-US" sz="2200" b="1" dirty="0" smtClean="0">
                <a:solidFill>
                  <a:srgbClr val="00B050"/>
                </a:solidFill>
              </a:rPr>
              <a:t>four assessed sessions</a:t>
            </a:r>
            <a:r>
              <a:rPr lang="en-US" sz="2200" dirty="0" smtClean="0">
                <a:solidFill>
                  <a:srgbClr val="00B050"/>
                </a:solidFill>
              </a:rPr>
              <a:t>.</a:t>
            </a:r>
          </a:p>
          <a:p>
            <a:pPr marL="109537" indent="0">
              <a:buNone/>
            </a:pPr>
            <a:endParaRPr lang="en-US" sz="2200" dirty="0" smtClean="0"/>
          </a:p>
          <a:p>
            <a:r>
              <a:rPr lang="en-US" sz="2200" dirty="0" smtClean="0"/>
              <a:t>This </a:t>
            </a:r>
            <a:r>
              <a:rPr lang="en-US" sz="2200" dirty="0"/>
              <a:t>study used hierarchical regression modeling to assess the addition of the social network measures at week 9 in a predictive model for mentee depression at week 11.</a:t>
            </a:r>
          </a:p>
          <a:p>
            <a:endParaRPr lang="en-US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46" y="6503353"/>
            <a:ext cx="5810754" cy="35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5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Mentoring At-Risk adolescents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19250"/>
            <a:ext cx="8229600" cy="4324350"/>
          </a:xfrm>
        </p:spPr>
        <p:txBody>
          <a:bodyPr/>
          <a:lstStyle/>
          <a:p>
            <a:r>
              <a:rPr lang="en-US" dirty="0" smtClean="0"/>
              <a:t>Past meta-analytic reviews show evidence of better outcomes for adolescents that partake in mentorship programs</a:t>
            </a:r>
            <a:r>
              <a:rPr lang="en-US" baseline="30000" dirty="0" smtClean="0"/>
              <a:t>1,2</a:t>
            </a:r>
          </a:p>
          <a:p>
            <a:endParaRPr lang="en-US" dirty="0" smtClean="0"/>
          </a:p>
          <a:p>
            <a:r>
              <a:rPr lang="en-US" dirty="0" smtClean="0"/>
              <a:t>Mentored at-risk youth are 55% more likely to attend college than their non-mentored at-risk peers</a:t>
            </a:r>
            <a:r>
              <a:rPr lang="en-US" baseline="30000" dirty="0"/>
              <a:t>3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Group based mentoring </a:t>
            </a:r>
            <a:r>
              <a:rPr lang="en-US" dirty="0"/>
              <a:t>programs have the added benefit of serving </a:t>
            </a:r>
            <a:r>
              <a:rPr lang="en-US" dirty="0" smtClean="0"/>
              <a:t>more at-risk adolescents and </a:t>
            </a:r>
            <a:r>
              <a:rPr lang="en-US" dirty="0"/>
              <a:t>saving costs in comparison to one on one </a:t>
            </a:r>
            <a:r>
              <a:rPr lang="en-US" dirty="0" smtClean="0"/>
              <a:t>programs</a:t>
            </a:r>
            <a:r>
              <a:rPr lang="en-US" baseline="30000" dirty="0" smtClean="0"/>
              <a:t>1</a:t>
            </a:r>
            <a:endParaRPr lang="en-US" dirty="0" smtClean="0"/>
          </a:p>
          <a:p>
            <a:endParaRPr lang="en-US" sz="11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46" y="6503353"/>
            <a:ext cx="5810754" cy="3546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" y="6180187"/>
            <a:ext cx="2968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1 - Dubois </a:t>
            </a:r>
            <a:r>
              <a:rPr lang="en-US" sz="1200" dirty="0"/>
              <a:t>et al, </a:t>
            </a:r>
            <a:r>
              <a:rPr lang="en-US" sz="1200" dirty="0" smtClean="0"/>
              <a:t>2011</a:t>
            </a:r>
          </a:p>
          <a:p>
            <a:r>
              <a:rPr lang="en-US" sz="1200" dirty="0" smtClean="0"/>
              <a:t>2 - </a:t>
            </a:r>
            <a:r>
              <a:rPr lang="en-US" sz="1200" dirty="0" err="1" smtClean="0"/>
              <a:t>Tolan</a:t>
            </a:r>
            <a:r>
              <a:rPr lang="en-US" sz="1200" dirty="0" smtClean="0"/>
              <a:t> </a:t>
            </a:r>
            <a:r>
              <a:rPr lang="en-US" sz="1200" dirty="0"/>
              <a:t>et al, </a:t>
            </a:r>
            <a:r>
              <a:rPr lang="en-US" sz="1200" dirty="0" smtClean="0"/>
              <a:t>2013</a:t>
            </a:r>
          </a:p>
          <a:p>
            <a:r>
              <a:rPr lang="en-US" sz="1200" dirty="0" smtClean="0"/>
              <a:t>3 - </a:t>
            </a:r>
            <a:r>
              <a:rPr lang="en-US" sz="1200" dirty="0" err="1" smtClean="0"/>
              <a:t>Thurlow</a:t>
            </a:r>
            <a:r>
              <a:rPr lang="en-US" sz="1200" dirty="0"/>
              <a:t>, Sinclair &amp; Johnson, </a:t>
            </a:r>
            <a:r>
              <a:rPr lang="en-US" sz="1200" dirty="0" smtClean="0"/>
              <a:t>2002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1998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066800"/>
          </a:xfrm>
        </p:spPr>
        <p:txBody>
          <a:bodyPr/>
          <a:lstStyle/>
          <a:p>
            <a:pPr algn="ctr"/>
            <a:r>
              <a:rPr lang="en-US" sz="8000" dirty="0" smtClean="0"/>
              <a:t>Results</a:t>
            </a:r>
            <a:endParaRPr lang="en-US" sz="8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46" y="6503353"/>
            <a:ext cx="5810754" cy="35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6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Model Comparison (N=83)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46" y="6503353"/>
            <a:ext cx="5810754" cy="35464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354180"/>
              </p:ext>
            </p:extLst>
          </p:nvPr>
        </p:nvGraphicFramePr>
        <p:xfrm>
          <a:off x="0" y="1309780"/>
          <a:ext cx="9158029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76119270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7349515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444433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960440429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75758160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901903487"/>
                    </a:ext>
                  </a:extLst>
                </a:gridCol>
                <a:gridCol w="1116388">
                  <a:extLst>
                    <a:ext uri="{9D8B030D-6E8A-4147-A177-3AD203B41FA5}">
                      <a16:colId xmlns:a16="http://schemas.microsoft.com/office/drawing/2014/main" val="2042617884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Reduced</a:t>
                      </a:r>
                      <a:r>
                        <a:rPr lang="en-US" sz="1800" b="1" baseline="0" dirty="0" smtClean="0">
                          <a:latin typeface="+mj-lt"/>
                        </a:rPr>
                        <a:t> Model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Full Model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33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669900"/>
                          </a:solidFill>
                          <a:latin typeface="+mj-lt"/>
                        </a:rPr>
                        <a:t>Variable</a:t>
                      </a:r>
                      <a:endParaRPr lang="en-US" sz="1200" b="1" dirty="0">
                        <a:solidFill>
                          <a:srgbClr val="66990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669900"/>
                          </a:solidFill>
                          <a:latin typeface="+mj-lt"/>
                        </a:rPr>
                        <a:t>Estimate</a:t>
                      </a:r>
                      <a:endParaRPr lang="en-US" sz="1200" b="1" dirty="0">
                        <a:solidFill>
                          <a:srgbClr val="669900"/>
                        </a:solidFill>
                        <a:latin typeface="+mj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669900"/>
                          </a:solidFill>
                          <a:latin typeface="+mj-lt"/>
                        </a:rPr>
                        <a:t>95% CI</a:t>
                      </a:r>
                      <a:endParaRPr lang="en-US" sz="1200" b="1" dirty="0">
                        <a:solidFill>
                          <a:srgbClr val="669900"/>
                        </a:solidFill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669900"/>
                          </a:solidFill>
                          <a:latin typeface="+mj-lt"/>
                        </a:rPr>
                        <a:t>Variable</a:t>
                      </a:r>
                      <a:endParaRPr lang="en-US" sz="1200" b="1" dirty="0">
                        <a:solidFill>
                          <a:srgbClr val="66990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669900"/>
                          </a:solidFill>
                          <a:latin typeface="+mj-lt"/>
                        </a:rPr>
                        <a:t>Estimate</a:t>
                      </a:r>
                      <a:endParaRPr lang="en-US" sz="1200" b="1" dirty="0">
                        <a:solidFill>
                          <a:srgbClr val="66990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669900"/>
                          </a:solidFill>
                          <a:latin typeface="+mj-lt"/>
                        </a:rPr>
                        <a:t>95% CI</a:t>
                      </a:r>
                      <a:endParaRPr lang="en-US" sz="1200" b="1" dirty="0">
                        <a:solidFill>
                          <a:srgbClr val="669900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965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Baseline Depression*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 0.54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[0.39 – 0.69]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Baseline</a:t>
                      </a:r>
                      <a:r>
                        <a:rPr lang="en-US" sz="1200" b="1" baseline="0" dirty="0" smtClean="0">
                          <a:latin typeface="+mj-lt"/>
                        </a:rPr>
                        <a:t> </a:t>
                      </a:r>
                      <a:r>
                        <a:rPr lang="en-US" sz="1200" b="1" dirty="0" smtClean="0">
                          <a:latin typeface="+mj-lt"/>
                        </a:rPr>
                        <a:t>Depression*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 0.54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[0.39 - 0.69]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3936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Age*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 0.17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[0.04 – 0.30]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Age*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 0.15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[0.03 - 0.29]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3336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Sex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-0.41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[-0.91 – 0.09]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Sex 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-0.40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[-0.92 - 0.13]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2980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Race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Race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768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White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Reference</a:t>
                      </a:r>
                      <a:endParaRPr 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Reference</a:t>
                      </a:r>
                      <a:endParaRPr 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White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099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Hispanic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-0.57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[-1.25 – 0.11]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Hispanic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-0.76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[-1.45 -</a:t>
                      </a:r>
                      <a:r>
                        <a:rPr lang="en-US" sz="1200" b="1" baseline="0" dirty="0" smtClean="0">
                          <a:latin typeface="+mj-lt"/>
                        </a:rPr>
                        <a:t> </a:t>
                      </a:r>
                      <a:r>
                        <a:rPr lang="en-US" sz="1200" b="1" dirty="0" smtClean="0">
                          <a:latin typeface="+mj-lt"/>
                        </a:rPr>
                        <a:t>0.08]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09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Other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-0.03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[-0.55 – 0.71]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Other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0.05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[-0.58 - 0.68]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764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Night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Night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602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Monday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Reference</a:t>
                      </a:r>
                      <a:endParaRPr 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Monday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312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Tuesday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0.50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[-0.24 – 1.24]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Tuesday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0.52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[-0.24 - 1.28]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Wednesday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0.08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[-0.66</a:t>
                      </a:r>
                      <a:r>
                        <a:rPr lang="en-US" sz="1200" b="1" baseline="0" dirty="0" smtClean="0">
                          <a:latin typeface="+mj-lt"/>
                        </a:rPr>
                        <a:t> – 0.60</a:t>
                      </a:r>
                      <a:r>
                        <a:rPr lang="en-US" sz="1200" b="1" dirty="0" smtClean="0">
                          <a:latin typeface="+mj-lt"/>
                        </a:rPr>
                        <a:t>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Wednesday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0.16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[-0.51 - 0.84]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13369"/>
                  </a:ext>
                </a:extLst>
              </a:tr>
              <a:tr h="0">
                <a:tc rowSpan="4" gridSpan="4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algn="ctr"/>
                      <a:endParaRPr lang="en-US" sz="2700" b="1">
                        <a:latin typeface="+mj-lt"/>
                      </a:endParaRPr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rgbClr val="00B050"/>
                          </a:solidFill>
                          <a:latin typeface="+mj-lt"/>
                        </a:rPr>
                        <a:t>Inbound Centrality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-4.42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[-13.78 - 4.95] 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427780"/>
                  </a:ext>
                </a:extLst>
              </a:tr>
              <a:tr h="0">
                <a:tc gridSpan="4" vMerge="1">
                  <a:txBody>
                    <a:bodyPr/>
                    <a:lstStyle/>
                    <a:p>
                      <a:pPr algn="ctr"/>
                      <a:endParaRPr lang="en-US" sz="2700" b="1">
                        <a:latin typeface="+mj-lt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700" b="1">
                        <a:latin typeface="+mj-lt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rgbClr val="00B050"/>
                          </a:solidFill>
                          <a:latin typeface="+mj-lt"/>
                        </a:rPr>
                        <a:t>Outbound Centrality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-0.93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[-3.27 - 1.41]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1521892"/>
                  </a:ext>
                </a:extLst>
              </a:tr>
              <a:tr h="0">
                <a:tc gridSpan="4" vMerge="1">
                  <a:txBody>
                    <a:bodyPr/>
                    <a:lstStyle/>
                    <a:p>
                      <a:pPr algn="ctr"/>
                      <a:endParaRPr lang="en-US" sz="2700" b="1">
                        <a:latin typeface="+mj-lt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700" b="1">
                        <a:latin typeface="+mj-lt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rgbClr val="00B050"/>
                          </a:solidFill>
                          <a:latin typeface="+mj-lt"/>
                        </a:rPr>
                        <a:t>Reciprocity*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-19.33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[-32.54 - -6.11]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844601"/>
                  </a:ext>
                </a:extLst>
              </a:tr>
              <a:tr h="0">
                <a:tc gridSpan="4" vMerge="1">
                  <a:txBody>
                    <a:bodyPr/>
                    <a:lstStyle/>
                    <a:p>
                      <a:pPr algn="ctr"/>
                      <a:endParaRPr lang="en-US" sz="2700" b="1">
                        <a:latin typeface="+mj-lt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700" b="1">
                        <a:latin typeface="+mj-lt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rgbClr val="00B050"/>
                          </a:solidFill>
                          <a:latin typeface="+mj-lt"/>
                        </a:rPr>
                        <a:t>Inbound Centrality x Reciprocity*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251.25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[90.20 - 412.3]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334565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Reduced Model R</a:t>
                      </a:r>
                      <a:r>
                        <a:rPr lang="en-US" sz="1800" b="1" baseline="300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2</a:t>
                      </a:r>
                      <a:r>
                        <a:rPr lang="en-US" sz="1800" b="1" baseline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 = 0.55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F0F3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increase in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explained</a:t>
                      </a:r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variance in post intervention depression</a:t>
                      </a:r>
                      <a:endParaRPr kumimoji="0"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baseline="0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41163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ctr" defTabSz="3788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Full Model R</a:t>
                      </a:r>
                      <a:r>
                        <a:rPr lang="en-US" sz="1800" b="1" baseline="30000" dirty="0" smtClean="0">
                          <a:solidFill>
                            <a:srgbClr val="00B050"/>
                          </a:solidFill>
                          <a:latin typeface="+mj-lt"/>
                        </a:rPr>
                        <a:t>2 </a:t>
                      </a:r>
                      <a:r>
                        <a:rPr lang="en-US" sz="1800" b="1" baseline="0" dirty="0" smtClean="0">
                          <a:solidFill>
                            <a:srgbClr val="00B050"/>
                          </a:solidFill>
                          <a:latin typeface="+mj-lt"/>
                        </a:rPr>
                        <a:t>= 0.62</a:t>
                      </a:r>
                      <a:endParaRPr lang="en-US" sz="1800" b="1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baseline="0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38703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" y="1676400"/>
            <a:ext cx="4343400" cy="3276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2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Model Comparison (N=83)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46" y="6503353"/>
            <a:ext cx="5810754" cy="35464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595217"/>
              </p:ext>
            </p:extLst>
          </p:nvPr>
        </p:nvGraphicFramePr>
        <p:xfrm>
          <a:off x="0" y="1309780"/>
          <a:ext cx="9158029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76119270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7349515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444433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960440429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75758160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901903487"/>
                    </a:ext>
                  </a:extLst>
                </a:gridCol>
                <a:gridCol w="1116388">
                  <a:extLst>
                    <a:ext uri="{9D8B030D-6E8A-4147-A177-3AD203B41FA5}">
                      <a16:colId xmlns:a16="http://schemas.microsoft.com/office/drawing/2014/main" val="2042617884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Reduced</a:t>
                      </a:r>
                      <a:r>
                        <a:rPr lang="en-US" sz="1800" b="1" baseline="0" dirty="0" smtClean="0">
                          <a:latin typeface="+mj-lt"/>
                        </a:rPr>
                        <a:t> Model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Full Model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33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669900"/>
                          </a:solidFill>
                          <a:latin typeface="+mj-lt"/>
                        </a:rPr>
                        <a:t>Variable</a:t>
                      </a:r>
                      <a:endParaRPr lang="en-US" sz="1200" b="1" dirty="0">
                        <a:solidFill>
                          <a:srgbClr val="66990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669900"/>
                          </a:solidFill>
                          <a:latin typeface="+mj-lt"/>
                        </a:rPr>
                        <a:t>Estimate</a:t>
                      </a:r>
                      <a:endParaRPr lang="en-US" sz="1200" b="1" dirty="0">
                        <a:solidFill>
                          <a:srgbClr val="669900"/>
                        </a:solidFill>
                        <a:latin typeface="+mj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669900"/>
                          </a:solidFill>
                          <a:latin typeface="+mj-lt"/>
                        </a:rPr>
                        <a:t>95% CI</a:t>
                      </a:r>
                      <a:endParaRPr lang="en-US" sz="1200" b="1" dirty="0">
                        <a:solidFill>
                          <a:srgbClr val="669900"/>
                        </a:solidFill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669900"/>
                          </a:solidFill>
                          <a:latin typeface="+mj-lt"/>
                        </a:rPr>
                        <a:t>Variable</a:t>
                      </a:r>
                      <a:endParaRPr lang="en-US" sz="1200" b="1" dirty="0">
                        <a:solidFill>
                          <a:srgbClr val="66990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669900"/>
                          </a:solidFill>
                          <a:latin typeface="+mj-lt"/>
                        </a:rPr>
                        <a:t>Estimate</a:t>
                      </a:r>
                      <a:endParaRPr lang="en-US" sz="1200" b="1" dirty="0">
                        <a:solidFill>
                          <a:srgbClr val="66990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669900"/>
                          </a:solidFill>
                          <a:latin typeface="+mj-lt"/>
                        </a:rPr>
                        <a:t>95% CI</a:t>
                      </a:r>
                      <a:endParaRPr lang="en-US" sz="1200" b="1" dirty="0">
                        <a:solidFill>
                          <a:srgbClr val="669900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965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Baseline Depression*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 0.54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[0.39 – 0.69]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Baseline</a:t>
                      </a:r>
                      <a:r>
                        <a:rPr lang="en-US" sz="1200" b="1" baseline="0" dirty="0" smtClean="0">
                          <a:latin typeface="+mj-lt"/>
                        </a:rPr>
                        <a:t> </a:t>
                      </a:r>
                      <a:r>
                        <a:rPr lang="en-US" sz="1200" b="1" dirty="0" smtClean="0">
                          <a:latin typeface="+mj-lt"/>
                        </a:rPr>
                        <a:t>Depression*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 0.54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[0.39 - 0.69]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3936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Age*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 0.17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[0.04 – 0.30]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Age*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 0.15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[0.03 - 0.29]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3336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Sex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-0.41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[-0.91 – 0.09]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Sex 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-0.40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[-0.92 - 0.13]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2980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Race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Race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768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White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Reference</a:t>
                      </a:r>
                      <a:endParaRPr 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Reference</a:t>
                      </a:r>
                      <a:endParaRPr 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White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099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Hispanic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-0.57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[-1.25 – 0.11]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Hispanic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-0.76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[-1.45 -</a:t>
                      </a:r>
                      <a:r>
                        <a:rPr lang="en-US" sz="1200" b="1" baseline="0" dirty="0" smtClean="0">
                          <a:latin typeface="+mj-lt"/>
                        </a:rPr>
                        <a:t> </a:t>
                      </a:r>
                      <a:r>
                        <a:rPr lang="en-US" sz="1200" b="1" dirty="0" smtClean="0">
                          <a:latin typeface="+mj-lt"/>
                        </a:rPr>
                        <a:t>0.08]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09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Other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-0.03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[-0.55 – 0.71]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Other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0.05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[-0.58 - 0.68]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764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Night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Night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602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Monday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Reference</a:t>
                      </a:r>
                      <a:endParaRPr 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Monday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312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Tuesday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0.50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[-0.24 – 1.24]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Tuesday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0.52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[-0.24 - 1.28]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Wednesday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0.08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[-0.66</a:t>
                      </a:r>
                      <a:r>
                        <a:rPr lang="en-US" sz="1200" b="1" baseline="0" dirty="0" smtClean="0">
                          <a:latin typeface="+mj-lt"/>
                        </a:rPr>
                        <a:t> – 0.60</a:t>
                      </a:r>
                      <a:r>
                        <a:rPr lang="en-US" sz="1200" b="1" dirty="0" smtClean="0">
                          <a:latin typeface="+mj-lt"/>
                        </a:rPr>
                        <a:t>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Wednesday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0.16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[-0.51 - 0.84]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13369"/>
                  </a:ext>
                </a:extLst>
              </a:tr>
              <a:tr h="0">
                <a:tc rowSpan="4" gridSpan="4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algn="ctr"/>
                      <a:endParaRPr lang="en-US" sz="2700" b="1">
                        <a:latin typeface="+mj-lt"/>
                      </a:endParaRPr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rgbClr val="00B050"/>
                          </a:solidFill>
                          <a:latin typeface="+mj-lt"/>
                        </a:rPr>
                        <a:t>Inbound Centrality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-4.42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[-13.78 - 4.95] 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427780"/>
                  </a:ext>
                </a:extLst>
              </a:tr>
              <a:tr h="0">
                <a:tc gridSpan="4" vMerge="1">
                  <a:txBody>
                    <a:bodyPr/>
                    <a:lstStyle/>
                    <a:p>
                      <a:pPr algn="ctr"/>
                      <a:endParaRPr lang="en-US" sz="2700" b="1">
                        <a:latin typeface="+mj-lt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700" b="1">
                        <a:latin typeface="+mj-lt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rgbClr val="00B050"/>
                          </a:solidFill>
                          <a:latin typeface="+mj-lt"/>
                        </a:rPr>
                        <a:t>Outbound Centrality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-0.93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[-3.27 - 1.41]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1521892"/>
                  </a:ext>
                </a:extLst>
              </a:tr>
              <a:tr h="0">
                <a:tc gridSpan="4" vMerge="1">
                  <a:txBody>
                    <a:bodyPr/>
                    <a:lstStyle/>
                    <a:p>
                      <a:pPr algn="ctr"/>
                      <a:endParaRPr lang="en-US" sz="2700" b="1">
                        <a:latin typeface="+mj-lt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700" b="1">
                        <a:latin typeface="+mj-lt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rgbClr val="00B050"/>
                          </a:solidFill>
                          <a:latin typeface="+mj-lt"/>
                        </a:rPr>
                        <a:t>Reciprocity*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-19.33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[-32.54 - -6.11]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844601"/>
                  </a:ext>
                </a:extLst>
              </a:tr>
              <a:tr h="0">
                <a:tc gridSpan="4" vMerge="1">
                  <a:txBody>
                    <a:bodyPr/>
                    <a:lstStyle/>
                    <a:p>
                      <a:pPr algn="ctr"/>
                      <a:endParaRPr lang="en-US" sz="2700" b="1">
                        <a:latin typeface="+mj-lt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700" b="1">
                        <a:latin typeface="+mj-lt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rgbClr val="00B050"/>
                          </a:solidFill>
                          <a:latin typeface="+mj-lt"/>
                        </a:rPr>
                        <a:t>Inbound Centrality x Reciprocity*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251.25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[90.20 - 412.3]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334565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Reduced Model R</a:t>
                      </a:r>
                      <a:r>
                        <a:rPr lang="en-US" sz="1800" b="1" baseline="300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2</a:t>
                      </a:r>
                      <a:r>
                        <a:rPr lang="en-US" sz="1800" b="1" baseline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 = 0.55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F0F3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increase in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explained</a:t>
                      </a:r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variance in post intervention depression</a:t>
                      </a:r>
                      <a:endParaRPr kumimoji="0"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baseline="0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41163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ctr" defTabSz="3788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Full Model R</a:t>
                      </a:r>
                      <a:r>
                        <a:rPr lang="en-US" sz="1800" b="1" baseline="30000" dirty="0" smtClean="0">
                          <a:solidFill>
                            <a:srgbClr val="00B050"/>
                          </a:solidFill>
                          <a:latin typeface="+mj-lt"/>
                        </a:rPr>
                        <a:t>2 </a:t>
                      </a:r>
                      <a:r>
                        <a:rPr lang="en-US" sz="1800" b="1" baseline="0" dirty="0" smtClean="0">
                          <a:solidFill>
                            <a:srgbClr val="00B050"/>
                          </a:solidFill>
                          <a:latin typeface="+mj-lt"/>
                        </a:rPr>
                        <a:t>= 0.62</a:t>
                      </a:r>
                      <a:endParaRPr lang="en-US" sz="1800" b="1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baseline="0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38703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343400" y="1665027"/>
            <a:ext cx="4786952" cy="33057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7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Model Comparison (N=83)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46" y="6503353"/>
            <a:ext cx="5810754" cy="35464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787851"/>
              </p:ext>
            </p:extLst>
          </p:nvPr>
        </p:nvGraphicFramePr>
        <p:xfrm>
          <a:off x="0" y="1309780"/>
          <a:ext cx="9158029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76119270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7349515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444433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960440429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75758160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901903487"/>
                    </a:ext>
                  </a:extLst>
                </a:gridCol>
                <a:gridCol w="1116388">
                  <a:extLst>
                    <a:ext uri="{9D8B030D-6E8A-4147-A177-3AD203B41FA5}">
                      <a16:colId xmlns:a16="http://schemas.microsoft.com/office/drawing/2014/main" val="2042617884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Reduced</a:t>
                      </a:r>
                      <a:r>
                        <a:rPr lang="en-US" sz="1800" b="1" baseline="0" dirty="0" smtClean="0">
                          <a:latin typeface="+mj-lt"/>
                        </a:rPr>
                        <a:t> Model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Full Model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33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669900"/>
                          </a:solidFill>
                          <a:latin typeface="+mj-lt"/>
                        </a:rPr>
                        <a:t>Variable</a:t>
                      </a:r>
                      <a:endParaRPr lang="en-US" sz="1200" b="1" dirty="0">
                        <a:solidFill>
                          <a:srgbClr val="66990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669900"/>
                          </a:solidFill>
                          <a:latin typeface="+mj-lt"/>
                        </a:rPr>
                        <a:t>Estimate</a:t>
                      </a:r>
                      <a:endParaRPr lang="en-US" sz="1200" b="1" dirty="0">
                        <a:solidFill>
                          <a:srgbClr val="669900"/>
                        </a:solidFill>
                        <a:latin typeface="+mj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669900"/>
                          </a:solidFill>
                          <a:latin typeface="+mj-lt"/>
                        </a:rPr>
                        <a:t>95% CI</a:t>
                      </a:r>
                      <a:endParaRPr lang="en-US" sz="1200" b="1" dirty="0">
                        <a:solidFill>
                          <a:srgbClr val="669900"/>
                        </a:solidFill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669900"/>
                          </a:solidFill>
                          <a:latin typeface="+mj-lt"/>
                        </a:rPr>
                        <a:t>Variable</a:t>
                      </a:r>
                      <a:endParaRPr lang="en-US" sz="1200" b="1" dirty="0">
                        <a:solidFill>
                          <a:srgbClr val="66990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669900"/>
                          </a:solidFill>
                          <a:latin typeface="+mj-lt"/>
                        </a:rPr>
                        <a:t>Estimate</a:t>
                      </a:r>
                      <a:endParaRPr lang="en-US" sz="1200" b="1" dirty="0">
                        <a:solidFill>
                          <a:srgbClr val="66990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669900"/>
                          </a:solidFill>
                          <a:latin typeface="+mj-lt"/>
                        </a:rPr>
                        <a:t>95% CI</a:t>
                      </a:r>
                      <a:endParaRPr lang="en-US" sz="1200" b="1" dirty="0">
                        <a:solidFill>
                          <a:srgbClr val="669900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965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Baseline Depression*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 0.54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[0.39 – 0.69]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Baseline</a:t>
                      </a:r>
                      <a:r>
                        <a:rPr lang="en-US" sz="1200" b="1" baseline="0" dirty="0" smtClean="0">
                          <a:latin typeface="+mj-lt"/>
                        </a:rPr>
                        <a:t> </a:t>
                      </a:r>
                      <a:r>
                        <a:rPr lang="en-US" sz="1200" b="1" dirty="0" smtClean="0">
                          <a:latin typeface="+mj-lt"/>
                        </a:rPr>
                        <a:t>Depression*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 0.54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[0.39 - 0.69]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3936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Age*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 0.17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[0.04 – 0.30]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Age*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 0.15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[0.03 - 0.29]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3336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Sex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-0.41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[-0.91 – 0.09]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Sex 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-0.40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[-0.92 - 0.13]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2980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Race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Race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768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White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Reference</a:t>
                      </a:r>
                      <a:endParaRPr 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Reference</a:t>
                      </a:r>
                      <a:endParaRPr 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White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099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Hispanic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-0.57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[-1.25 – 0.11]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Hispanic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-0.76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[-1.45 -</a:t>
                      </a:r>
                      <a:r>
                        <a:rPr lang="en-US" sz="1200" b="1" baseline="0" dirty="0" smtClean="0">
                          <a:latin typeface="+mj-lt"/>
                        </a:rPr>
                        <a:t> </a:t>
                      </a:r>
                      <a:r>
                        <a:rPr lang="en-US" sz="1200" b="1" dirty="0" smtClean="0">
                          <a:latin typeface="+mj-lt"/>
                        </a:rPr>
                        <a:t>0.08]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09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Other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-0.03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[-0.55 – 0.71]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Other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0.05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[-0.58 - 0.68]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764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Night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Night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602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Monday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Reference</a:t>
                      </a:r>
                      <a:endParaRPr 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Monday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312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Tuesday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0.50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[-0.24 – 1.24]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Tuesday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0.52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[-0.24 - 1.28]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Wednesday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0.08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[-0.66</a:t>
                      </a:r>
                      <a:r>
                        <a:rPr lang="en-US" sz="1200" b="1" baseline="0" dirty="0" smtClean="0">
                          <a:latin typeface="+mj-lt"/>
                        </a:rPr>
                        <a:t> – 0.60</a:t>
                      </a:r>
                      <a:r>
                        <a:rPr lang="en-US" sz="1200" b="1" dirty="0" smtClean="0">
                          <a:latin typeface="+mj-lt"/>
                        </a:rPr>
                        <a:t>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Wednesday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0.16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[-0.51 - 0.84]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13369"/>
                  </a:ext>
                </a:extLst>
              </a:tr>
              <a:tr h="0">
                <a:tc rowSpan="4" gridSpan="4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algn="ctr"/>
                      <a:endParaRPr lang="en-US" sz="2700" b="1">
                        <a:latin typeface="+mj-lt"/>
                      </a:endParaRPr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rgbClr val="00B050"/>
                          </a:solidFill>
                          <a:latin typeface="+mj-lt"/>
                        </a:rPr>
                        <a:t>Inbound Centrality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-4.42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[-13.78 - 4.95] 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427780"/>
                  </a:ext>
                </a:extLst>
              </a:tr>
              <a:tr h="0">
                <a:tc gridSpan="4" vMerge="1">
                  <a:txBody>
                    <a:bodyPr/>
                    <a:lstStyle/>
                    <a:p>
                      <a:pPr algn="ctr"/>
                      <a:endParaRPr lang="en-US" sz="2700" b="1">
                        <a:latin typeface="+mj-lt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700" b="1">
                        <a:latin typeface="+mj-lt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rgbClr val="00B050"/>
                          </a:solidFill>
                          <a:latin typeface="+mj-lt"/>
                        </a:rPr>
                        <a:t>Outbound Centrality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-0.93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[-3.27 - 1.41]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1521892"/>
                  </a:ext>
                </a:extLst>
              </a:tr>
              <a:tr h="0">
                <a:tc gridSpan="4" vMerge="1">
                  <a:txBody>
                    <a:bodyPr/>
                    <a:lstStyle/>
                    <a:p>
                      <a:pPr algn="ctr"/>
                      <a:endParaRPr lang="en-US" sz="2700" b="1">
                        <a:latin typeface="+mj-lt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700" b="1">
                        <a:latin typeface="+mj-lt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rgbClr val="00B050"/>
                          </a:solidFill>
                          <a:latin typeface="+mj-lt"/>
                        </a:rPr>
                        <a:t>Reciprocity*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-19.33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[-32.54 - -6.11]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844601"/>
                  </a:ext>
                </a:extLst>
              </a:tr>
              <a:tr h="0">
                <a:tc gridSpan="4" vMerge="1">
                  <a:txBody>
                    <a:bodyPr/>
                    <a:lstStyle/>
                    <a:p>
                      <a:pPr algn="ctr"/>
                      <a:endParaRPr lang="en-US" sz="2700" b="1">
                        <a:latin typeface="+mj-lt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700" b="1">
                        <a:latin typeface="+mj-lt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rgbClr val="00B050"/>
                          </a:solidFill>
                          <a:latin typeface="+mj-lt"/>
                        </a:rPr>
                        <a:t>Inbound Centrality x Reciprocity*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251.25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[90.20 - 412.3]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334565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Reduced Model R</a:t>
                      </a:r>
                      <a:r>
                        <a:rPr lang="en-US" sz="1800" b="1" baseline="300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2</a:t>
                      </a:r>
                      <a:r>
                        <a:rPr lang="en-US" sz="1800" b="1" baseline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 = 0.55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F0F3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increase in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explained</a:t>
                      </a:r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variance in post intervention depression</a:t>
                      </a:r>
                      <a:endParaRPr kumimoji="0"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baseline="0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41163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ctr" defTabSz="3788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Full Model R</a:t>
                      </a:r>
                      <a:r>
                        <a:rPr lang="en-US" sz="1800" b="1" baseline="30000" dirty="0" smtClean="0">
                          <a:solidFill>
                            <a:srgbClr val="00B050"/>
                          </a:solidFill>
                          <a:latin typeface="+mj-lt"/>
                        </a:rPr>
                        <a:t>2 </a:t>
                      </a:r>
                      <a:r>
                        <a:rPr lang="en-US" sz="1800" b="1" baseline="0" dirty="0" smtClean="0">
                          <a:solidFill>
                            <a:srgbClr val="00B050"/>
                          </a:solidFill>
                          <a:latin typeface="+mj-lt"/>
                        </a:rPr>
                        <a:t>= 0.62</a:t>
                      </a:r>
                      <a:endParaRPr lang="en-US" sz="1800" b="1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baseline="0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38703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 flipV="1">
            <a:off x="4343400" y="4970736"/>
            <a:ext cx="4800600" cy="11252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1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Model Comparison (N=83)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46" y="6503353"/>
            <a:ext cx="5810754" cy="35464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430985"/>
              </p:ext>
            </p:extLst>
          </p:nvPr>
        </p:nvGraphicFramePr>
        <p:xfrm>
          <a:off x="0" y="1309780"/>
          <a:ext cx="9158029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76119270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7349515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444433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960440429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75758160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901903487"/>
                    </a:ext>
                  </a:extLst>
                </a:gridCol>
                <a:gridCol w="1116388">
                  <a:extLst>
                    <a:ext uri="{9D8B030D-6E8A-4147-A177-3AD203B41FA5}">
                      <a16:colId xmlns:a16="http://schemas.microsoft.com/office/drawing/2014/main" val="2042617884"/>
                    </a:ext>
                  </a:extLst>
                </a:gridCol>
              </a:tblGrid>
              <a:tr h="30174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Reduced</a:t>
                      </a:r>
                      <a:r>
                        <a:rPr lang="en-US" sz="1800" b="1" baseline="0" dirty="0" smtClean="0">
                          <a:latin typeface="+mj-lt"/>
                        </a:rPr>
                        <a:t> Model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Full Model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33761"/>
                  </a:ext>
                </a:extLst>
              </a:tr>
              <a:tr h="22630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669900"/>
                          </a:solidFill>
                          <a:latin typeface="+mj-lt"/>
                        </a:rPr>
                        <a:t>Variable</a:t>
                      </a:r>
                      <a:endParaRPr lang="en-US" sz="1200" b="1" dirty="0">
                        <a:solidFill>
                          <a:srgbClr val="66990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669900"/>
                          </a:solidFill>
                          <a:latin typeface="+mj-lt"/>
                        </a:rPr>
                        <a:t>Estimate</a:t>
                      </a:r>
                      <a:endParaRPr lang="en-US" sz="1200" b="1" dirty="0">
                        <a:solidFill>
                          <a:srgbClr val="669900"/>
                        </a:solidFill>
                        <a:latin typeface="+mj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669900"/>
                          </a:solidFill>
                          <a:latin typeface="+mj-lt"/>
                        </a:rPr>
                        <a:t>95% CI</a:t>
                      </a:r>
                      <a:endParaRPr lang="en-US" sz="1200" b="1" dirty="0">
                        <a:solidFill>
                          <a:srgbClr val="669900"/>
                        </a:solidFill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669900"/>
                          </a:solidFill>
                          <a:latin typeface="+mj-lt"/>
                        </a:rPr>
                        <a:t>Variable</a:t>
                      </a:r>
                      <a:endParaRPr lang="en-US" sz="1200" b="1" dirty="0">
                        <a:solidFill>
                          <a:srgbClr val="66990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669900"/>
                          </a:solidFill>
                          <a:latin typeface="+mj-lt"/>
                        </a:rPr>
                        <a:t>Estimate</a:t>
                      </a:r>
                      <a:endParaRPr lang="en-US" sz="1200" b="1" dirty="0">
                        <a:solidFill>
                          <a:srgbClr val="66990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669900"/>
                          </a:solidFill>
                          <a:latin typeface="+mj-lt"/>
                        </a:rPr>
                        <a:t>95% CI</a:t>
                      </a:r>
                      <a:endParaRPr lang="en-US" sz="1200" b="1" dirty="0">
                        <a:solidFill>
                          <a:srgbClr val="669900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965460"/>
                  </a:ext>
                </a:extLst>
              </a:tr>
              <a:tr h="22630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Baseline Depression*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 0.54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[0.39 – 0.69]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Baseline</a:t>
                      </a:r>
                      <a:r>
                        <a:rPr lang="en-US" sz="1200" b="1" baseline="0" dirty="0" smtClean="0">
                          <a:latin typeface="+mj-lt"/>
                        </a:rPr>
                        <a:t> </a:t>
                      </a:r>
                      <a:r>
                        <a:rPr lang="en-US" sz="1200" b="1" dirty="0" smtClean="0">
                          <a:latin typeface="+mj-lt"/>
                        </a:rPr>
                        <a:t>Depression*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 0.54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[0.39 - 0.69]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3936530"/>
                  </a:ext>
                </a:extLst>
              </a:tr>
              <a:tr h="22630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Age*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 0.17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[0.04 – 0.30]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Age*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 0.15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[0.03 - 0.29]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3336913"/>
                  </a:ext>
                </a:extLst>
              </a:tr>
              <a:tr h="22630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Sex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-0.41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[-0.91 – 0.09]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Sex 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-0.40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[-0.92 - 0.13]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2980425"/>
                  </a:ext>
                </a:extLst>
              </a:tr>
              <a:tr h="22630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Race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Race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768768"/>
                  </a:ext>
                </a:extLst>
              </a:tr>
              <a:tr h="22630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White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Reference</a:t>
                      </a:r>
                      <a:endParaRPr 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Reference</a:t>
                      </a:r>
                      <a:endParaRPr 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White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099123"/>
                  </a:ext>
                </a:extLst>
              </a:tr>
              <a:tr h="22630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Hispanic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-0.57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[-1.25 – 0.11]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Hispanic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-0.76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[-1.45 -</a:t>
                      </a:r>
                      <a:r>
                        <a:rPr lang="en-US" sz="1200" b="1" baseline="0" dirty="0" smtClean="0">
                          <a:latin typeface="+mj-lt"/>
                        </a:rPr>
                        <a:t> </a:t>
                      </a:r>
                      <a:r>
                        <a:rPr lang="en-US" sz="1200" b="1" dirty="0" smtClean="0">
                          <a:latin typeface="+mj-lt"/>
                        </a:rPr>
                        <a:t>0.08]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09494"/>
                  </a:ext>
                </a:extLst>
              </a:tr>
              <a:tr h="22630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Other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-0.03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[-0.55 – 0.71]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Other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0.05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[-0.58 - 0.68]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764157"/>
                  </a:ext>
                </a:extLst>
              </a:tr>
              <a:tr h="22630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Night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Night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602060"/>
                  </a:ext>
                </a:extLst>
              </a:tr>
              <a:tr h="22630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Monday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Reference</a:t>
                      </a:r>
                      <a:endParaRPr 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Monday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312823"/>
                  </a:ext>
                </a:extLst>
              </a:tr>
              <a:tr h="22630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Tuesday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0.50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[-0.24 – 1.24]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Tuesday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0.52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[-0.24 - 1.28]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58419"/>
                  </a:ext>
                </a:extLst>
              </a:tr>
              <a:tr h="22630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Wednesday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0.08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[-0.66</a:t>
                      </a:r>
                      <a:r>
                        <a:rPr lang="en-US" sz="1200" b="1" baseline="0" dirty="0" smtClean="0">
                          <a:latin typeface="+mj-lt"/>
                        </a:rPr>
                        <a:t> – 0.60</a:t>
                      </a:r>
                      <a:r>
                        <a:rPr lang="en-US" sz="1200" b="1" dirty="0" smtClean="0">
                          <a:latin typeface="+mj-lt"/>
                        </a:rPr>
                        <a:t>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Wednesday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0.16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[-0.51 - 0.84]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13369"/>
                  </a:ext>
                </a:extLst>
              </a:tr>
              <a:tr h="226309">
                <a:tc rowSpan="4" gridSpan="4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j-lt"/>
                      </a:endParaRPr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algn="ctr"/>
                      <a:endParaRPr lang="en-US" sz="2700" b="1">
                        <a:latin typeface="+mj-lt"/>
                      </a:endParaRPr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rgbClr val="00B050"/>
                          </a:solidFill>
                          <a:latin typeface="+mj-lt"/>
                        </a:rPr>
                        <a:t>Inbound Centrality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-4.42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[-13.78 - 4.95] 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427780"/>
                  </a:ext>
                </a:extLst>
              </a:tr>
              <a:tr h="226309">
                <a:tc gridSpan="4" vMerge="1">
                  <a:txBody>
                    <a:bodyPr/>
                    <a:lstStyle/>
                    <a:p>
                      <a:pPr algn="ctr"/>
                      <a:endParaRPr lang="en-US" sz="2700" b="1">
                        <a:latin typeface="+mj-lt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700" b="1">
                        <a:latin typeface="+mj-lt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rgbClr val="00B050"/>
                          </a:solidFill>
                          <a:latin typeface="+mj-lt"/>
                        </a:rPr>
                        <a:t>Outbound Centrality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-0.93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[-3.27 - 1.41]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1521892"/>
                  </a:ext>
                </a:extLst>
              </a:tr>
              <a:tr h="226309">
                <a:tc gridSpan="4" vMerge="1">
                  <a:txBody>
                    <a:bodyPr/>
                    <a:lstStyle/>
                    <a:p>
                      <a:pPr algn="ctr"/>
                      <a:endParaRPr lang="en-US" sz="2700" b="1">
                        <a:latin typeface="+mj-lt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700" b="1">
                        <a:latin typeface="+mj-lt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rgbClr val="00B050"/>
                          </a:solidFill>
                          <a:latin typeface="+mj-lt"/>
                        </a:rPr>
                        <a:t>Reciprocity*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-19.33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[-32.54 - -6.11]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844601"/>
                  </a:ext>
                </a:extLst>
              </a:tr>
              <a:tr h="226309">
                <a:tc gridSpan="4" vMerge="1">
                  <a:txBody>
                    <a:bodyPr/>
                    <a:lstStyle/>
                    <a:p>
                      <a:pPr algn="ctr"/>
                      <a:endParaRPr lang="en-US" sz="2700" b="1">
                        <a:latin typeface="+mj-lt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700" b="1">
                        <a:latin typeface="+mj-lt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rgbClr val="00B050"/>
                          </a:solidFill>
                          <a:latin typeface="+mj-lt"/>
                        </a:rPr>
                        <a:t>Inbound Centrality x Reciprocity*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251.25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[90.20 - 412.3]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334565"/>
                  </a:ext>
                </a:extLst>
              </a:tr>
              <a:tr h="30174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Reduced Model R</a:t>
                      </a:r>
                      <a:r>
                        <a:rPr lang="en-US" sz="1800" b="1" baseline="300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2</a:t>
                      </a:r>
                      <a:r>
                        <a:rPr lang="en-US" sz="1800" b="1" baseline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 = 0.55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F0F3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increase in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explained</a:t>
                      </a:r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variance in post intervention depression</a:t>
                      </a:r>
                      <a:endParaRPr kumimoji="0"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baseline="0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411630"/>
                  </a:ext>
                </a:extLst>
              </a:tr>
              <a:tr h="377182">
                <a:tc gridSpan="4">
                  <a:txBody>
                    <a:bodyPr/>
                    <a:lstStyle/>
                    <a:p>
                      <a:pPr marL="0" marR="0" lvl="0" indent="0" algn="ctr" defTabSz="3788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+mj-lt"/>
                        </a:rPr>
                        <a:t>Full Model R</a:t>
                      </a:r>
                      <a:r>
                        <a:rPr lang="en-US" sz="1800" b="1" baseline="30000" dirty="0" smtClean="0">
                          <a:solidFill>
                            <a:srgbClr val="00B050"/>
                          </a:solidFill>
                          <a:latin typeface="+mj-lt"/>
                        </a:rPr>
                        <a:t>2 </a:t>
                      </a:r>
                      <a:r>
                        <a:rPr lang="en-US" sz="1800" b="1" baseline="0" dirty="0" smtClean="0">
                          <a:solidFill>
                            <a:srgbClr val="00B050"/>
                          </a:solidFill>
                          <a:latin typeface="+mj-lt"/>
                        </a:rPr>
                        <a:t>= 0.62</a:t>
                      </a:r>
                      <a:endParaRPr lang="en-US" sz="1800" b="1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baseline="0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38703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6200" y="6096000"/>
            <a:ext cx="8991600" cy="762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2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000" dirty="0" smtClean="0"/>
              <a:t>Results Main Findings</a:t>
            </a:r>
            <a:endParaRPr lang="en-US" sz="7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500" b="1" dirty="0" smtClean="0"/>
          </a:p>
          <a:p>
            <a:r>
              <a:rPr lang="en-US" sz="3500" b="1" dirty="0" smtClean="0"/>
              <a:t>Hierarchical Regression Modeling Results</a:t>
            </a:r>
          </a:p>
          <a:p>
            <a:pPr lvl="1"/>
            <a:r>
              <a:rPr lang="en-US" sz="3300" b="1" dirty="0" smtClean="0">
                <a:solidFill>
                  <a:srgbClr val="00B050"/>
                </a:solidFill>
              </a:rPr>
              <a:t>Partial </a:t>
            </a:r>
            <a:r>
              <a:rPr lang="en-US" sz="3300" b="1" dirty="0">
                <a:solidFill>
                  <a:srgbClr val="00B050"/>
                </a:solidFill>
              </a:rPr>
              <a:t>F(4, 71) = 2.89, p = </a:t>
            </a:r>
            <a:r>
              <a:rPr lang="en-US" sz="3300" b="1" dirty="0" smtClean="0">
                <a:solidFill>
                  <a:srgbClr val="00B050"/>
                </a:solidFill>
              </a:rPr>
              <a:t>0.028</a:t>
            </a:r>
            <a:endParaRPr lang="en-US" sz="3300" b="1" dirty="0">
              <a:solidFill>
                <a:srgbClr val="00B050"/>
              </a:solidFill>
            </a:endParaRPr>
          </a:p>
          <a:p>
            <a:pPr marL="109537" indent="0">
              <a:buNone/>
            </a:pPr>
            <a:endParaRPr lang="en-US" dirty="0" smtClean="0"/>
          </a:p>
          <a:p>
            <a:pPr marL="109537" indent="0">
              <a:buNone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f</a:t>
            </a:r>
            <a:r>
              <a:rPr lang="en-US" dirty="0" smtClean="0"/>
              <a:t>ull model including the social network measures explains statistically significantly more variability in depression scores than the reduced model.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46" y="6503353"/>
            <a:ext cx="5810754" cy="35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6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28600" y="2798064"/>
            <a:ext cx="2769270" cy="2110891"/>
            <a:chOff x="2887522" y="2866157"/>
            <a:chExt cx="3668247" cy="2456708"/>
          </a:xfrm>
        </p:grpSpPr>
        <p:sp>
          <p:nvSpPr>
            <p:cNvPr id="5" name="TextBox 4"/>
            <p:cNvSpPr txBox="1"/>
            <p:nvPr/>
          </p:nvSpPr>
          <p:spPr>
            <a:xfrm>
              <a:off x="3194269" y="2866157"/>
              <a:ext cx="237420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 smtClean="0"/>
                <a:t>Legend</a:t>
              </a:r>
              <a:endParaRPr lang="en-US" sz="2500" b="1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887522" y="3352798"/>
              <a:ext cx="3668247" cy="1970067"/>
              <a:chOff x="609601" y="24932435"/>
              <a:chExt cx="5937448" cy="3533604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609601" y="25035982"/>
                <a:ext cx="496503" cy="44315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609601" y="25889167"/>
                <a:ext cx="496503" cy="408293"/>
              </a:xfrm>
              <a:prstGeom prst="roundRect">
                <a:avLst/>
              </a:prstGeom>
              <a:solidFill>
                <a:srgbClr val="35FA26"/>
              </a:solidFill>
              <a:ln>
                <a:solidFill>
                  <a:srgbClr val="35F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>
                <a:off x="660351" y="26709223"/>
                <a:ext cx="455677" cy="37761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flipV="1">
                <a:off x="622676" y="27608383"/>
                <a:ext cx="496503" cy="3568"/>
              </a:xfrm>
              <a:prstGeom prst="line">
                <a:avLst/>
              </a:prstGeom>
              <a:ln w="38100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25693" y="28158654"/>
                <a:ext cx="503218" cy="0"/>
              </a:xfrm>
              <a:prstGeom prst="line">
                <a:avLst/>
              </a:prstGeom>
              <a:ln w="38100">
                <a:solidFill>
                  <a:srgbClr val="FF9999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116024" y="24932435"/>
                <a:ext cx="5104270" cy="642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= Depressed Mentee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116027" y="25752491"/>
                <a:ext cx="5104270" cy="642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= Non-Depressed Mentee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116027" y="26572547"/>
                <a:ext cx="3709637" cy="642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= Staff Member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16027" y="27255927"/>
                <a:ext cx="4124447" cy="642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= Reciprocated Tie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116027" y="27823557"/>
                <a:ext cx="5431022" cy="642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= Non-Reciprocated Tie</a:t>
                </a:r>
              </a:p>
            </p:txBody>
          </p:sp>
        </p:grpSp>
      </p:grp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114237" y="448561"/>
            <a:ext cx="8229600" cy="1066800"/>
          </a:xfrm>
        </p:spPr>
        <p:txBody>
          <a:bodyPr/>
          <a:lstStyle/>
          <a:p>
            <a:r>
              <a:rPr lang="en-US" dirty="0" smtClean="0"/>
              <a:t>The Four Assessed Networks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46" y="6503353"/>
            <a:ext cx="5810754" cy="354647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2726636" y="1354499"/>
            <a:ext cx="6188764" cy="5076552"/>
            <a:chOff x="2587460" y="1354499"/>
            <a:chExt cx="6188764" cy="5076552"/>
          </a:xfrm>
        </p:grpSpPr>
        <p:grpSp>
          <p:nvGrpSpPr>
            <p:cNvPr id="50" name="Group 49"/>
            <p:cNvGrpSpPr/>
            <p:nvPr/>
          </p:nvGrpSpPr>
          <p:grpSpPr>
            <a:xfrm>
              <a:off x="2587460" y="1354499"/>
              <a:ext cx="6175540" cy="5064627"/>
              <a:chOff x="2587460" y="1354499"/>
              <a:chExt cx="6175540" cy="506462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612860" y="1354499"/>
                <a:ext cx="6150140" cy="5053808"/>
                <a:chOff x="2612860" y="1354499"/>
                <a:chExt cx="6150140" cy="5053808"/>
              </a:xfrm>
            </p:grpSpPr>
            <p:grpSp>
              <p:nvGrpSpPr>
                <p:cNvPr id="48" name="Group 47"/>
                <p:cNvGrpSpPr/>
                <p:nvPr/>
              </p:nvGrpSpPr>
              <p:grpSpPr>
                <a:xfrm>
                  <a:off x="2612860" y="1354499"/>
                  <a:ext cx="6150140" cy="5053808"/>
                  <a:chOff x="2612860" y="1354499"/>
                  <a:chExt cx="6150140" cy="5053808"/>
                </a:xfrm>
              </p:grpSpPr>
              <p:grpSp>
                <p:nvGrpSpPr>
                  <p:cNvPr id="42" name="Group 41"/>
                  <p:cNvGrpSpPr/>
                  <p:nvPr/>
                </p:nvGrpSpPr>
                <p:grpSpPr>
                  <a:xfrm>
                    <a:off x="2667000" y="1354499"/>
                    <a:ext cx="6096000" cy="5053808"/>
                    <a:chOff x="2667000" y="1354499"/>
                    <a:chExt cx="6096000" cy="5421301"/>
                  </a:xfrm>
                </p:grpSpPr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2667000" y="1362552"/>
                      <a:ext cx="6096000" cy="5413248"/>
                      <a:chOff x="1241224" y="657999"/>
                      <a:chExt cx="6543151" cy="6466510"/>
                    </a:xfrm>
                  </p:grpSpPr>
                  <p:pic>
                    <p:nvPicPr>
                      <p:cNvPr id="21" name="Picture 20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486695" y="737851"/>
                        <a:ext cx="2926332" cy="288931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2" name="Picture 21"/>
                      <p:cNvPicPr>
                        <a:picLocks/>
                      </p:cNvPicPr>
                      <p:nvPr/>
                    </p:nvPicPr>
                    <p:blipFill>
                      <a:blip r:embed="rId5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337312" y="3833841"/>
                        <a:ext cx="3073295" cy="3008532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3" name="Picture 22"/>
                      <p:cNvPicPr>
                        <a:picLocks/>
                      </p:cNvPicPr>
                      <p:nvPr/>
                    </p:nvPicPr>
                    <p:blipFill>
                      <a:blip r:embed="rId6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676378" y="3794946"/>
                        <a:ext cx="3073294" cy="30480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0" name="Picture 19"/>
                      <p:cNvPicPr>
                        <a:picLocks/>
                      </p:cNvPicPr>
                      <p:nvPr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598270" y="692973"/>
                        <a:ext cx="2979464" cy="2934192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3" name="Straight Connector 2"/>
                      <p:cNvCxnSpPr/>
                      <p:nvPr/>
                    </p:nvCxnSpPr>
                    <p:spPr>
                      <a:xfrm>
                        <a:off x="1241224" y="3825832"/>
                        <a:ext cx="654315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Connector 23"/>
                      <p:cNvCxnSpPr/>
                      <p:nvPr/>
                    </p:nvCxnSpPr>
                    <p:spPr>
                      <a:xfrm>
                        <a:off x="4485536" y="657999"/>
                        <a:ext cx="0" cy="646651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2667000" y="1354499"/>
                      <a:ext cx="6096000" cy="541324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612860" y="3548819"/>
                    <a:ext cx="310214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 smtClean="0"/>
                      <a:t>Density = 0.23 | Reciprocity = 0.47</a:t>
                    </a:r>
                  </a:p>
                </p:txBody>
              </p:sp>
            </p:grpSp>
            <p:sp>
              <p:nvSpPr>
                <p:cNvPr id="45" name="TextBox 44"/>
                <p:cNvSpPr txBox="1"/>
                <p:nvPr/>
              </p:nvSpPr>
              <p:spPr>
                <a:xfrm>
                  <a:off x="5660860" y="3548819"/>
                  <a:ext cx="31021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/>
                    <a:t>Density = 0.21 | Reciprocity = 0.53</a:t>
                  </a:r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2587460" y="6111349"/>
                <a:ext cx="31021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Density = 0.21 | Reciprocity = 0.50</a:t>
                </a: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5674084" y="6123274"/>
              <a:ext cx="3102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Density = 0.18 | Reciprocity = 0.48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981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26" y="1219199"/>
            <a:ext cx="6510374" cy="5284153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228600" y="2795866"/>
            <a:ext cx="2769270" cy="2110891"/>
            <a:chOff x="2887522" y="2866157"/>
            <a:chExt cx="3668247" cy="2456708"/>
          </a:xfrm>
        </p:grpSpPr>
        <p:sp>
          <p:nvSpPr>
            <p:cNvPr id="5" name="TextBox 4"/>
            <p:cNvSpPr txBox="1"/>
            <p:nvPr/>
          </p:nvSpPr>
          <p:spPr>
            <a:xfrm>
              <a:off x="3194269" y="2866157"/>
              <a:ext cx="237420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 smtClean="0"/>
                <a:t>Legend</a:t>
              </a:r>
              <a:endParaRPr lang="en-US" sz="2500" b="1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887522" y="3352798"/>
              <a:ext cx="3668247" cy="1970067"/>
              <a:chOff x="609601" y="24932435"/>
              <a:chExt cx="5937448" cy="3533604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609601" y="25035982"/>
                <a:ext cx="496503" cy="44315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609601" y="25889167"/>
                <a:ext cx="496503" cy="408293"/>
              </a:xfrm>
              <a:prstGeom prst="roundRect">
                <a:avLst/>
              </a:prstGeom>
              <a:solidFill>
                <a:srgbClr val="35FA26"/>
              </a:solidFill>
              <a:ln>
                <a:solidFill>
                  <a:srgbClr val="35F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>
                <a:off x="660351" y="26709223"/>
                <a:ext cx="455677" cy="37761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flipV="1">
                <a:off x="622676" y="27608383"/>
                <a:ext cx="496503" cy="3568"/>
              </a:xfrm>
              <a:prstGeom prst="line">
                <a:avLst/>
              </a:prstGeom>
              <a:ln w="38100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25693" y="28158654"/>
                <a:ext cx="503218" cy="0"/>
              </a:xfrm>
              <a:prstGeom prst="line">
                <a:avLst/>
              </a:prstGeom>
              <a:ln w="38100">
                <a:solidFill>
                  <a:srgbClr val="FF9999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116024" y="24932435"/>
                <a:ext cx="5104270" cy="642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= Depressed Mentee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116027" y="25752491"/>
                <a:ext cx="5104270" cy="642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= Non-Depressed Mentee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116027" y="26572547"/>
                <a:ext cx="3709637" cy="642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= Staff Member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16027" y="27255926"/>
                <a:ext cx="4124448" cy="642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= Reciprocated Tie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116027" y="27823557"/>
                <a:ext cx="5431022" cy="642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= Non-Reciprocated Tie</a:t>
                </a:r>
              </a:p>
            </p:txBody>
          </p:sp>
        </p:grp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46" y="6503353"/>
            <a:ext cx="5810754" cy="35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7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000" dirty="0" smtClean="0"/>
              <a:t>Conclusions</a:t>
            </a:r>
            <a:endParaRPr lang="en-US" sz="7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endParaRPr lang="en-US" dirty="0" smtClean="0"/>
          </a:p>
          <a:p>
            <a:r>
              <a:rPr lang="en-US" dirty="0" smtClean="0"/>
              <a:t>Social bonds and friendships may serve as important factors understanding in adolescent depression in the Campus Connections program</a:t>
            </a:r>
          </a:p>
          <a:p>
            <a:endParaRPr lang="en-US" dirty="0"/>
          </a:p>
          <a:p>
            <a:r>
              <a:rPr lang="en-US" dirty="0" smtClean="0"/>
              <a:t>Reciprocity is heavily related post depression in the Campus Connections program</a:t>
            </a:r>
          </a:p>
          <a:p>
            <a:pPr marL="109537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46" y="6503353"/>
            <a:ext cx="5810754" cy="35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5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000" dirty="0" smtClean="0"/>
              <a:t>Implications</a:t>
            </a:r>
            <a:endParaRPr lang="en-US" sz="7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endParaRPr lang="en-US" dirty="0"/>
          </a:p>
          <a:p>
            <a:r>
              <a:rPr lang="en-US" dirty="0" smtClean="0"/>
              <a:t>These results help to provide better understanding of social network connections in an adolescent mentoring program</a:t>
            </a:r>
          </a:p>
          <a:p>
            <a:endParaRPr lang="en-US" dirty="0"/>
          </a:p>
          <a:p>
            <a:r>
              <a:rPr lang="en-US" dirty="0" smtClean="0"/>
              <a:t>Encouraging a more (and stronger) relationships within Campus Connections may promote more positive outcomes in mentees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46" y="6503353"/>
            <a:ext cx="5810754" cy="35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2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pPr algn="ctr"/>
            <a:r>
              <a:rPr lang="en-US" sz="7000" dirty="0" smtClean="0"/>
              <a:t>Objective</a:t>
            </a:r>
            <a:endParaRPr lang="en-US" sz="7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33600"/>
            <a:ext cx="8534400" cy="990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09537" indent="0" algn="ctr">
              <a:buNone/>
            </a:pPr>
            <a:r>
              <a:rPr lang="en-US" sz="3500" dirty="0" smtClean="0">
                <a:solidFill>
                  <a:srgbClr val="465D0B"/>
                </a:solidFill>
              </a:rPr>
              <a:t>To understand the role of social bonds in the Campus Connections program and its relationship to adolescent depression</a:t>
            </a:r>
            <a:endParaRPr lang="en-US" sz="3500" dirty="0">
              <a:solidFill>
                <a:srgbClr val="465D0B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603" y="3416951"/>
            <a:ext cx="8534400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46" y="6503353"/>
            <a:ext cx="5810754" cy="35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2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Limitations and Future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4350"/>
          </a:xfrm>
        </p:spPr>
        <p:txBody>
          <a:bodyPr/>
          <a:lstStyle/>
          <a:p>
            <a:r>
              <a:rPr lang="en-US" sz="2600" b="1" dirty="0" smtClean="0"/>
              <a:t>Limitations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Program attrition 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Small sample size</a:t>
            </a:r>
          </a:p>
          <a:p>
            <a:pPr lvl="1"/>
            <a:endParaRPr lang="en-US" dirty="0" smtClean="0"/>
          </a:p>
          <a:p>
            <a:r>
              <a:rPr lang="en-US" sz="2600" b="1" dirty="0" smtClean="0"/>
              <a:t>Future Research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Further understanding of which aspects of a mentor-mentee relationship are most important</a:t>
            </a:r>
          </a:p>
          <a:p>
            <a:pPr lvl="2"/>
            <a:r>
              <a:rPr lang="en-US" sz="2200" dirty="0" err="1" smtClean="0">
                <a:solidFill>
                  <a:schemeClr val="tx1"/>
                </a:solidFill>
              </a:rPr>
              <a:t>E.g</a:t>
            </a:r>
            <a:r>
              <a:rPr lang="en-US" sz="2200" dirty="0" smtClean="0">
                <a:solidFill>
                  <a:schemeClr val="tx1"/>
                </a:solidFill>
              </a:rPr>
              <a:t>, mentee-mentee relationship vs. mentor-mentee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374830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3050"/>
            <a:ext cx="8229600" cy="4324350"/>
          </a:xfrm>
        </p:spPr>
        <p:txBody>
          <a:bodyPr/>
          <a:lstStyle/>
          <a:p>
            <a:r>
              <a:rPr lang="en-US" dirty="0" smtClean="0"/>
              <a:t>Campus Connections program staff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Stacy </a:t>
            </a:r>
            <a:r>
              <a:rPr lang="en-US" dirty="0" err="1" smtClean="0">
                <a:solidFill>
                  <a:srgbClr val="00B050"/>
                </a:solidFill>
              </a:rPr>
              <a:t>Biggerstaff</a:t>
            </a:r>
            <a:r>
              <a:rPr lang="en-US" dirty="0" smtClean="0">
                <a:solidFill>
                  <a:srgbClr val="00B050"/>
                </a:solidFill>
              </a:rPr>
              <a:t>, MS</a:t>
            </a:r>
          </a:p>
          <a:p>
            <a:pPr lvl="1"/>
            <a:r>
              <a:rPr lang="en-US" dirty="0" err="1" smtClean="0">
                <a:solidFill>
                  <a:srgbClr val="00B050"/>
                </a:solidFill>
              </a:rPr>
              <a:t>Gereon</a:t>
            </a:r>
            <a:r>
              <a:rPr lang="en-US" dirty="0" smtClean="0">
                <a:solidFill>
                  <a:srgbClr val="00B050"/>
                </a:solidFill>
              </a:rPr>
              <a:t> Fredrickson, BS 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Mackenzie Miller, MS</a:t>
            </a:r>
          </a:p>
          <a:p>
            <a:r>
              <a:rPr lang="en-US" dirty="0" smtClean="0"/>
              <a:t>HDFS Faculty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Shelly Haddock, PhD</a:t>
            </a:r>
          </a:p>
          <a:p>
            <a:r>
              <a:rPr lang="en-US" dirty="0" smtClean="0"/>
              <a:t>Capstone Academic Advisor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Tracy Nelson, PhD, MPH</a:t>
            </a:r>
          </a:p>
          <a:p>
            <a:r>
              <a:rPr lang="en-US" dirty="0" smtClean="0"/>
              <a:t>Capstone Preceptor &amp; Mentor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Kimberly Henry, PhD</a:t>
            </a:r>
          </a:p>
          <a:p>
            <a:r>
              <a:rPr lang="en-US" dirty="0" smtClean="0"/>
              <a:t>All CSPH Faculty, Staff, and Peers</a:t>
            </a:r>
          </a:p>
        </p:txBody>
      </p:sp>
    </p:spTree>
    <p:extLst>
      <p:ext uri="{BB962C8B-B14F-4D97-AF65-F5344CB8AC3E}">
        <p14:creationId xmlns:p14="http://schemas.microsoft.com/office/powerpoint/2010/main" val="361872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0" y="2057400"/>
            <a:ext cx="91440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DuBois DL, Portillo N, Rhodes JE, </a:t>
            </a:r>
            <a:r>
              <a:rPr lang="en-US" sz="1400" dirty="0" err="1" smtClean="0"/>
              <a:t>Silverthorn</a:t>
            </a:r>
            <a:r>
              <a:rPr lang="en-US" sz="1400" dirty="0" smtClean="0"/>
              <a:t> N &amp; Valentine (2011). How effective are mentoring 	programs for youth? A 	systematic assessment of the evidence. </a:t>
            </a:r>
            <a:r>
              <a:rPr lang="en-US" sz="1400" i="1" dirty="0" smtClean="0"/>
              <a:t>Psychological Sciences in the Public Interest</a:t>
            </a:r>
            <a:r>
              <a:rPr lang="en-US" sz="1400" dirty="0" smtClean="0"/>
              <a:t> 12(2), 57-91. DOI: 	10.1177/1529100611414806</a:t>
            </a:r>
          </a:p>
          <a:p>
            <a:r>
              <a:rPr lang="en-US" sz="1400" dirty="0" smtClean="0"/>
              <a:t>Dubois DL &amp; </a:t>
            </a:r>
            <a:r>
              <a:rPr lang="en-US" sz="1400" dirty="0" err="1" smtClean="0"/>
              <a:t>Silverthorn</a:t>
            </a:r>
            <a:r>
              <a:rPr lang="en-US" sz="1400" dirty="0" smtClean="0"/>
              <a:t> N (2005). Natural mentoring relationships and adolescent health: Evidence from a 	national 	study. </a:t>
            </a:r>
            <a:r>
              <a:rPr lang="en-US" sz="1400" i="1" dirty="0" smtClean="0"/>
              <a:t>American Journal of Public Health</a:t>
            </a:r>
            <a:r>
              <a:rPr lang="en-US" sz="1400" dirty="0" smtClean="0"/>
              <a:t> 95(3) 518-524. doi:10.2105/AJPH.2003.031476</a:t>
            </a:r>
          </a:p>
          <a:p>
            <a:r>
              <a:rPr lang="en-US" sz="1400" dirty="0" smtClean="0"/>
              <a:t>Harris KM &amp; </a:t>
            </a:r>
            <a:r>
              <a:rPr lang="en-US" sz="1400" dirty="0" err="1" smtClean="0"/>
              <a:t>Udry</a:t>
            </a:r>
            <a:r>
              <a:rPr lang="en-US" sz="1400" dirty="0" smtClean="0"/>
              <a:t> RJ (</a:t>
            </a:r>
            <a:r>
              <a:rPr lang="en-US" sz="1400" dirty="0"/>
              <a:t>2016) National Longitudinal Study of Adolescent to Adult Health (Add Health), </a:t>
            </a:r>
            <a:r>
              <a:rPr lang="en-US" sz="1400" dirty="0" smtClean="0"/>
              <a:t>1994-2008 	[Public </a:t>
            </a:r>
            <a:r>
              <a:rPr lang="en-US" sz="1400" dirty="0"/>
              <a:t>Use]. Consortium for Political and Social Research [distributors</a:t>
            </a:r>
            <a:r>
              <a:rPr lang="en-US" sz="1400" dirty="0" smtClean="0"/>
              <a:t>]. 	</a:t>
            </a:r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</a:t>
            </a:r>
            <a:r>
              <a:rPr lang="en-US" sz="1400" dirty="0" smtClean="0">
                <a:hlinkClick r:id="rId2"/>
              </a:rPr>
              <a:t>doi.org/10.3886/ICPSR21600.v17</a:t>
            </a:r>
            <a:endParaRPr lang="en-US" sz="1400" dirty="0" smtClean="0"/>
          </a:p>
          <a:p>
            <a:r>
              <a:rPr lang="en-US" sz="1400" dirty="0" err="1" smtClean="0"/>
              <a:t>Haroz</a:t>
            </a:r>
            <a:r>
              <a:rPr lang="en-US" sz="1400" dirty="0" smtClean="0"/>
              <a:t> EE, Ybarra ML </a:t>
            </a:r>
            <a:r>
              <a:rPr lang="en-US" sz="1400" dirty="0"/>
              <a:t>&amp; </a:t>
            </a:r>
            <a:r>
              <a:rPr lang="en-US" sz="1400" dirty="0" smtClean="0"/>
              <a:t>Eaton WW </a:t>
            </a:r>
            <a:r>
              <a:rPr lang="en-US" sz="1400" dirty="0"/>
              <a:t>(2014). Psychometric evaluation of a self-report scale to measure </a:t>
            </a:r>
            <a:r>
              <a:rPr lang="en-US" sz="1400" dirty="0" smtClean="0"/>
              <a:t>	adolescent </a:t>
            </a:r>
            <a:r>
              <a:rPr lang="en-US" sz="1400" dirty="0"/>
              <a:t>depression: The CESDR-10 in two representative adolescent samples in the United States. </a:t>
            </a:r>
            <a:r>
              <a:rPr lang="en-US" sz="1400" dirty="0" smtClean="0"/>
              <a:t>	Journal </a:t>
            </a:r>
            <a:r>
              <a:rPr lang="en-US" sz="1400" dirty="0"/>
              <a:t>of Affective Disorders, 158, 154-160.</a:t>
            </a:r>
            <a:endParaRPr lang="en-US" sz="1400" dirty="0" smtClean="0"/>
          </a:p>
          <a:p>
            <a:r>
              <a:rPr lang="en-US" sz="1400" dirty="0" err="1" smtClean="0"/>
              <a:t>Kawachi</a:t>
            </a:r>
            <a:r>
              <a:rPr lang="en-US" sz="1400" dirty="0" smtClean="0"/>
              <a:t> I &amp; </a:t>
            </a:r>
            <a:r>
              <a:rPr lang="en-US" sz="1400" dirty="0" err="1" smtClean="0"/>
              <a:t>Berkman</a:t>
            </a:r>
            <a:r>
              <a:rPr lang="en-US" sz="1400" dirty="0" smtClean="0"/>
              <a:t> (2001). Social ties and mental health. </a:t>
            </a:r>
            <a:r>
              <a:rPr lang="en-US" sz="1400" i="1" dirty="0" smtClean="0"/>
              <a:t>Journal of Urban Health</a:t>
            </a:r>
            <a:r>
              <a:rPr lang="en-US" sz="1400" dirty="0" smtClean="0"/>
              <a:t> 78(3) 458-467.</a:t>
            </a:r>
          </a:p>
          <a:p>
            <a:r>
              <a:rPr lang="en-US" sz="1400" dirty="0" err="1" smtClean="0"/>
              <a:t>Thurlow</a:t>
            </a:r>
            <a:r>
              <a:rPr lang="en-US" sz="1400" dirty="0" smtClean="0"/>
              <a:t> ML, Sinclair MF &amp; Johnson DR (2002). Students with disabilities who drop out of school – 	Implications for policy and practice. </a:t>
            </a:r>
            <a:r>
              <a:rPr lang="en-US" sz="1400" i="1" dirty="0" smtClean="0"/>
              <a:t>National Center on secondary education and transition</a:t>
            </a:r>
            <a:r>
              <a:rPr lang="en-US" sz="1400" dirty="0" smtClean="0"/>
              <a:t>, 1(2) 1-8.</a:t>
            </a:r>
          </a:p>
          <a:p>
            <a:r>
              <a:rPr lang="en-US" sz="1400" dirty="0" err="1" smtClean="0"/>
              <a:t>Tolan</a:t>
            </a:r>
            <a:r>
              <a:rPr lang="en-US" sz="1400" dirty="0" smtClean="0"/>
              <a:t> P, Henry D, </a:t>
            </a:r>
            <a:r>
              <a:rPr lang="en-US" sz="1400" dirty="0" err="1" smtClean="0"/>
              <a:t>Schoeny</a:t>
            </a:r>
            <a:r>
              <a:rPr lang="en-US" sz="1400" dirty="0" smtClean="0"/>
              <a:t> M, Bass A, </a:t>
            </a:r>
            <a:r>
              <a:rPr lang="en-US" sz="1400" dirty="0" err="1" smtClean="0"/>
              <a:t>Lovegrove</a:t>
            </a:r>
            <a:r>
              <a:rPr lang="en-US" sz="1400" dirty="0" smtClean="0"/>
              <a:t> P &amp; Nichols E (2013). Mentoring interventions to affect juvenile 	delinquency and associated problems. </a:t>
            </a:r>
            <a:r>
              <a:rPr lang="en-US" sz="1400" i="1" dirty="0" smtClean="0"/>
              <a:t>Campbell Systematic Reviews</a:t>
            </a:r>
            <a:r>
              <a:rPr lang="en-US" sz="1400" dirty="0" smtClean="0"/>
              <a:t> 10. DOI: 10.4073/csr.2013.10</a:t>
            </a:r>
          </a:p>
          <a:p>
            <a:r>
              <a:rPr lang="en-US" sz="1400" dirty="0" smtClean="0"/>
              <a:t>Van </a:t>
            </a:r>
            <a:r>
              <a:rPr lang="en-US" sz="1400" dirty="0" err="1" smtClean="0"/>
              <a:t>Ryzin</a:t>
            </a:r>
            <a:r>
              <a:rPr lang="en-US" sz="1400" dirty="0" smtClean="0"/>
              <a:t> MJ &amp; </a:t>
            </a:r>
            <a:r>
              <a:rPr lang="en-US" sz="1400" dirty="0" err="1" smtClean="0"/>
              <a:t>Dishion</a:t>
            </a:r>
            <a:r>
              <a:rPr lang="en-US" sz="1400" dirty="0" smtClean="0"/>
              <a:t> TJ (2014). Adolescent deviant peer clustering as an amplifying mechanism 	underlying the progression from early substance use to late adolescent dependence. </a:t>
            </a:r>
            <a:r>
              <a:rPr lang="en-US" sz="1400" i="1" dirty="0" smtClean="0"/>
              <a:t>Journal of Child 	Psychology &amp; Psychiatry</a:t>
            </a:r>
            <a:r>
              <a:rPr lang="en-US" sz="1400" dirty="0" smtClean="0"/>
              <a:t>. 55(10): 1153–1161. doi:10.1111/jcpp.12211.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515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066800"/>
          </a:xfrm>
        </p:spPr>
        <p:txBody>
          <a:bodyPr/>
          <a:lstStyle/>
          <a:p>
            <a:pPr algn="ctr"/>
            <a:r>
              <a:rPr lang="en-US" sz="7000" dirty="0" smtClean="0"/>
              <a:t>Questions?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308626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Social Bonds, Mentorship, and Adolescents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1047"/>
            <a:ext cx="8229600" cy="3760153"/>
          </a:xfrm>
        </p:spPr>
        <p:txBody>
          <a:bodyPr/>
          <a:lstStyle/>
          <a:p>
            <a:endParaRPr lang="en-US" sz="2600" dirty="0" smtClean="0"/>
          </a:p>
          <a:p>
            <a:r>
              <a:rPr lang="en-US" sz="2600" dirty="0" smtClean="0"/>
              <a:t>Adolescent social groups tied with peer deviance and negative outcomes</a:t>
            </a:r>
            <a:r>
              <a:rPr lang="en-US" sz="2600" baseline="30000" dirty="0" smtClean="0"/>
              <a:t>1</a:t>
            </a:r>
          </a:p>
          <a:p>
            <a:endParaRPr lang="en-US" sz="2600" dirty="0"/>
          </a:p>
          <a:p>
            <a:r>
              <a:rPr lang="en-US" sz="2600" dirty="0" smtClean="0"/>
              <a:t>Adolescents that reported having a mentoring relationship have more favorable life outcomes</a:t>
            </a:r>
            <a:r>
              <a:rPr lang="en-US" sz="2600" baseline="30000" dirty="0" smtClean="0"/>
              <a:t>2,3</a:t>
            </a:r>
            <a:endParaRPr lang="en-US" sz="2600" dirty="0" smtClean="0"/>
          </a:p>
          <a:p>
            <a:endParaRPr lang="en-US" sz="2600" dirty="0"/>
          </a:p>
          <a:p>
            <a:r>
              <a:rPr lang="en-US" sz="2600" dirty="0" smtClean="0"/>
              <a:t>Previous research suggest positive relationships serve as a protective factor for adolescents</a:t>
            </a:r>
            <a:r>
              <a:rPr lang="en-US" sz="2600" baseline="30000" dirty="0" smtClean="0"/>
              <a:t>4</a:t>
            </a:r>
            <a:endParaRPr lang="en-US" sz="2600" dirty="0"/>
          </a:p>
          <a:p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46" y="6503353"/>
            <a:ext cx="5810754" cy="3546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9334" y="608855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1 - Van </a:t>
            </a:r>
            <a:r>
              <a:rPr lang="en-US" sz="1100" dirty="0" err="1" smtClean="0"/>
              <a:t>Ryzin</a:t>
            </a:r>
            <a:r>
              <a:rPr lang="en-US" sz="1100" dirty="0" smtClean="0"/>
              <a:t> </a:t>
            </a:r>
            <a:r>
              <a:rPr lang="en-US" sz="1100" dirty="0"/>
              <a:t>&amp; </a:t>
            </a:r>
            <a:r>
              <a:rPr lang="en-US" sz="1100" dirty="0" err="1"/>
              <a:t>Dishion</a:t>
            </a:r>
            <a:r>
              <a:rPr lang="en-US" sz="1100" dirty="0"/>
              <a:t>, </a:t>
            </a:r>
            <a:r>
              <a:rPr lang="en-US" sz="1100" dirty="0" smtClean="0"/>
              <a:t>2014</a:t>
            </a:r>
          </a:p>
          <a:p>
            <a:r>
              <a:rPr lang="en-US" sz="1100" dirty="0" smtClean="0"/>
              <a:t>2 - Harris </a:t>
            </a:r>
            <a:r>
              <a:rPr lang="en-US" sz="1100" dirty="0"/>
              <a:t>&amp; </a:t>
            </a:r>
            <a:r>
              <a:rPr lang="en-US" sz="1100" dirty="0" err="1" smtClean="0"/>
              <a:t>Udry</a:t>
            </a:r>
            <a:r>
              <a:rPr lang="en-US" sz="1100" dirty="0" smtClean="0"/>
              <a:t>, 2016 </a:t>
            </a:r>
          </a:p>
          <a:p>
            <a:r>
              <a:rPr lang="en-US" sz="1100" dirty="0" smtClean="0"/>
              <a:t>3 - Dubois </a:t>
            </a:r>
            <a:r>
              <a:rPr lang="en-US" sz="1100" dirty="0"/>
              <a:t>&amp; </a:t>
            </a:r>
            <a:r>
              <a:rPr lang="en-US" sz="1100" dirty="0" err="1"/>
              <a:t>Silverthorn</a:t>
            </a:r>
            <a:r>
              <a:rPr lang="en-US" sz="1100" dirty="0"/>
              <a:t>, </a:t>
            </a:r>
            <a:r>
              <a:rPr lang="en-US" sz="1100" dirty="0" smtClean="0"/>
              <a:t>2005</a:t>
            </a:r>
          </a:p>
          <a:p>
            <a:r>
              <a:rPr lang="en-US" sz="1100" dirty="0" smtClean="0"/>
              <a:t>4 - </a:t>
            </a:r>
            <a:r>
              <a:rPr lang="en-US" sz="1100" dirty="0" err="1" smtClean="0"/>
              <a:t>Kawachi</a:t>
            </a:r>
            <a:r>
              <a:rPr lang="en-US" sz="1100" dirty="0" smtClean="0"/>
              <a:t> </a:t>
            </a:r>
            <a:r>
              <a:rPr lang="en-US" sz="1100" dirty="0"/>
              <a:t>&amp; </a:t>
            </a:r>
            <a:r>
              <a:rPr lang="en-US" sz="1100" dirty="0" err="1"/>
              <a:t>Berkman</a:t>
            </a:r>
            <a:r>
              <a:rPr lang="en-US" sz="1100" dirty="0"/>
              <a:t>, </a:t>
            </a:r>
            <a:r>
              <a:rPr lang="en-US" sz="1100" dirty="0" smtClean="0"/>
              <a:t>2001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6083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000" dirty="0" smtClean="0"/>
              <a:t>Hypothesis</a:t>
            </a:r>
            <a:endParaRPr lang="en-US" sz="7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667000"/>
            <a:ext cx="7772400" cy="2438400"/>
          </a:xfrm>
        </p:spPr>
        <p:txBody>
          <a:bodyPr/>
          <a:lstStyle/>
          <a:p>
            <a:pPr marL="401637" lvl="1" indent="0" algn="ctr">
              <a:buNone/>
            </a:pPr>
            <a:r>
              <a:rPr lang="en-US" dirty="0" smtClean="0">
                <a:solidFill>
                  <a:srgbClr val="465D0B"/>
                </a:solidFill>
              </a:rPr>
              <a:t>Adolescent </a:t>
            </a:r>
            <a:r>
              <a:rPr lang="en-US" dirty="0">
                <a:solidFill>
                  <a:srgbClr val="465D0B"/>
                </a:solidFill>
              </a:rPr>
              <a:t>mentee participants </a:t>
            </a:r>
            <a:r>
              <a:rPr lang="en-US" dirty="0" smtClean="0">
                <a:solidFill>
                  <a:srgbClr val="465D0B"/>
                </a:solidFill>
              </a:rPr>
              <a:t>that have more social bonds with staff, mentors, and other mentees in the Campus Connections program will demonstrate more </a:t>
            </a:r>
            <a:r>
              <a:rPr lang="en-US" dirty="0">
                <a:solidFill>
                  <a:srgbClr val="465D0B"/>
                </a:solidFill>
              </a:rPr>
              <a:t>improvement in measured depression outcomes from program start to program end.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46" y="6503353"/>
            <a:ext cx="5810754" cy="3546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2590800"/>
            <a:ext cx="7772400" cy="2514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4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pPr algn="ctr"/>
            <a:r>
              <a:rPr lang="en-US" sz="6500" dirty="0" smtClean="0"/>
              <a:t>Methods</a:t>
            </a:r>
            <a:endParaRPr lang="en-US" sz="6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334000"/>
          </a:xfrm>
        </p:spPr>
        <p:txBody>
          <a:bodyPr/>
          <a:lstStyle/>
          <a:p>
            <a:r>
              <a:rPr lang="en-US" sz="2500" b="1" dirty="0" smtClean="0"/>
              <a:t>5 </a:t>
            </a:r>
            <a:r>
              <a:rPr lang="en-US" sz="2500" b="1" dirty="0"/>
              <a:t>surveys distributed across </a:t>
            </a:r>
            <a:r>
              <a:rPr lang="en-US" sz="2500" b="1" dirty="0" smtClean="0"/>
              <a:t>12 </a:t>
            </a:r>
            <a:r>
              <a:rPr lang="en-US" sz="2500" b="1" dirty="0"/>
              <a:t>week program period</a:t>
            </a:r>
          </a:p>
          <a:p>
            <a:pPr lvl="1"/>
            <a:r>
              <a:rPr lang="en-US" sz="2300" b="1" dirty="0">
                <a:solidFill>
                  <a:srgbClr val="465D0B"/>
                </a:solidFill>
              </a:rPr>
              <a:t>Surveys distributed </a:t>
            </a:r>
            <a:r>
              <a:rPr lang="en-US" sz="2300" b="1" dirty="0" smtClean="0">
                <a:solidFill>
                  <a:srgbClr val="465D0B"/>
                </a:solidFill>
              </a:rPr>
              <a:t>to Campus Connections mentees at weeks   1, 3</a:t>
            </a:r>
            <a:r>
              <a:rPr lang="en-US" sz="2300" b="1" dirty="0">
                <a:solidFill>
                  <a:srgbClr val="465D0B"/>
                </a:solidFill>
              </a:rPr>
              <a:t>, </a:t>
            </a:r>
            <a:r>
              <a:rPr lang="en-US" sz="2300" b="1" dirty="0" smtClean="0">
                <a:solidFill>
                  <a:srgbClr val="465D0B"/>
                </a:solidFill>
              </a:rPr>
              <a:t>6</a:t>
            </a:r>
            <a:r>
              <a:rPr lang="en-US" sz="2300" b="1" dirty="0">
                <a:solidFill>
                  <a:srgbClr val="465D0B"/>
                </a:solidFill>
              </a:rPr>
              <a:t>,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</a:rPr>
              <a:t>9</a:t>
            </a:r>
            <a:r>
              <a:rPr lang="en-US" sz="2300" b="1" dirty="0">
                <a:solidFill>
                  <a:srgbClr val="465D0B"/>
                </a:solidFill>
              </a:rPr>
              <a:t>, &amp; </a:t>
            </a:r>
            <a:r>
              <a:rPr lang="en-US" sz="2300" b="1" dirty="0" smtClean="0">
                <a:solidFill>
                  <a:srgbClr val="465D0B"/>
                </a:solidFill>
              </a:rPr>
              <a:t>11</a:t>
            </a:r>
          </a:p>
          <a:p>
            <a:pPr marL="109537" indent="0">
              <a:buNone/>
            </a:pPr>
            <a:r>
              <a:rPr lang="en-US" sz="2500" b="1" dirty="0">
                <a:solidFill>
                  <a:srgbClr val="465D0B"/>
                </a:solidFill>
              </a:rPr>
              <a:t>	</a:t>
            </a:r>
            <a:endParaRPr lang="en-US" sz="2500" b="1" dirty="0" smtClean="0">
              <a:solidFill>
                <a:srgbClr val="465D0B"/>
              </a:solidFill>
            </a:endParaRPr>
          </a:p>
          <a:p>
            <a:r>
              <a:rPr lang="en-US" sz="2500" b="1" dirty="0" smtClean="0"/>
              <a:t>Assessed mentee bonds, friendships, and relationships with staff, mentors, and other mentees at all time points</a:t>
            </a:r>
          </a:p>
          <a:p>
            <a:pPr marL="109537" indent="0">
              <a:buNone/>
            </a:pPr>
            <a:endParaRPr lang="en-US" sz="2500" b="1" dirty="0" smtClean="0"/>
          </a:p>
          <a:p>
            <a:r>
              <a:rPr lang="en-US" sz="2500" b="1" dirty="0" smtClean="0"/>
              <a:t>Mentee demographic information assessed</a:t>
            </a:r>
          </a:p>
          <a:p>
            <a:endParaRPr lang="en-US" sz="2500" b="1" dirty="0"/>
          </a:p>
          <a:p>
            <a:r>
              <a:rPr lang="en-US" sz="2500" b="1" dirty="0"/>
              <a:t>Outcome measures of </a:t>
            </a:r>
            <a:r>
              <a:rPr lang="en-US" sz="2500" b="1" dirty="0" smtClean="0"/>
              <a:t>mentee depression assessed using the </a:t>
            </a:r>
            <a:r>
              <a:rPr lang="en-US" sz="2500" b="1" i="1" dirty="0" smtClean="0"/>
              <a:t>Center </a:t>
            </a:r>
            <a:r>
              <a:rPr lang="en-US" sz="2500" b="1" i="1" dirty="0"/>
              <a:t>for Epidemiologic Studies Depression </a:t>
            </a:r>
            <a:r>
              <a:rPr lang="en-US" sz="2500" b="1" i="1" dirty="0" smtClean="0"/>
              <a:t>Scale (CES-D)</a:t>
            </a:r>
            <a:r>
              <a:rPr lang="en-US" sz="2500" baseline="30000" dirty="0"/>
              <a:t> </a:t>
            </a:r>
            <a:r>
              <a:rPr lang="en-US" sz="2500" b="1" baseline="30000" dirty="0"/>
              <a:t>1</a:t>
            </a:r>
            <a:endParaRPr lang="en-US" sz="2500" b="1" i="1" dirty="0" smtClean="0"/>
          </a:p>
          <a:p>
            <a:pPr lvl="1"/>
            <a:r>
              <a:rPr lang="en-US" sz="2300" b="1" dirty="0" smtClean="0">
                <a:solidFill>
                  <a:srgbClr val="465D0B"/>
                </a:solidFill>
              </a:rPr>
              <a:t>Assessed at prior to Campus Connections and at Week 11</a:t>
            </a:r>
          </a:p>
          <a:p>
            <a:pPr lvl="1"/>
            <a:r>
              <a:rPr lang="en-US" sz="2300" b="1" dirty="0" smtClean="0">
                <a:solidFill>
                  <a:srgbClr val="465D0B"/>
                </a:solidFill>
              </a:rPr>
              <a:t>Reliability: α = 0.92</a:t>
            </a:r>
          </a:p>
          <a:p>
            <a:endParaRPr lang="en-US" sz="2500" dirty="0"/>
          </a:p>
          <a:p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46" y="6503353"/>
            <a:ext cx="5810754" cy="3546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542176"/>
            <a:ext cx="342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1 - </a:t>
            </a:r>
            <a:r>
              <a:rPr lang="en-US" sz="1200" dirty="0" err="1" smtClean="0"/>
              <a:t>Haroz</a:t>
            </a:r>
            <a:r>
              <a:rPr lang="en-US" sz="1200" dirty="0"/>
              <a:t>, Ybarra &amp; Eaton, </a:t>
            </a:r>
            <a:r>
              <a:rPr lang="en-US" sz="1200" dirty="0" smtClean="0"/>
              <a:t>2014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964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46" y="6503353"/>
            <a:ext cx="5810754" cy="354647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464445"/>
              </p:ext>
            </p:extLst>
          </p:nvPr>
        </p:nvGraphicFramePr>
        <p:xfrm>
          <a:off x="609600" y="1447800"/>
          <a:ext cx="7924800" cy="4804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2179">
                  <a:extLst>
                    <a:ext uri="{9D8B030D-6E8A-4147-A177-3AD203B41FA5}">
                      <a16:colId xmlns:a16="http://schemas.microsoft.com/office/drawing/2014/main" val="1622870594"/>
                    </a:ext>
                  </a:extLst>
                </a:gridCol>
                <a:gridCol w="4702621">
                  <a:extLst>
                    <a:ext uri="{9D8B030D-6E8A-4147-A177-3AD203B41FA5}">
                      <a16:colId xmlns:a16="http://schemas.microsoft.com/office/drawing/2014/main" val="1963370216"/>
                    </a:ext>
                  </a:extLst>
                </a:gridCol>
              </a:tblGrid>
              <a:tr h="438868">
                <a:tc gridSpan="2"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Mentee Characteristics</a:t>
                      </a:r>
                      <a:endParaRPr lang="en-US" sz="3000" b="1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98805"/>
                  </a:ext>
                </a:extLst>
              </a:tr>
              <a:tr h="378518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 smtClean="0"/>
                        <a:t>Total</a:t>
                      </a:r>
                      <a:r>
                        <a:rPr lang="en-US" sz="2500" b="1" baseline="0" dirty="0" smtClean="0"/>
                        <a:t> Mentees</a:t>
                      </a:r>
                      <a:endParaRPr lang="en-US" sz="25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 smtClean="0"/>
                        <a:t>83</a:t>
                      </a:r>
                      <a:endParaRPr lang="en-US" sz="25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81133"/>
                  </a:ext>
                </a:extLst>
              </a:tr>
              <a:tr h="378518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 smtClean="0"/>
                        <a:t>% Male</a:t>
                      </a:r>
                      <a:endParaRPr lang="en-US" sz="25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 smtClean="0"/>
                        <a:t>65%</a:t>
                      </a:r>
                      <a:endParaRPr lang="en-US" sz="25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9319252"/>
                  </a:ext>
                </a:extLst>
              </a:tr>
              <a:tr h="682684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 smtClean="0"/>
                        <a:t>Mean Age</a:t>
                      </a:r>
                      <a:r>
                        <a:rPr lang="en-US" sz="2500" b="1" baseline="0" dirty="0" smtClean="0"/>
                        <a:t> (SD)</a:t>
                      </a:r>
                    </a:p>
                    <a:p>
                      <a:pPr algn="ctr"/>
                      <a:r>
                        <a:rPr lang="en-US" sz="2500" b="1" baseline="0" dirty="0" smtClean="0"/>
                        <a:t>[Range 11-18]</a:t>
                      </a:r>
                      <a:endParaRPr lang="en-US" sz="25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 smtClean="0"/>
                        <a:t>14 (1.89)</a:t>
                      </a:r>
                      <a:endParaRPr lang="en-US" sz="25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610391"/>
                  </a:ext>
                </a:extLst>
              </a:tr>
              <a:tr h="378518">
                <a:tc rowSpan="2">
                  <a:txBody>
                    <a:bodyPr/>
                    <a:lstStyle/>
                    <a:p>
                      <a:pPr algn="ctr"/>
                      <a:r>
                        <a:rPr lang="en-US" sz="2500" b="1" dirty="0" smtClean="0"/>
                        <a:t>Depression Mean (SD) </a:t>
                      </a:r>
                    </a:p>
                    <a:p>
                      <a:pPr algn="ctr"/>
                      <a:r>
                        <a:rPr lang="en-US" sz="2500" b="1" dirty="0" smtClean="0"/>
                        <a:t>[CES-D; Score</a:t>
                      </a:r>
                      <a:r>
                        <a:rPr lang="en-US" sz="2500" b="1" baseline="0" dirty="0" smtClean="0"/>
                        <a:t> 0-7]</a:t>
                      </a:r>
                      <a:endParaRPr lang="en-US" sz="25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 smtClean="0"/>
                        <a:t>Baseline: 1.63</a:t>
                      </a:r>
                      <a:r>
                        <a:rPr lang="en-US" sz="2500" b="1" baseline="0" dirty="0" smtClean="0"/>
                        <a:t> (1.70)</a:t>
                      </a:r>
                      <a:endParaRPr lang="en-US" sz="25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035383"/>
                  </a:ext>
                </a:extLst>
              </a:tr>
              <a:tr h="56777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 smtClean="0"/>
                        <a:t>Post:</a:t>
                      </a:r>
                      <a:r>
                        <a:rPr lang="en-US" sz="2500" b="1" baseline="0" dirty="0" smtClean="0"/>
                        <a:t> </a:t>
                      </a:r>
                      <a:r>
                        <a:rPr lang="en-US" sz="2500" b="1" dirty="0" smtClean="0"/>
                        <a:t>1.42 (1.58)</a:t>
                      </a:r>
                      <a:endParaRPr lang="en-US" sz="25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186244"/>
                  </a:ext>
                </a:extLst>
              </a:tr>
              <a:tr h="378518">
                <a:tc rowSpan="3">
                  <a:txBody>
                    <a:bodyPr/>
                    <a:lstStyle/>
                    <a:p>
                      <a:pPr algn="ctr"/>
                      <a:r>
                        <a:rPr lang="en-US" sz="2500" b="1" dirty="0" smtClean="0"/>
                        <a:t>Race %</a:t>
                      </a:r>
                      <a:endParaRPr lang="en-US" sz="2500" b="1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 smtClean="0"/>
                        <a:t>White = 62.07%</a:t>
                      </a:r>
                      <a:endParaRPr lang="en-US" sz="25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566301"/>
                  </a:ext>
                </a:extLst>
              </a:tr>
              <a:tr h="3785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 smtClean="0"/>
                        <a:t>Hispanic = 18.39%</a:t>
                      </a:r>
                      <a:endParaRPr lang="en-US" sz="25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0835097"/>
                  </a:ext>
                </a:extLst>
              </a:tr>
              <a:tr h="3785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 smtClean="0"/>
                        <a:t>Other = 19.54%</a:t>
                      </a:r>
                      <a:endParaRPr lang="en-US" sz="25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561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78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Assessing friendships and bonds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743200" y="1905000"/>
            <a:ext cx="3429124" cy="4907073"/>
            <a:chOff x="108127" y="1874726"/>
            <a:chExt cx="3429124" cy="4907073"/>
          </a:xfrm>
        </p:grpSpPr>
        <p:grpSp>
          <p:nvGrpSpPr>
            <p:cNvPr id="39" name="Group 38"/>
            <p:cNvGrpSpPr/>
            <p:nvPr/>
          </p:nvGrpSpPr>
          <p:grpSpPr>
            <a:xfrm>
              <a:off x="108127" y="1874726"/>
              <a:ext cx="3429124" cy="4907073"/>
              <a:chOff x="108127" y="1874726"/>
              <a:chExt cx="3429124" cy="4983275"/>
            </a:xfrm>
          </p:grpSpPr>
          <p:pic>
            <p:nvPicPr>
              <p:cNvPr id="4" name="Picture 3" descr="R:\William T Grant\Fall 2015\photos_F15\Example Photos\resize\DSCF0551.jpg"/>
              <p:cNvPicPr/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29227" y="2637625"/>
                <a:ext cx="1190625" cy="95007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127" y="2080298"/>
                <a:ext cx="3429124" cy="478895"/>
              </a:xfrm>
              <a:prstGeom prst="rect">
                <a:avLst/>
              </a:prstGeom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139656" y="1874726"/>
                <a:ext cx="3293825" cy="49832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12" descr="R:\William T Grant\Fall 2015\photos_F15\Example Photos\resize\DSCF0551.jpg"/>
              <p:cNvPicPr/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42975" y="4086534"/>
                <a:ext cx="1190625" cy="95007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Picture 13" descr="R:\William T Grant\Fall 2015\photos_F15\Example Photos\resize\DSCF0551.jpg"/>
              <p:cNvPicPr/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29227" y="5535443"/>
                <a:ext cx="1190625" cy="9500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4880" y="4051592"/>
              <a:ext cx="1188720" cy="961701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975" y="5460603"/>
              <a:ext cx="1188720" cy="960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515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ustom 2">
      <a:dk1>
        <a:sysClr val="windowText" lastClr="000000"/>
      </a:dk1>
      <a:lt1>
        <a:sysClr val="window" lastClr="FFFFFF"/>
      </a:lt1>
      <a:dk2>
        <a:srgbClr val="4E7549"/>
      </a:dk2>
      <a:lt2>
        <a:srgbClr val="FEFAC9"/>
      </a:lt2>
      <a:accent1>
        <a:srgbClr val="A5B592"/>
      </a:accent1>
      <a:accent2>
        <a:srgbClr val="D9C31D"/>
      </a:accent2>
      <a:accent3>
        <a:srgbClr val="E7BC29"/>
      </a:accent3>
      <a:accent4>
        <a:srgbClr val="FBEF59"/>
      </a:accent4>
      <a:accent5>
        <a:srgbClr val="BECA95"/>
      </a:accent5>
      <a:accent6>
        <a:srgbClr val="D1BCE1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31956</TotalTime>
  <Words>1894</Words>
  <Application>Microsoft Office PowerPoint</Application>
  <PresentationFormat>On-screen Show (4:3)</PresentationFormat>
  <Paragraphs>606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Georgia</vt:lpstr>
      <vt:lpstr>Tw Cen MT</vt:lpstr>
      <vt:lpstr>Wingdings 2</vt:lpstr>
      <vt:lpstr>Urban</vt:lpstr>
      <vt:lpstr>Neil Yetz, MPH Candidate Colorado School Of Public Health     </vt:lpstr>
      <vt:lpstr>The Campus Connections Program</vt:lpstr>
      <vt:lpstr>Mentoring At-Risk adolescents</vt:lpstr>
      <vt:lpstr>Objective</vt:lpstr>
      <vt:lpstr>Social Bonds, Mentorship, and Adolescents Background</vt:lpstr>
      <vt:lpstr>Hypothesis</vt:lpstr>
      <vt:lpstr>Methods</vt:lpstr>
      <vt:lpstr>PowerPoint Presentation</vt:lpstr>
      <vt:lpstr>Assessing friendships and bonds</vt:lpstr>
      <vt:lpstr>Assessing friendships and bonds</vt:lpstr>
      <vt:lpstr>Assessing friendships and bonds</vt:lpstr>
      <vt:lpstr>Assessing friendships and bonds</vt:lpstr>
      <vt:lpstr>Assessing friendships and bonds</vt:lpstr>
      <vt:lpstr>Assessing friendships and bonds</vt:lpstr>
      <vt:lpstr>Social Network Analysis: A Quick Overview</vt:lpstr>
      <vt:lpstr>Social Network Analysis (SNA)</vt:lpstr>
      <vt:lpstr>Social Network Analysis (SNA) </vt:lpstr>
      <vt:lpstr>Social Network Analysis (SNA) </vt:lpstr>
      <vt:lpstr>Social Network Analysis (SNA) </vt:lpstr>
      <vt:lpstr>Social Network Analysis (SNA) </vt:lpstr>
      <vt:lpstr>The Campus Connections Social Network</vt:lpstr>
      <vt:lpstr>The Growing Social Network</vt:lpstr>
      <vt:lpstr>The Growing Social Network</vt:lpstr>
      <vt:lpstr>The Growing Social Network</vt:lpstr>
      <vt:lpstr>The Growing Social Network</vt:lpstr>
      <vt:lpstr>The Growing Social Network</vt:lpstr>
      <vt:lpstr> Welcome to the world of social networks! </vt:lpstr>
      <vt:lpstr>Quantified Hypothesis</vt:lpstr>
      <vt:lpstr>Analysis Methods</vt:lpstr>
      <vt:lpstr>Results</vt:lpstr>
      <vt:lpstr>Model Comparison (N=83)</vt:lpstr>
      <vt:lpstr>Model Comparison (N=83)</vt:lpstr>
      <vt:lpstr>Model Comparison (N=83)</vt:lpstr>
      <vt:lpstr>Model Comparison (N=83)</vt:lpstr>
      <vt:lpstr>Results Main Findings</vt:lpstr>
      <vt:lpstr>The Four Assessed Networks</vt:lpstr>
      <vt:lpstr>PowerPoint Presentation</vt:lpstr>
      <vt:lpstr>Conclusions</vt:lpstr>
      <vt:lpstr>Implications</vt:lpstr>
      <vt:lpstr>Limitations and Future Research</vt:lpstr>
      <vt:lpstr>THANK YOU!</vt:lpstr>
      <vt:lpstr>REFERENCES</vt:lpstr>
      <vt:lpstr>Questions?</vt:lpstr>
    </vt:vector>
  </TitlesOfParts>
  <Company>Colorado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jenkraf</dc:creator>
  <cp:lastModifiedBy>RA,Henry</cp:lastModifiedBy>
  <cp:revision>468</cp:revision>
  <cp:lastPrinted>2010-08-30T18:21:39Z</cp:lastPrinted>
  <dcterms:created xsi:type="dcterms:W3CDTF">2010-08-12T21:23:18Z</dcterms:created>
  <dcterms:modified xsi:type="dcterms:W3CDTF">2017-04-30T20:07:43Z</dcterms:modified>
</cp:coreProperties>
</file>