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E1CB-71CE-4A2B-B2FF-157DFFA7518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3C671-B54D-448B-BDE1-C6D3206EC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7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emphasize to mentors/mentor coaches/LMCs</a:t>
            </a:r>
            <a:r>
              <a:rPr lang="en-US" baseline="0" dirty="0"/>
              <a:t> that mentor-youth pairs should stay in their classroom until the youth has taken the survey – we don’t want them going up to a computer lab, etc. without first doing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3C671-B54D-448B-BDE1-C6D3206EC1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3C671-B54D-448B-BDE1-C6D3206EC1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6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76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66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9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4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5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B82C-AA39-4AB2-9276-F02DF018A6E9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eil.Yetz@colostate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4534"/>
            <a:ext cx="6705599" cy="1646302"/>
          </a:xfrm>
        </p:spPr>
        <p:txBody>
          <a:bodyPr/>
          <a:lstStyle/>
          <a:p>
            <a:r>
              <a:rPr lang="en-US" dirty="0"/>
              <a:t>Research with Campus Connections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to expect</a:t>
            </a:r>
          </a:p>
          <a:p>
            <a:r>
              <a:rPr lang="en-US" dirty="0"/>
              <a:t>Neil Yetz, M.P.H.</a:t>
            </a:r>
          </a:p>
          <a:p>
            <a:r>
              <a:rPr lang="en-US" dirty="0"/>
              <a:t>Campus Connections Graduate Research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F7870-D29F-4E87-92A9-0F1938E19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76871"/>
            <a:ext cx="3505200" cy="19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248401" cy="1320800"/>
          </a:xfrm>
        </p:spPr>
        <p:txBody>
          <a:bodyPr/>
          <a:lstStyle/>
          <a:p>
            <a:r>
              <a:rPr lang="en-US" dirty="0"/>
              <a:t>Why do we research Campus Connections?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CSU’s research legacy</a:t>
            </a:r>
          </a:p>
          <a:p>
            <a:r>
              <a:rPr lang="en-US" dirty="0"/>
              <a:t>Mentoring research in general</a:t>
            </a:r>
          </a:p>
          <a:p>
            <a:r>
              <a:rPr lang="en-US" dirty="0"/>
              <a:t>Prior research on Campus Connections</a:t>
            </a:r>
          </a:p>
          <a:p>
            <a:pPr lvl="1"/>
            <a:r>
              <a:rPr lang="en-US" dirty="0"/>
              <a:t>Improves the Campus Connections program in future years</a:t>
            </a:r>
          </a:p>
          <a:p>
            <a:r>
              <a:rPr lang="en-US" dirty="0"/>
              <a:t>Mentoring works, but how?</a:t>
            </a:r>
          </a:p>
          <a:p>
            <a:r>
              <a:rPr lang="en-US" dirty="0"/>
              <a:t>Impacting youth &amp; mentors around the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this affect my grade?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NO!</a:t>
            </a:r>
          </a:p>
          <a:p>
            <a:r>
              <a:rPr lang="en-US" dirty="0"/>
              <a:t>You are</a:t>
            </a:r>
            <a:r>
              <a:rPr lang="en-US" i="1" dirty="0"/>
              <a:t> not </a:t>
            </a:r>
            <a:r>
              <a:rPr lang="en-US" dirty="0"/>
              <a:t>required to partake in research and may drop out from research at any time.</a:t>
            </a:r>
          </a:p>
          <a:p>
            <a:pPr lvl="1"/>
            <a:r>
              <a:rPr lang="en-US" dirty="0"/>
              <a:t>Choosing not to partake in research will not affect your grade or role at Campus Connections.</a:t>
            </a:r>
          </a:p>
          <a:p>
            <a:pPr lvl="1"/>
            <a:r>
              <a:rPr lang="en-US" dirty="0"/>
              <a:t>If you choose to participate, you will be asked to sign a consent form.</a:t>
            </a:r>
          </a:p>
          <a:p>
            <a:r>
              <a:rPr lang="en-US" dirty="0"/>
              <a:t>Surveys used by research people and for research people ONLY</a:t>
            </a:r>
          </a:p>
          <a:p>
            <a:pPr lvl="1"/>
            <a:r>
              <a:rPr lang="en-US" dirty="0"/>
              <a:t>Name will not be attached to these</a:t>
            </a:r>
          </a:p>
          <a:p>
            <a:r>
              <a:rPr lang="en-US" dirty="0"/>
              <a:t>Instructors, program manager, mentor coaches will not have access to research information</a:t>
            </a:r>
          </a:p>
          <a:p>
            <a:r>
              <a:rPr lang="en-US" dirty="0"/>
              <a:t>Not evaluating you </a:t>
            </a:r>
            <a:r>
              <a:rPr lang="en-US" i="1" dirty="0"/>
              <a:t>individually</a:t>
            </a:r>
            <a:r>
              <a:rPr lang="en-US" dirty="0"/>
              <a:t>, but rather the program as a </a:t>
            </a:r>
            <a:r>
              <a:rPr lang="en-US" i="1" dirty="0"/>
              <a:t>whole</a:t>
            </a:r>
          </a:p>
        </p:txBody>
      </p:sp>
    </p:spTree>
    <p:extLst>
      <p:ext uri="{BB962C8B-B14F-4D97-AF65-F5344CB8AC3E}">
        <p14:creationId xmlns:p14="http://schemas.microsoft.com/office/powerpoint/2010/main" val="429397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Small Tasks, Big Impact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on field of mentoring</a:t>
            </a:r>
          </a:p>
          <a:p>
            <a:r>
              <a:rPr lang="en-US" dirty="0"/>
              <a:t>Interest in CC around country &amp; world</a:t>
            </a:r>
          </a:p>
          <a:p>
            <a:pPr lvl="1"/>
            <a:r>
              <a:rPr lang="en-US" dirty="0"/>
              <a:t>Other researchers</a:t>
            </a:r>
          </a:p>
          <a:p>
            <a:pPr lvl="1"/>
            <a:r>
              <a:rPr lang="en-US" dirty="0"/>
              <a:t>Foundations</a:t>
            </a:r>
          </a:p>
          <a:p>
            <a:pPr lvl="1"/>
            <a:r>
              <a:rPr lang="en-US" dirty="0"/>
              <a:t>Government </a:t>
            </a:r>
          </a:p>
          <a:p>
            <a:r>
              <a:rPr lang="en-US" dirty="0"/>
              <a:t>Changing life of youth in front of you vs. changing lives of youth &amp; mentors around world</a:t>
            </a:r>
          </a:p>
          <a:p>
            <a:r>
              <a:rPr lang="en-US" dirty="0"/>
              <a:t>Keep big picture in mind</a:t>
            </a:r>
          </a:p>
          <a:p>
            <a:pPr lvl="1"/>
            <a:r>
              <a:rPr lang="en-US" dirty="0"/>
              <a:t>Broader goal of research projects: have Campus Connections all over the country/world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2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Attitudes about Research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Week 11 of Campus Connections you will be assisting your mentee in taking a survey (More on this process later)</a:t>
            </a:r>
          </a:p>
          <a:p>
            <a:r>
              <a:rPr lang="en-US" dirty="0"/>
              <a:t>Youth will follow mentors’ lead in their attitude toward research</a:t>
            </a:r>
          </a:p>
          <a:p>
            <a:r>
              <a:rPr lang="en-US" dirty="0"/>
              <a:t>Please model enthusiasm and professionalism!</a:t>
            </a:r>
          </a:p>
          <a:p>
            <a:r>
              <a:rPr lang="en-US" dirty="0"/>
              <a:t>Remind yourself &amp; your youth that participating in research will help youth across the country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6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I do if my mentee complains about research?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7467600" cy="4572000"/>
          </a:xfrm>
        </p:spPr>
        <p:txBody>
          <a:bodyPr>
            <a:normAutofit/>
          </a:bodyPr>
          <a:lstStyle/>
          <a:p>
            <a:r>
              <a:rPr lang="en-US" dirty="0"/>
              <a:t>What might he/she say?</a:t>
            </a:r>
          </a:p>
          <a:p>
            <a:pPr lvl="1"/>
            <a:r>
              <a:rPr lang="en-US" dirty="0"/>
              <a:t>“This is stupid”//“This takes too long”//“I don’t want to”</a:t>
            </a:r>
          </a:p>
          <a:p>
            <a:r>
              <a:rPr lang="en-US" dirty="0"/>
              <a:t>1. Express appreciation for youth’s participation:</a:t>
            </a:r>
          </a:p>
          <a:p>
            <a:pPr lvl="1"/>
            <a:r>
              <a:rPr lang="en-US" dirty="0"/>
              <a:t>“Your thoughts are really important to us”</a:t>
            </a:r>
          </a:p>
          <a:p>
            <a:pPr lvl="1"/>
            <a:r>
              <a:rPr lang="en-US" dirty="0"/>
              <a:t>“Thank you so much for helping us with the research, I know it’s not always fun.”</a:t>
            </a:r>
          </a:p>
          <a:p>
            <a:r>
              <a:rPr lang="en-US" dirty="0"/>
              <a:t>2. Remind youth about bigger picture:</a:t>
            </a:r>
          </a:p>
          <a:p>
            <a:pPr lvl="1"/>
            <a:r>
              <a:rPr lang="en-US" dirty="0"/>
              <a:t>“I know this survey isn’t super fun, but remember that by participating in this research, you’re helping us improve the lives of kids your age all over the world.”</a:t>
            </a:r>
          </a:p>
        </p:txBody>
      </p:sp>
    </p:spTree>
    <p:extLst>
      <p:ext uri="{BB962C8B-B14F-4D97-AF65-F5344CB8AC3E}">
        <p14:creationId xmlns:p14="http://schemas.microsoft.com/office/powerpoint/2010/main" val="11291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7010401" cy="51816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COMPLETELY CONFIDENTIAL</a:t>
            </a:r>
          </a:p>
          <a:p>
            <a:pPr lvl="1"/>
            <a:r>
              <a:rPr lang="en-US" dirty="0"/>
              <a:t>Your name or CSU ID will not be associated with your survey responses</a:t>
            </a:r>
          </a:p>
          <a:p>
            <a:r>
              <a:rPr lang="en-US" dirty="0"/>
              <a:t>We will take consent for research today</a:t>
            </a:r>
          </a:p>
          <a:p>
            <a:r>
              <a:rPr lang="en-US" dirty="0"/>
              <a:t>Weeks 1: You will be given one ID# </a:t>
            </a:r>
          </a:p>
          <a:p>
            <a:r>
              <a:rPr lang="en-US" dirty="0"/>
              <a:t>Week 11: You will be given 2 ID#’s</a:t>
            </a:r>
          </a:p>
          <a:p>
            <a:pPr lvl="1"/>
            <a:r>
              <a:rPr lang="en-US" dirty="0"/>
              <a:t>One for you &amp; one for your mentee</a:t>
            </a:r>
          </a:p>
          <a:p>
            <a:r>
              <a:rPr lang="en-US" i="1" dirty="0"/>
              <a:t>Everyone</a:t>
            </a:r>
            <a:r>
              <a:rPr lang="en-US" dirty="0"/>
              <a:t> – mentors, instructors, LMCs, mentor coaches – must take the survey during</a:t>
            </a:r>
            <a:r>
              <a:rPr lang="en-US" b="1" dirty="0"/>
              <a:t> pre-lab</a:t>
            </a:r>
            <a:r>
              <a:rPr lang="en-US" dirty="0"/>
              <a:t>. </a:t>
            </a:r>
            <a:endParaRPr lang="en-US" i="1" dirty="0"/>
          </a:p>
          <a:p>
            <a:pPr lvl="1"/>
            <a:r>
              <a:rPr lang="en-US" dirty="0"/>
              <a:t>Please bring your own laptop</a:t>
            </a:r>
          </a:p>
          <a:p>
            <a:pPr lvl="1"/>
            <a:r>
              <a:rPr lang="en-US" dirty="0"/>
              <a:t>A tablet will be provided if you need one</a:t>
            </a:r>
          </a:p>
          <a:p>
            <a:pPr lvl="1"/>
            <a:r>
              <a:rPr lang="en-US" dirty="0"/>
              <a:t>You will enter a link on the whiteboard next week for the survey.</a:t>
            </a:r>
          </a:p>
          <a:p>
            <a:pPr lvl="2"/>
            <a:r>
              <a:rPr lang="en-US" dirty="0"/>
              <a:t>Has a photo of college students &gt;&gt;</a:t>
            </a:r>
          </a:p>
          <a:p>
            <a:pPr lvl="1"/>
            <a:r>
              <a:rPr lang="en-US" dirty="0"/>
              <a:t>You will be provided a note with an ID number in it</a:t>
            </a:r>
          </a:p>
          <a:p>
            <a:pPr lvl="1"/>
            <a:r>
              <a:rPr lang="en-US" dirty="0"/>
              <a:t>Enter that ID and fill out the survey</a:t>
            </a:r>
          </a:p>
          <a:p>
            <a:pPr lvl="1"/>
            <a:r>
              <a:rPr lang="en-US" dirty="0"/>
              <a:t>If there are ever problems, tell the RA!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63997-2800-47A2-878E-A49F2FB8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61" y="4876801"/>
            <a:ext cx="1981199" cy="19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11 Youth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54" y="1447800"/>
            <a:ext cx="662940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week 11 Youth’s </a:t>
            </a:r>
            <a:r>
              <a:rPr lang="en-US" i="1" dirty="0"/>
              <a:t>REGULAR</a:t>
            </a:r>
            <a:r>
              <a:rPr lang="en-US" dirty="0"/>
              <a:t> mentor will be provided a link to his/her mentees survey.</a:t>
            </a:r>
          </a:p>
          <a:p>
            <a:pPr lvl="1"/>
            <a:r>
              <a:rPr lang="en-US" dirty="0"/>
              <a:t>If you are with a youth &amp; are not his/her regular mentor:</a:t>
            </a:r>
          </a:p>
          <a:p>
            <a:pPr lvl="2"/>
            <a:r>
              <a:rPr lang="en-US" dirty="0"/>
              <a:t>1. Try to find youth’s regular mentor so he/she can open survey</a:t>
            </a:r>
          </a:p>
          <a:p>
            <a:pPr lvl="2"/>
            <a:r>
              <a:rPr lang="en-US" dirty="0"/>
              <a:t>2. If mentee is absent, youth will take survey next week</a:t>
            </a:r>
          </a:p>
          <a:p>
            <a:pPr lvl="2"/>
            <a:r>
              <a:rPr lang="en-US" dirty="0"/>
              <a:t>3. You will be provided the youths ID #. Please enter it for them.</a:t>
            </a:r>
          </a:p>
          <a:p>
            <a:r>
              <a:rPr lang="en-US" dirty="0"/>
              <a:t>During Supporting School Success, RA will come around with tablets</a:t>
            </a:r>
          </a:p>
          <a:p>
            <a:pPr lvl="1"/>
            <a:r>
              <a:rPr lang="en-US" i="1" dirty="0"/>
              <a:t>PLEASE STAY IN YOUR REGULAR ROOM UNTIL YOUTH TAKES SURVEY (don’t leave to computer lab, other classroom, etc.)</a:t>
            </a:r>
          </a:p>
          <a:p>
            <a:pPr lvl="1"/>
            <a:r>
              <a:rPr lang="en-US" dirty="0"/>
              <a:t>An notecard will be on your mentor family table with an ID#</a:t>
            </a:r>
          </a:p>
          <a:p>
            <a:pPr lvl="1"/>
            <a:r>
              <a:rPr lang="en-US" dirty="0"/>
              <a:t>Hand tablet to youth &amp; step back so that it is clear you aren’t watching their responses</a:t>
            </a:r>
          </a:p>
          <a:p>
            <a:pPr lvl="1"/>
            <a:r>
              <a:rPr lang="en-US" dirty="0"/>
              <a:t>Stay nearby in case of behavioral issues</a:t>
            </a:r>
          </a:p>
          <a:p>
            <a:pPr lvl="2"/>
            <a:r>
              <a:rPr lang="en-US" dirty="0"/>
              <a:t>Please inform a MC/LMC/Instructor if behavioral issues occur in response to the survey.</a:t>
            </a:r>
          </a:p>
        </p:txBody>
      </p:sp>
      <p:pic>
        <p:nvPicPr>
          <p:cNvPr id="1026" name="Picture 2" descr="https://colostatepsych.co1.qualtrics.com/CP/Graphic.php?IM=IM_6lIzZ4GC4s2R0u9">
            <a:extLst>
              <a:ext uri="{FF2B5EF4-FFF2-40B4-BE49-F238E27FC236}">
                <a16:creationId xmlns:a16="http://schemas.microsoft.com/office/drawing/2014/main" id="{CDEB7964-FD78-463A-9570-96596AB9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49" y="5715000"/>
            <a:ext cx="229382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1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participation! What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  <a:p>
            <a:pPr lvl="1"/>
            <a:r>
              <a:rPr lang="en-US" dirty="0"/>
              <a:t>Hand out consent forms</a:t>
            </a:r>
          </a:p>
          <a:p>
            <a:r>
              <a:rPr lang="en-US" dirty="0"/>
              <a:t>Next week we will </a:t>
            </a:r>
          </a:p>
          <a:p>
            <a:pPr lvl="1"/>
            <a:r>
              <a:rPr lang="en-US" dirty="0"/>
              <a:t>Give out ID #’s</a:t>
            </a:r>
          </a:p>
          <a:p>
            <a:pPr lvl="1"/>
            <a:r>
              <a:rPr lang="en-US" dirty="0"/>
              <a:t>Take week 1 mentor survey</a:t>
            </a:r>
          </a:p>
          <a:p>
            <a:pPr lvl="1"/>
            <a:endParaRPr lang="en-US" dirty="0"/>
          </a:p>
          <a:p>
            <a:r>
              <a:rPr lang="en-US" dirty="0"/>
              <a:t>If you have questions about research, please email me at  </a:t>
            </a:r>
            <a:r>
              <a:rPr lang="en-US" dirty="0">
                <a:hlinkClick r:id="rId3"/>
              </a:rPr>
              <a:t>Neil.Yetz@colostate.edu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68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783</Words>
  <Application>Microsoft Office PowerPoint</Application>
  <PresentationFormat>On-screen Show (4:3)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Research with Campus Connections</vt:lpstr>
      <vt:lpstr>Why do we research Campus Connections?</vt:lpstr>
      <vt:lpstr>Will this affect my grade?</vt:lpstr>
      <vt:lpstr> Small Tasks, Big Impact </vt:lpstr>
      <vt:lpstr>Attitudes about Research</vt:lpstr>
      <vt:lpstr>What should I do if my mentee complains about research?</vt:lpstr>
      <vt:lpstr>Your Surveys</vt:lpstr>
      <vt:lpstr>Week 11 Youth Surveys</vt:lpstr>
      <vt:lpstr>Thank you for your participation! What now?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with Campus Corps</dc:title>
  <dc:creator>Saunders,Hannah</dc:creator>
  <cp:lastModifiedBy>Neil Yetz</cp:lastModifiedBy>
  <cp:revision>31</cp:revision>
  <dcterms:created xsi:type="dcterms:W3CDTF">2015-07-30T17:41:15Z</dcterms:created>
  <dcterms:modified xsi:type="dcterms:W3CDTF">2019-01-30T00:36:18Z</dcterms:modified>
</cp:coreProperties>
</file>