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033088-AB6F-4714-B007-4DCF90DFD0C3}" type="doc">
      <dgm:prSet loTypeId="urn:microsoft.com/office/officeart/2005/8/layout/hList1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5884C48-8847-4C0A-9EE6-A392FB5A923E}">
      <dgm:prSet/>
      <dgm:spPr/>
      <dgm:t>
        <a:bodyPr/>
        <a:lstStyle/>
        <a:p>
          <a:r>
            <a:rPr lang="en-US" dirty="0"/>
            <a:t>Social Impact Theory</a:t>
          </a:r>
          <a:r>
            <a:rPr lang="en-US" baseline="30000" dirty="0"/>
            <a:t>6</a:t>
          </a:r>
          <a:endParaRPr lang="en-US" dirty="0"/>
        </a:p>
      </dgm:t>
    </dgm:pt>
    <dgm:pt modelId="{012791D9-D6AE-42C0-B0F9-F86ECC229746}" type="parTrans" cxnId="{5D3EF7B8-57AE-4C84-8138-D5236E67AC3D}">
      <dgm:prSet/>
      <dgm:spPr/>
      <dgm:t>
        <a:bodyPr/>
        <a:lstStyle/>
        <a:p>
          <a:endParaRPr lang="en-US"/>
        </a:p>
      </dgm:t>
    </dgm:pt>
    <dgm:pt modelId="{F6FEC7E4-71A2-43C6-B23C-1E36E01C36C2}" type="sibTrans" cxnId="{5D3EF7B8-57AE-4C84-8138-D5236E67AC3D}">
      <dgm:prSet/>
      <dgm:spPr/>
      <dgm:t>
        <a:bodyPr/>
        <a:lstStyle/>
        <a:p>
          <a:endParaRPr lang="en-US"/>
        </a:p>
      </dgm:t>
    </dgm:pt>
    <dgm:pt modelId="{B6AA5833-4002-44BD-9999-D678A24EAC88}">
      <dgm:prSet/>
      <dgm:spPr/>
      <dgm:t>
        <a:bodyPr/>
        <a:lstStyle/>
        <a:p>
          <a:r>
            <a:rPr lang="en-US" i="1"/>
            <a:t>Social Forces:</a:t>
          </a:r>
          <a:r>
            <a:rPr lang="en-US"/>
            <a:t> A person is impacted by the strength, immediacy and the number of people affecting him or her.</a:t>
          </a:r>
        </a:p>
      </dgm:t>
    </dgm:pt>
    <dgm:pt modelId="{6288E3FE-03D6-4AFE-90C9-218FD5B1BB3C}" type="parTrans" cxnId="{6D5B2A92-F2AF-4139-B2F6-60FAE9E1412F}">
      <dgm:prSet/>
      <dgm:spPr/>
      <dgm:t>
        <a:bodyPr/>
        <a:lstStyle/>
        <a:p>
          <a:endParaRPr lang="en-US"/>
        </a:p>
      </dgm:t>
    </dgm:pt>
    <dgm:pt modelId="{B827EAD9-33EC-4083-91CF-34A7B20166C2}" type="sibTrans" cxnId="{6D5B2A92-F2AF-4139-B2F6-60FAE9E1412F}">
      <dgm:prSet/>
      <dgm:spPr/>
      <dgm:t>
        <a:bodyPr/>
        <a:lstStyle/>
        <a:p>
          <a:endParaRPr lang="en-US"/>
        </a:p>
      </dgm:t>
    </dgm:pt>
    <dgm:pt modelId="{F303852C-4B58-426D-AC90-77813B85301E}">
      <dgm:prSet/>
      <dgm:spPr/>
      <dgm:t>
        <a:bodyPr/>
        <a:lstStyle/>
        <a:p>
          <a:r>
            <a:rPr lang="en-US" i="1"/>
            <a:t>The Psychosocial Law:</a:t>
          </a:r>
          <a:r>
            <a:rPr lang="en-US"/>
            <a:t> The impact of these forces decreases as the size of the group increases. </a:t>
          </a:r>
        </a:p>
      </dgm:t>
    </dgm:pt>
    <dgm:pt modelId="{8080DEF5-57CF-411F-8C0F-9EF3D55593D5}" type="parTrans" cxnId="{06132066-841F-4EAD-8CB9-09BDE1C2FD11}">
      <dgm:prSet/>
      <dgm:spPr/>
      <dgm:t>
        <a:bodyPr/>
        <a:lstStyle/>
        <a:p>
          <a:endParaRPr lang="en-US"/>
        </a:p>
      </dgm:t>
    </dgm:pt>
    <dgm:pt modelId="{C2CC5745-BD76-4387-8E1F-E8E0E32F04E1}" type="sibTrans" cxnId="{06132066-841F-4EAD-8CB9-09BDE1C2FD11}">
      <dgm:prSet/>
      <dgm:spPr/>
      <dgm:t>
        <a:bodyPr/>
        <a:lstStyle/>
        <a:p>
          <a:endParaRPr lang="en-US"/>
        </a:p>
      </dgm:t>
    </dgm:pt>
    <dgm:pt modelId="{249BE77E-3D04-437D-BCC9-8F4B9E399593}">
      <dgm:prSet/>
      <dgm:spPr/>
      <dgm:t>
        <a:bodyPr/>
        <a:lstStyle/>
        <a:p>
          <a:r>
            <a:rPr lang="en-US" i="1" dirty="0"/>
            <a:t>The Multiplication vs Division of Impact:</a:t>
          </a:r>
          <a:r>
            <a:rPr lang="en-US" dirty="0"/>
            <a:t> That the amount of impact elicited towards individuals can be reduced if there are more individuals being targeted as well. </a:t>
          </a:r>
        </a:p>
      </dgm:t>
    </dgm:pt>
    <dgm:pt modelId="{75044AF4-2547-415E-B0B4-876D9487D767}" type="parTrans" cxnId="{25F024A9-DFDE-4366-8572-0A6E9349C65D}">
      <dgm:prSet/>
      <dgm:spPr/>
      <dgm:t>
        <a:bodyPr/>
        <a:lstStyle/>
        <a:p>
          <a:endParaRPr lang="en-US"/>
        </a:p>
      </dgm:t>
    </dgm:pt>
    <dgm:pt modelId="{2E03A4F1-66BF-4FD7-AFB3-E6D58CC712CB}" type="sibTrans" cxnId="{25F024A9-DFDE-4366-8572-0A6E9349C65D}">
      <dgm:prSet/>
      <dgm:spPr/>
      <dgm:t>
        <a:bodyPr/>
        <a:lstStyle/>
        <a:p>
          <a:endParaRPr lang="en-US"/>
        </a:p>
      </dgm:t>
    </dgm:pt>
    <dgm:pt modelId="{CF7E931E-4ECF-4503-8BB7-36DFF3706F4A}">
      <dgm:prSet/>
      <dgm:spPr/>
      <dgm:t>
        <a:bodyPr/>
        <a:lstStyle/>
        <a:p>
          <a:r>
            <a:rPr lang="en-US" dirty="0"/>
            <a:t>Social Network Theory</a:t>
          </a:r>
        </a:p>
      </dgm:t>
    </dgm:pt>
    <dgm:pt modelId="{6D0FDD63-FA11-473E-B16B-F1B223932818}" type="parTrans" cxnId="{832D034C-148C-4A82-AFDA-2B5923A82CBD}">
      <dgm:prSet/>
      <dgm:spPr/>
      <dgm:t>
        <a:bodyPr/>
        <a:lstStyle/>
        <a:p>
          <a:endParaRPr lang="en-US"/>
        </a:p>
      </dgm:t>
    </dgm:pt>
    <dgm:pt modelId="{5D3509D9-AA61-45B8-84AE-7A2C27C48E2A}" type="sibTrans" cxnId="{832D034C-148C-4A82-AFDA-2B5923A82CBD}">
      <dgm:prSet/>
      <dgm:spPr/>
      <dgm:t>
        <a:bodyPr/>
        <a:lstStyle/>
        <a:p>
          <a:endParaRPr lang="en-US"/>
        </a:p>
      </dgm:t>
    </dgm:pt>
    <dgm:pt modelId="{0704C8B6-81AA-4F14-ACA1-64BED116BFB2}">
      <dgm:prSet/>
      <dgm:spPr/>
      <dgm:t>
        <a:bodyPr/>
        <a:lstStyle/>
        <a:p>
          <a:r>
            <a:rPr lang="en-US"/>
            <a:t>A focus on relationship formation</a:t>
          </a:r>
        </a:p>
      </dgm:t>
    </dgm:pt>
    <dgm:pt modelId="{67B009AA-C75D-43EB-BEF0-B995466BFF9C}" type="parTrans" cxnId="{0C7B5C3F-9E9F-48A7-AF23-2068B181B16C}">
      <dgm:prSet/>
      <dgm:spPr/>
      <dgm:t>
        <a:bodyPr/>
        <a:lstStyle/>
        <a:p>
          <a:endParaRPr lang="en-US"/>
        </a:p>
      </dgm:t>
    </dgm:pt>
    <dgm:pt modelId="{2DC69D54-4EAD-42B2-9868-19AA97945DB1}" type="sibTrans" cxnId="{0C7B5C3F-9E9F-48A7-AF23-2068B181B16C}">
      <dgm:prSet/>
      <dgm:spPr/>
      <dgm:t>
        <a:bodyPr/>
        <a:lstStyle/>
        <a:p>
          <a:endParaRPr lang="en-US"/>
        </a:p>
      </dgm:t>
    </dgm:pt>
    <dgm:pt modelId="{5528AE9F-1596-4F0D-87F3-C5EFFCC45EE2}">
      <dgm:prSet/>
      <dgm:spPr/>
      <dgm:t>
        <a:bodyPr/>
        <a:lstStyle/>
        <a:p>
          <a:r>
            <a:rPr lang="en-US"/>
            <a:t>The group influences outcomes</a:t>
          </a:r>
        </a:p>
      </dgm:t>
    </dgm:pt>
    <dgm:pt modelId="{A8572B03-C843-4F54-94CB-3CBBA7E31639}" type="parTrans" cxnId="{11C63837-9DF2-439E-BE6B-550E9471A741}">
      <dgm:prSet/>
      <dgm:spPr/>
      <dgm:t>
        <a:bodyPr/>
        <a:lstStyle/>
        <a:p>
          <a:endParaRPr lang="en-US"/>
        </a:p>
      </dgm:t>
    </dgm:pt>
    <dgm:pt modelId="{E9D6105B-D1AD-4CCC-9853-957701CC7827}" type="sibTrans" cxnId="{11C63837-9DF2-439E-BE6B-550E9471A741}">
      <dgm:prSet/>
      <dgm:spPr/>
      <dgm:t>
        <a:bodyPr/>
        <a:lstStyle/>
        <a:p>
          <a:endParaRPr lang="en-US"/>
        </a:p>
      </dgm:t>
    </dgm:pt>
    <dgm:pt modelId="{F915E02F-A28C-401B-89D8-01CB976FBF80}" type="pres">
      <dgm:prSet presAssocID="{EC033088-AB6F-4714-B007-4DCF90DFD0C3}" presName="Name0" presStyleCnt="0">
        <dgm:presLayoutVars>
          <dgm:dir/>
          <dgm:animLvl val="lvl"/>
          <dgm:resizeHandles val="exact"/>
        </dgm:presLayoutVars>
      </dgm:prSet>
      <dgm:spPr/>
    </dgm:pt>
    <dgm:pt modelId="{B89BF857-3E19-40D5-A425-1127CE2B4AEA}" type="pres">
      <dgm:prSet presAssocID="{85884C48-8847-4C0A-9EE6-A392FB5A923E}" presName="composite" presStyleCnt="0"/>
      <dgm:spPr/>
    </dgm:pt>
    <dgm:pt modelId="{EA5E9FEB-565C-4135-A99F-45D7D51B89CD}" type="pres">
      <dgm:prSet presAssocID="{85884C48-8847-4C0A-9EE6-A392FB5A923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A771985D-5220-4D86-8753-98C38FF23686}" type="pres">
      <dgm:prSet presAssocID="{85884C48-8847-4C0A-9EE6-A392FB5A923E}" presName="desTx" presStyleLbl="alignAccFollowNode1" presStyleIdx="0" presStyleCnt="2">
        <dgm:presLayoutVars>
          <dgm:bulletEnabled val="1"/>
        </dgm:presLayoutVars>
      </dgm:prSet>
      <dgm:spPr/>
    </dgm:pt>
    <dgm:pt modelId="{63FFA45A-6A14-4562-B70E-23E6C61B64A6}" type="pres">
      <dgm:prSet presAssocID="{F6FEC7E4-71A2-43C6-B23C-1E36E01C36C2}" presName="space" presStyleCnt="0"/>
      <dgm:spPr/>
    </dgm:pt>
    <dgm:pt modelId="{2603CFB7-DCCB-4A03-8759-87FE35B68C91}" type="pres">
      <dgm:prSet presAssocID="{CF7E931E-4ECF-4503-8BB7-36DFF3706F4A}" presName="composite" presStyleCnt="0"/>
      <dgm:spPr/>
    </dgm:pt>
    <dgm:pt modelId="{4BECFBDA-A49E-4283-8C36-51316768D744}" type="pres">
      <dgm:prSet presAssocID="{CF7E931E-4ECF-4503-8BB7-36DFF3706F4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DCEAE76-7A80-462A-9A1C-77490954887A}" type="pres">
      <dgm:prSet presAssocID="{CF7E931E-4ECF-4503-8BB7-36DFF3706F4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9F38A12-FBC0-4DF8-A6AF-0F5BD06507DE}" type="presOf" srcId="{CF7E931E-4ECF-4503-8BB7-36DFF3706F4A}" destId="{4BECFBDA-A49E-4283-8C36-51316768D744}" srcOrd="0" destOrd="0" presId="urn:microsoft.com/office/officeart/2005/8/layout/hList1"/>
    <dgm:cxn modelId="{E89E3716-7312-422E-A7D1-AC468743F5AC}" type="presOf" srcId="{B6AA5833-4002-44BD-9999-D678A24EAC88}" destId="{A771985D-5220-4D86-8753-98C38FF23686}" srcOrd="0" destOrd="0" presId="urn:microsoft.com/office/officeart/2005/8/layout/hList1"/>
    <dgm:cxn modelId="{1F9A3930-0767-4868-9260-39238116FC80}" type="presOf" srcId="{F303852C-4B58-426D-AC90-77813B85301E}" destId="{A771985D-5220-4D86-8753-98C38FF23686}" srcOrd="0" destOrd="1" presId="urn:microsoft.com/office/officeart/2005/8/layout/hList1"/>
    <dgm:cxn modelId="{11C63837-9DF2-439E-BE6B-550E9471A741}" srcId="{CF7E931E-4ECF-4503-8BB7-36DFF3706F4A}" destId="{5528AE9F-1596-4F0D-87F3-C5EFFCC45EE2}" srcOrd="1" destOrd="0" parTransId="{A8572B03-C843-4F54-94CB-3CBBA7E31639}" sibTransId="{E9D6105B-D1AD-4CCC-9853-957701CC7827}"/>
    <dgm:cxn modelId="{0C7B5C3F-9E9F-48A7-AF23-2068B181B16C}" srcId="{CF7E931E-4ECF-4503-8BB7-36DFF3706F4A}" destId="{0704C8B6-81AA-4F14-ACA1-64BED116BFB2}" srcOrd="0" destOrd="0" parTransId="{67B009AA-C75D-43EB-BEF0-B995466BFF9C}" sibTransId="{2DC69D54-4EAD-42B2-9868-19AA97945DB1}"/>
    <dgm:cxn modelId="{06132066-841F-4EAD-8CB9-09BDE1C2FD11}" srcId="{85884C48-8847-4C0A-9EE6-A392FB5A923E}" destId="{F303852C-4B58-426D-AC90-77813B85301E}" srcOrd="1" destOrd="0" parTransId="{8080DEF5-57CF-411F-8C0F-9EF3D55593D5}" sibTransId="{C2CC5745-BD76-4387-8E1F-E8E0E32F04E1}"/>
    <dgm:cxn modelId="{6462E969-653B-4767-AA73-141AE68DF79C}" type="presOf" srcId="{85884C48-8847-4C0A-9EE6-A392FB5A923E}" destId="{EA5E9FEB-565C-4135-A99F-45D7D51B89CD}" srcOrd="0" destOrd="0" presId="urn:microsoft.com/office/officeart/2005/8/layout/hList1"/>
    <dgm:cxn modelId="{832D034C-148C-4A82-AFDA-2B5923A82CBD}" srcId="{EC033088-AB6F-4714-B007-4DCF90DFD0C3}" destId="{CF7E931E-4ECF-4503-8BB7-36DFF3706F4A}" srcOrd="1" destOrd="0" parTransId="{6D0FDD63-FA11-473E-B16B-F1B223932818}" sibTransId="{5D3509D9-AA61-45B8-84AE-7A2C27C48E2A}"/>
    <dgm:cxn modelId="{56133B4F-711F-48A7-92F3-2F38C80B5F59}" type="presOf" srcId="{5528AE9F-1596-4F0D-87F3-C5EFFCC45EE2}" destId="{3DCEAE76-7A80-462A-9A1C-77490954887A}" srcOrd="0" destOrd="1" presId="urn:microsoft.com/office/officeart/2005/8/layout/hList1"/>
    <dgm:cxn modelId="{6D5B2A92-F2AF-4139-B2F6-60FAE9E1412F}" srcId="{85884C48-8847-4C0A-9EE6-A392FB5A923E}" destId="{B6AA5833-4002-44BD-9999-D678A24EAC88}" srcOrd="0" destOrd="0" parTransId="{6288E3FE-03D6-4AFE-90C9-218FD5B1BB3C}" sibTransId="{B827EAD9-33EC-4083-91CF-34A7B20166C2}"/>
    <dgm:cxn modelId="{619F6396-620A-4C0E-B0F0-61725AEE38CF}" type="presOf" srcId="{0704C8B6-81AA-4F14-ACA1-64BED116BFB2}" destId="{3DCEAE76-7A80-462A-9A1C-77490954887A}" srcOrd="0" destOrd="0" presId="urn:microsoft.com/office/officeart/2005/8/layout/hList1"/>
    <dgm:cxn modelId="{25F024A9-DFDE-4366-8572-0A6E9349C65D}" srcId="{85884C48-8847-4C0A-9EE6-A392FB5A923E}" destId="{249BE77E-3D04-437D-BCC9-8F4B9E399593}" srcOrd="2" destOrd="0" parTransId="{75044AF4-2547-415E-B0B4-876D9487D767}" sibTransId="{2E03A4F1-66BF-4FD7-AFB3-E6D58CC712CB}"/>
    <dgm:cxn modelId="{5D3EF7B8-57AE-4C84-8138-D5236E67AC3D}" srcId="{EC033088-AB6F-4714-B007-4DCF90DFD0C3}" destId="{85884C48-8847-4C0A-9EE6-A392FB5A923E}" srcOrd="0" destOrd="0" parTransId="{012791D9-D6AE-42C0-B0F9-F86ECC229746}" sibTransId="{F6FEC7E4-71A2-43C6-B23C-1E36E01C36C2}"/>
    <dgm:cxn modelId="{7035A1BA-2F64-4FFA-95F2-ADEB35E9654C}" type="presOf" srcId="{249BE77E-3D04-437D-BCC9-8F4B9E399593}" destId="{A771985D-5220-4D86-8753-98C38FF23686}" srcOrd="0" destOrd="2" presId="urn:microsoft.com/office/officeart/2005/8/layout/hList1"/>
    <dgm:cxn modelId="{E912A9E4-D9C7-4A51-9CAA-499429C9E016}" type="presOf" srcId="{EC033088-AB6F-4714-B007-4DCF90DFD0C3}" destId="{F915E02F-A28C-401B-89D8-01CB976FBF80}" srcOrd="0" destOrd="0" presId="urn:microsoft.com/office/officeart/2005/8/layout/hList1"/>
    <dgm:cxn modelId="{15B167B0-EDF7-4647-9467-A18747994CA3}" type="presParOf" srcId="{F915E02F-A28C-401B-89D8-01CB976FBF80}" destId="{B89BF857-3E19-40D5-A425-1127CE2B4AEA}" srcOrd="0" destOrd="0" presId="urn:microsoft.com/office/officeart/2005/8/layout/hList1"/>
    <dgm:cxn modelId="{DA5B0550-E1A8-450A-B9FD-100E6B0B7CDF}" type="presParOf" srcId="{B89BF857-3E19-40D5-A425-1127CE2B4AEA}" destId="{EA5E9FEB-565C-4135-A99F-45D7D51B89CD}" srcOrd="0" destOrd="0" presId="urn:microsoft.com/office/officeart/2005/8/layout/hList1"/>
    <dgm:cxn modelId="{84F90EF0-4756-4D0B-9FF0-A4A259C60DB3}" type="presParOf" srcId="{B89BF857-3E19-40D5-A425-1127CE2B4AEA}" destId="{A771985D-5220-4D86-8753-98C38FF23686}" srcOrd="1" destOrd="0" presId="urn:microsoft.com/office/officeart/2005/8/layout/hList1"/>
    <dgm:cxn modelId="{81F032A7-D459-4C8E-B11F-FCBEA91B02B4}" type="presParOf" srcId="{F915E02F-A28C-401B-89D8-01CB976FBF80}" destId="{63FFA45A-6A14-4562-B70E-23E6C61B64A6}" srcOrd="1" destOrd="0" presId="urn:microsoft.com/office/officeart/2005/8/layout/hList1"/>
    <dgm:cxn modelId="{77F9A5E1-18E7-4650-B564-585FC1F8C513}" type="presParOf" srcId="{F915E02F-A28C-401B-89D8-01CB976FBF80}" destId="{2603CFB7-DCCB-4A03-8759-87FE35B68C91}" srcOrd="2" destOrd="0" presId="urn:microsoft.com/office/officeart/2005/8/layout/hList1"/>
    <dgm:cxn modelId="{164AD5BF-6369-46C7-BE19-1D04E7680B01}" type="presParOf" srcId="{2603CFB7-DCCB-4A03-8759-87FE35B68C91}" destId="{4BECFBDA-A49E-4283-8C36-51316768D744}" srcOrd="0" destOrd="0" presId="urn:microsoft.com/office/officeart/2005/8/layout/hList1"/>
    <dgm:cxn modelId="{5BDB5BED-5DEE-466B-93A1-F8FF467F4318}" type="presParOf" srcId="{2603CFB7-DCCB-4A03-8759-87FE35B68C91}" destId="{3DCEAE76-7A80-462A-9A1C-77490954887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0FB1E0-92FD-40B3-B05D-E7DBB12D159D}" type="doc">
      <dgm:prSet loTypeId="urn:microsoft.com/office/officeart/2016/7/layout/BasicLinearProcessNumbered" loCatId="process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C798A9D-3E30-40BE-B022-E87E05D2BF00}">
      <dgm:prSet/>
      <dgm:spPr/>
      <dgm:t>
        <a:bodyPr/>
        <a:lstStyle/>
        <a:p>
          <a:r>
            <a:rPr lang="en-US" i="1" dirty="0"/>
            <a:t>Hypothesis 1</a:t>
          </a:r>
          <a:r>
            <a:rPr lang="en-US" dirty="0"/>
            <a:t>: The strength of positive relationships formed in a group will facilitate a more positive impact on youth of higher risk for delinquency.</a:t>
          </a:r>
        </a:p>
      </dgm:t>
    </dgm:pt>
    <dgm:pt modelId="{E1847854-BF5D-4EC8-882C-2A8769A2AAFA}" type="parTrans" cxnId="{72321A91-056C-4C23-9818-C5A89B9DE891}">
      <dgm:prSet/>
      <dgm:spPr/>
      <dgm:t>
        <a:bodyPr/>
        <a:lstStyle/>
        <a:p>
          <a:endParaRPr lang="en-US"/>
        </a:p>
      </dgm:t>
    </dgm:pt>
    <dgm:pt modelId="{5542C249-1FD6-48DE-AB2F-166E2A587CEA}" type="sibTrans" cxnId="{72321A91-056C-4C23-9818-C5A89B9DE89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CA9F036-5803-4BEC-AF93-163180FBC9AF}">
      <dgm:prSet/>
      <dgm:spPr/>
      <dgm:t>
        <a:bodyPr/>
        <a:lstStyle/>
        <a:p>
          <a:r>
            <a:rPr lang="en-US" i="1" dirty="0"/>
            <a:t>Hypothesis 2: The</a:t>
          </a:r>
          <a:r>
            <a:rPr lang="en-US" dirty="0"/>
            <a:t> size of the peer group on the influence of a delinquent adolescent will begin to lose influential effects as the group size grows. </a:t>
          </a:r>
        </a:p>
      </dgm:t>
    </dgm:pt>
    <dgm:pt modelId="{7C1FE2C9-E8D5-443C-93F2-836A48F1D93D}" type="parTrans" cxnId="{5E93A5FB-549F-435B-BB81-842392568961}">
      <dgm:prSet/>
      <dgm:spPr/>
      <dgm:t>
        <a:bodyPr/>
        <a:lstStyle/>
        <a:p>
          <a:endParaRPr lang="en-US"/>
        </a:p>
      </dgm:t>
    </dgm:pt>
    <dgm:pt modelId="{1D63A43E-12DC-4AFD-861E-F728ABBD9EEF}" type="sibTrans" cxnId="{5E93A5FB-549F-435B-BB81-84239256896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EB4DECF-CA07-43BB-9CCD-F9BC64CC4D44}">
      <dgm:prSet/>
      <dgm:spPr/>
      <dgm:t>
        <a:bodyPr/>
        <a:lstStyle/>
        <a:p>
          <a:r>
            <a:rPr lang="en-US" i="1" dirty="0"/>
            <a:t>Hypothesis 3:</a:t>
          </a:r>
          <a:r>
            <a:rPr lang="en-US" dirty="0"/>
            <a:t> Having more peers with higher amounts of delinquency will retard the effects a peer groups has on preventing delinquent behaviors. </a:t>
          </a:r>
        </a:p>
      </dgm:t>
    </dgm:pt>
    <dgm:pt modelId="{15185787-3B1C-4C86-9B48-1C3145295AF0}" type="parTrans" cxnId="{14107DD1-8C6E-4972-B95E-95C9C137D204}">
      <dgm:prSet/>
      <dgm:spPr/>
      <dgm:t>
        <a:bodyPr/>
        <a:lstStyle/>
        <a:p>
          <a:endParaRPr lang="en-US"/>
        </a:p>
      </dgm:t>
    </dgm:pt>
    <dgm:pt modelId="{0651F85F-2179-42FD-BC40-8211216806F3}" type="sibTrans" cxnId="{14107DD1-8C6E-4972-B95E-95C9C137D204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7EF79FD-D9D2-403E-AFD7-65182B1C920B}" type="pres">
      <dgm:prSet presAssocID="{C50FB1E0-92FD-40B3-B05D-E7DBB12D159D}" presName="Name0" presStyleCnt="0">
        <dgm:presLayoutVars>
          <dgm:animLvl val="lvl"/>
          <dgm:resizeHandles val="exact"/>
        </dgm:presLayoutVars>
      </dgm:prSet>
      <dgm:spPr/>
    </dgm:pt>
    <dgm:pt modelId="{A1B57726-E2B5-45F1-AC2C-02B3D943E3D5}" type="pres">
      <dgm:prSet presAssocID="{0C798A9D-3E30-40BE-B022-E87E05D2BF00}" presName="compositeNode" presStyleCnt="0">
        <dgm:presLayoutVars>
          <dgm:bulletEnabled val="1"/>
        </dgm:presLayoutVars>
      </dgm:prSet>
      <dgm:spPr/>
    </dgm:pt>
    <dgm:pt modelId="{BAD464CC-818E-4E59-B0AB-8B77360A4567}" type="pres">
      <dgm:prSet presAssocID="{0C798A9D-3E30-40BE-B022-E87E05D2BF00}" presName="bgRect" presStyleLbl="bgAccFollowNode1" presStyleIdx="0" presStyleCnt="3"/>
      <dgm:spPr/>
    </dgm:pt>
    <dgm:pt modelId="{CAAF980B-1148-4D06-99BD-DBD396473F97}" type="pres">
      <dgm:prSet presAssocID="{5542C249-1FD6-48DE-AB2F-166E2A587CEA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87A91E97-965D-4997-AFC0-1E645CF3567F}" type="pres">
      <dgm:prSet presAssocID="{0C798A9D-3E30-40BE-B022-E87E05D2BF00}" presName="bottomLine" presStyleLbl="alignNode1" presStyleIdx="1" presStyleCnt="6">
        <dgm:presLayoutVars/>
      </dgm:prSet>
      <dgm:spPr/>
    </dgm:pt>
    <dgm:pt modelId="{772FB673-5BEB-4710-91C7-031B70C96A7B}" type="pres">
      <dgm:prSet presAssocID="{0C798A9D-3E30-40BE-B022-E87E05D2BF00}" presName="nodeText" presStyleLbl="bgAccFollowNode1" presStyleIdx="0" presStyleCnt="3">
        <dgm:presLayoutVars>
          <dgm:bulletEnabled val="1"/>
        </dgm:presLayoutVars>
      </dgm:prSet>
      <dgm:spPr/>
    </dgm:pt>
    <dgm:pt modelId="{515A570C-5785-43B1-82B7-E948F19FC02B}" type="pres">
      <dgm:prSet presAssocID="{5542C249-1FD6-48DE-AB2F-166E2A587CEA}" presName="sibTrans" presStyleCnt="0"/>
      <dgm:spPr/>
    </dgm:pt>
    <dgm:pt modelId="{A7610956-878A-48FA-BF3F-F0E273E9163A}" type="pres">
      <dgm:prSet presAssocID="{CCA9F036-5803-4BEC-AF93-163180FBC9AF}" presName="compositeNode" presStyleCnt="0">
        <dgm:presLayoutVars>
          <dgm:bulletEnabled val="1"/>
        </dgm:presLayoutVars>
      </dgm:prSet>
      <dgm:spPr/>
    </dgm:pt>
    <dgm:pt modelId="{E45AD2CD-48CD-4CC9-ACAF-3A806162E4D2}" type="pres">
      <dgm:prSet presAssocID="{CCA9F036-5803-4BEC-AF93-163180FBC9AF}" presName="bgRect" presStyleLbl="bgAccFollowNode1" presStyleIdx="1" presStyleCnt="3"/>
      <dgm:spPr/>
    </dgm:pt>
    <dgm:pt modelId="{D67CCFFD-9DC6-47DD-8888-5CA550188124}" type="pres">
      <dgm:prSet presAssocID="{1D63A43E-12DC-4AFD-861E-F728ABBD9EEF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56679509-3D4F-431C-9554-19B2C524E02F}" type="pres">
      <dgm:prSet presAssocID="{CCA9F036-5803-4BEC-AF93-163180FBC9AF}" presName="bottomLine" presStyleLbl="alignNode1" presStyleIdx="3" presStyleCnt="6">
        <dgm:presLayoutVars/>
      </dgm:prSet>
      <dgm:spPr/>
    </dgm:pt>
    <dgm:pt modelId="{5DD74686-487F-4422-838A-8AC8C5C35C04}" type="pres">
      <dgm:prSet presAssocID="{CCA9F036-5803-4BEC-AF93-163180FBC9AF}" presName="nodeText" presStyleLbl="bgAccFollowNode1" presStyleIdx="1" presStyleCnt="3">
        <dgm:presLayoutVars>
          <dgm:bulletEnabled val="1"/>
        </dgm:presLayoutVars>
      </dgm:prSet>
      <dgm:spPr/>
    </dgm:pt>
    <dgm:pt modelId="{17725876-0BE8-4CAA-85CB-EEA027475189}" type="pres">
      <dgm:prSet presAssocID="{1D63A43E-12DC-4AFD-861E-F728ABBD9EEF}" presName="sibTrans" presStyleCnt="0"/>
      <dgm:spPr/>
    </dgm:pt>
    <dgm:pt modelId="{18B89644-92C7-4046-B113-8C1D5704ECC7}" type="pres">
      <dgm:prSet presAssocID="{4EB4DECF-CA07-43BB-9CCD-F9BC64CC4D44}" presName="compositeNode" presStyleCnt="0">
        <dgm:presLayoutVars>
          <dgm:bulletEnabled val="1"/>
        </dgm:presLayoutVars>
      </dgm:prSet>
      <dgm:spPr/>
    </dgm:pt>
    <dgm:pt modelId="{4B25819E-1B26-4EB3-92A0-EBEE627775C5}" type="pres">
      <dgm:prSet presAssocID="{4EB4DECF-CA07-43BB-9CCD-F9BC64CC4D44}" presName="bgRect" presStyleLbl="bgAccFollowNode1" presStyleIdx="2" presStyleCnt="3"/>
      <dgm:spPr/>
    </dgm:pt>
    <dgm:pt modelId="{7491E8D1-C67F-4F3C-973D-73E1FCE1C000}" type="pres">
      <dgm:prSet presAssocID="{0651F85F-2179-42FD-BC40-8211216806F3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3E79E4AD-27AE-41BD-916B-BFB93E2AC18A}" type="pres">
      <dgm:prSet presAssocID="{4EB4DECF-CA07-43BB-9CCD-F9BC64CC4D44}" presName="bottomLine" presStyleLbl="alignNode1" presStyleIdx="5" presStyleCnt="6">
        <dgm:presLayoutVars/>
      </dgm:prSet>
      <dgm:spPr/>
    </dgm:pt>
    <dgm:pt modelId="{7CAAFB9B-338C-469F-AD0C-94E6F0B12242}" type="pres">
      <dgm:prSet presAssocID="{4EB4DECF-CA07-43BB-9CCD-F9BC64CC4D44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8716E51D-71CF-4CF0-8D95-B56BEBBFC10D}" type="presOf" srcId="{CCA9F036-5803-4BEC-AF93-163180FBC9AF}" destId="{E45AD2CD-48CD-4CC9-ACAF-3A806162E4D2}" srcOrd="0" destOrd="0" presId="urn:microsoft.com/office/officeart/2016/7/layout/BasicLinearProcessNumbered"/>
    <dgm:cxn modelId="{A076B535-BD1A-4E24-B72B-99B1CDE17064}" type="presOf" srcId="{4EB4DECF-CA07-43BB-9CCD-F9BC64CC4D44}" destId="{7CAAFB9B-338C-469F-AD0C-94E6F0B12242}" srcOrd="1" destOrd="0" presId="urn:microsoft.com/office/officeart/2016/7/layout/BasicLinearProcessNumbered"/>
    <dgm:cxn modelId="{62F89440-9168-4914-8D08-00A40276A648}" type="presOf" srcId="{5542C249-1FD6-48DE-AB2F-166E2A587CEA}" destId="{CAAF980B-1148-4D06-99BD-DBD396473F97}" srcOrd="0" destOrd="0" presId="urn:microsoft.com/office/officeart/2016/7/layout/BasicLinearProcessNumbered"/>
    <dgm:cxn modelId="{BCA6FE47-40B7-4588-9008-3DCE47F8522E}" type="presOf" srcId="{0C798A9D-3E30-40BE-B022-E87E05D2BF00}" destId="{772FB673-5BEB-4710-91C7-031B70C96A7B}" srcOrd="1" destOrd="0" presId="urn:microsoft.com/office/officeart/2016/7/layout/BasicLinearProcessNumbered"/>
    <dgm:cxn modelId="{7579066D-ED39-4E8F-A223-4DB92DC7908A}" type="presOf" srcId="{1D63A43E-12DC-4AFD-861E-F728ABBD9EEF}" destId="{D67CCFFD-9DC6-47DD-8888-5CA550188124}" srcOrd="0" destOrd="0" presId="urn:microsoft.com/office/officeart/2016/7/layout/BasicLinearProcessNumbered"/>
    <dgm:cxn modelId="{AE5E0F8B-F925-4376-B037-6768E93E895C}" type="presOf" srcId="{CCA9F036-5803-4BEC-AF93-163180FBC9AF}" destId="{5DD74686-487F-4422-838A-8AC8C5C35C04}" srcOrd="1" destOrd="0" presId="urn:microsoft.com/office/officeart/2016/7/layout/BasicLinearProcessNumbered"/>
    <dgm:cxn modelId="{72321A91-056C-4C23-9818-C5A89B9DE891}" srcId="{C50FB1E0-92FD-40B3-B05D-E7DBB12D159D}" destId="{0C798A9D-3E30-40BE-B022-E87E05D2BF00}" srcOrd="0" destOrd="0" parTransId="{E1847854-BF5D-4EC8-882C-2A8769A2AAFA}" sibTransId="{5542C249-1FD6-48DE-AB2F-166E2A587CEA}"/>
    <dgm:cxn modelId="{3DC8BBBE-8EA4-4C0F-BFF9-A416639CBD3D}" type="presOf" srcId="{0C798A9D-3E30-40BE-B022-E87E05D2BF00}" destId="{BAD464CC-818E-4E59-B0AB-8B77360A4567}" srcOrd="0" destOrd="0" presId="urn:microsoft.com/office/officeart/2016/7/layout/BasicLinearProcessNumbered"/>
    <dgm:cxn modelId="{FDE289C4-0903-48A6-A026-CBE9A8404E62}" type="presOf" srcId="{4EB4DECF-CA07-43BB-9CCD-F9BC64CC4D44}" destId="{4B25819E-1B26-4EB3-92A0-EBEE627775C5}" srcOrd="0" destOrd="0" presId="urn:microsoft.com/office/officeart/2016/7/layout/BasicLinearProcessNumbered"/>
    <dgm:cxn modelId="{14107DD1-8C6E-4972-B95E-95C9C137D204}" srcId="{C50FB1E0-92FD-40B3-B05D-E7DBB12D159D}" destId="{4EB4DECF-CA07-43BB-9CCD-F9BC64CC4D44}" srcOrd="2" destOrd="0" parTransId="{15185787-3B1C-4C86-9B48-1C3145295AF0}" sibTransId="{0651F85F-2179-42FD-BC40-8211216806F3}"/>
    <dgm:cxn modelId="{494847D8-3BDE-4431-BA06-FA5ECEAB4A74}" type="presOf" srcId="{C50FB1E0-92FD-40B3-B05D-E7DBB12D159D}" destId="{47EF79FD-D9D2-403E-AFD7-65182B1C920B}" srcOrd="0" destOrd="0" presId="urn:microsoft.com/office/officeart/2016/7/layout/BasicLinearProcessNumbered"/>
    <dgm:cxn modelId="{6EB609E4-7016-417C-BBB1-06EE41B2DB42}" type="presOf" srcId="{0651F85F-2179-42FD-BC40-8211216806F3}" destId="{7491E8D1-C67F-4F3C-973D-73E1FCE1C000}" srcOrd="0" destOrd="0" presId="urn:microsoft.com/office/officeart/2016/7/layout/BasicLinearProcessNumbered"/>
    <dgm:cxn modelId="{5E93A5FB-549F-435B-BB81-842392568961}" srcId="{C50FB1E0-92FD-40B3-B05D-E7DBB12D159D}" destId="{CCA9F036-5803-4BEC-AF93-163180FBC9AF}" srcOrd="1" destOrd="0" parTransId="{7C1FE2C9-E8D5-443C-93F2-836A48F1D93D}" sibTransId="{1D63A43E-12DC-4AFD-861E-F728ABBD9EEF}"/>
    <dgm:cxn modelId="{4EF5BD60-10DB-4026-9794-8085974C16B3}" type="presParOf" srcId="{47EF79FD-D9D2-403E-AFD7-65182B1C920B}" destId="{A1B57726-E2B5-45F1-AC2C-02B3D943E3D5}" srcOrd="0" destOrd="0" presId="urn:microsoft.com/office/officeart/2016/7/layout/BasicLinearProcessNumbered"/>
    <dgm:cxn modelId="{463A48CD-33EB-413A-8BC8-0336A145E52B}" type="presParOf" srcId="{A1B57726-E2B5-45F1-AC2C-02B3D943E3D5}" destId="{BAD464CC-818E-4E59-B0AB-8B77360A4567}" srcOrd="0" destOrd="0" presId="urn:microsoft.com/office/officeart/2016/7/layout/BasicLinearProcessNumbered"/>
    <dgm:cxn modelId="{8E6B63F3-9F01-4CEE-A824-5E97C5D54966}" type="presParOf" srcId="{A1B57726-E2B5-45F1-AC2C-02B3D943E3D5}" destId="{CAAF980B-1148-4D06-99BD-DBD396473F97}" srcOrd="1" destOrd="0" presId="urn:microsoft.com/office/officeart/2016/7/layout/BasicLinearProcessNumbered"/>
    <dgm:cxn modelId="{1B2FE088-F899-49B0-9D54-1105E5EE7DAB}" type="presParOf" srcId="{A1B57726-E2B5-45F1-AC2C-02B3D943E3D5}" destId="{87A91E97-965D-4997-AFC0-1E645CF3567F}" srcOrd="2" destOrd="0" presId="urn:microsoft.com/office/officeart/2016/7/layout/BasicLinearProcessNumbered"/>
    <dgm:cxn modelId="{F760D199-E67B-445F-91AE-933546D3C5B1}" type="presParOf" srcId="{A1B57726-E2B5-45F1-AC2C-02B3D943E3D5}" destId="{772FB673-5BEB-4710-91C7-031B70C96A7B}" srcOrd="3" destOrd="0" presId="urn:microsoft.com/office/officeart/2016/7/layout/BasicLinearProcessNumbered"/>
    <dgm:cxn modelId="{08B62FB0-8343-4AA5-A0AC-D828F09B1863}" type="presParOf" srcId="{47EF79FD-D9D2-403E-AFD7-65182B1C920B}" destId="{515A570C-5785-43B1-82B7-E948F19FC02B}" srcOrd="1" destOrd="0" presId="urn:microsoft.com/office/officeart/2016/7/layout/BasicLinearProcessNumbered"/>
    <dgm:cxn modelId="{42B33AE1-93C3-4B97-9F31-84CE12ACDF1B}" type="presParOf" srcId="{47EF79FD-D9D2-403E-AFD7-65182B1C920B}" destId="{A7610956-878A-48FA-BF3F-F0E273E9163A}" srcOrd="2" destOrd="0" presId="urn:microsoft.com/office/officeart/2016/7/layout/BasicLinearProcessNumbered"/>
    <dgm:cxn modelId="{95198079-CF41-4911-9B25-1222C8B4D55D}" type="presParOf" srcId="{A7610956-878A-48FA-BF3F-F0E273E9163A}" destId="{E45AD2CD-48CD-4CC9-ACAF-3A806162E4D2}" srcOrd="0" destOrd="0" presId="urn:microsoft.com/office/officeart/2016/7/layout/BasicLinearProcessNumbered"/>
    <dgm:cxn modelId="{02C6F3A7-FA8C-4744-919D-41D8952E62B9}" type="presParOf" srcId="{A7610956-878A-48FA-BF3F-F0E273E9163A}" destId="{D67CCFFD-9DC6-47DD-8888-5CA550188124}" srcOrd="1" destOrd="0" presId="urn:microsoft.com/office/officeart/2016/7/layout/BasicLinearProcessNumbered"/>
    <dgm:cxn modelId="{7492F041-0703-4D0C-A256-C68A4F6DD21C}" type="presParOf" srcId="{A7610956-878A-48FA-BF3F-F0E273E9163A}" destId="{56679509-3D4F-431C-9554-19B2C524E02F}" srcOrd="2" destOrd="0" presId="urn:microsoft.com/office/officeart/2016/7/layout/BasicLinearProcessNumbered"/>
    <dgm:cxn modelId="{B10D18B4-BD32-4371-8E15-D624A73C892F}" type="presParOf" srcId="{A7610956-878A-48FA-BF3F-F0E273E9163A}" destId="{5DD74686-487F-4422-838A-8AC8C5C35C04}" srcOrd="3" destOrd="0" presId="urn:microsoft.com/office/officeart/2016/7/layout/BasicLinearProcessNumbered"/>
    <dgm:cxn modelId="{3FA0398D-8025-4958-8846-B8E6D1530B19}" type="presParOf" srcId="{47EF79FD-D9D2-403E-AFD7-65182B1C920B}" destId="{17725876-0BE8-4CAA-85CB-EEA027475189}" srcOrd="3" destOrd="0" presId="urn:microsoft.com/office/officeart/2016/7/layout/BasicLinearProcessNumbered"/>
    <dgm:cxn modelId="{29CEACBF-B5A8-45E0-92A9-B664DE23424B}" type="presParOf" srcId="{47EF79FD-D9D2-403E-AFD7-65182B1C920B}" destId="{18B89644-92C7-4046-B113-8C1D5704ECC7}" srcOrd="4" destOrd="0" presId="urn:microsoft.com/office/officeart/2016/7/layout/BasicLinearProcessNumbered"/>
    <dgm:cxn modelId="{B3BD805F-94A2-46D5-B731-E82C2596FE27}" type="presParOf" srcId="{18B89644-92C7-4046-B113-8C1D5704ECC7}" destId="{4B25819E-1B26-4EB3-92A0-EBEE627775C5}" srcOrd="0" destOrd="0" presId="urn:microsoft.com/office/officeart/2016/7/layout/BasicLinearProcessNumbered"/>
    <dgm:cxn modelId="{C6CE6214-2E83-4984-AC46-F2BCF35D89A7}" type="presParOf" srcId="{18B89644-92C7-4046-B113-8C1D5704ECC7}" destId="{7491E8D1-C67F-4F3C-973D-73E1FCE1C000}" srcOrd="1" destOrd="0" presId="urn:microsoft.com/office/officeart/2016/7/layout/BasicLinearProcessNumbered"/>
    <dgm:cxn modelId="{DF77A85E-D10F-425E-BBDB-D64A0830B3F5}" type="presParOf" srcId="{18B89644-92C7-4046-B113-8C1D5704ECC7}" destId="{3E79E4AD-27AE-41BD-916B-BFB93E2AC18A}" srcOrd="2" destOrd="0" presId="urn:microsoft.com/office/officeart/2016/7/layout/BasicLinearProcessNumbered"/>
    <dgm:cxn modelId="{E4602ECC-5428-4FB6-9EE1-87D55CD56E33}" type="presParOf" srcId="{18B89644-92C7-4046-B113-8C1D5704ECC7}" destId="{7CAAFB9B-338C-469F-AD0C-94E6F0B1224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E9FEB-565C-4135-A99F-45D7D51B89CD}">
      <dsp:nvSpPr>
        <dsp:cNvPr id="0" name=""/>
        <dsp:cNvSpPr/>
      </dsp:nvSpPr>
      <dsp:spPr>
        <a:xfrm>
          <a:off x="46" y="44271"/>
          <a:ext cx="4487981" cy="5184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Social Impact Theory</a:t>
          </a:r>
          <a:r>
            <a:rPr lang="en-US" sz="1800" kern="1200" baseline="30000" dirty="0"/>
            <a:t>6</a:t>
          </a:r>
          <a:endParaRPr lang="en-US" sz="1800" kern="1200" dirty="0"/>
        </a:p>
      </dsp:txBody>
      <dsp:txXfrm>
        <a:off x="46" y="44271"/>
        <a:ext cx="4487981" cy="518400"/>
      </dsp:txXfrm>
    </dsp:sp>
    <dsp:sp modelId="{A771985D-5220-4D86-8753-98C38FF23686}">
      <dsp:nvSpPr>
        <dsp:cNvPr id="0" name=""/>
        <dsp:cNvSpPr/>
      </dsp:nvSpPr>
      <dsp:spPr>
        <a:xfrm>
          <a:off x="46" y="562671"/>
          <a:ext cx="4487981" cy="27175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1" kern="1200"/>
            <a:t>Social Forces:</a:t>
          </a:r>
          <a:r>
            <a:rPr lang="en-US" sz="1800" kern="1200"/>
            <a:t> A person is impacted by the strength, immediacy and the number of people affecting him or her.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1" kern="1200"/>
            <a:t>The Psychosocial Law:</a:t>
          </a:r>
          <a:r>
            <a:rPr lang="en-US" sz="1800" kern="1200"/>
            <a:t> The impact of these forces decreases as the size of the group increases.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1" kern="1200" dirty="0"/>
            <a:t>The Multiplication vs Division of Impact:</a:t>
          </a:r>
          <a:r>
            <a:rPr lang="en-US" sz="1800" kern="1200" dirty="0"/>
            <a:t> That the amount of impact elicited towards individuals can be reduced if there are more individuals being targeted as well. </a:t>
          </a:r>
        </a:p>
      </dsp:txBody>
      <dsp:txXfrm>
        <a:off x="46" y="562671"/>
        <a:ext cx="4487981" cy="2717550"/>
      </dsp:txXfrm>
    </dsp:sp>
    <dsp:sp modelId="{4BECFBDA-A49E-4283-8C36-51316768D744}">
      <dsp:nvSpPr>
        <dsp:cNvPr id="0" name=""/>
        <dsp:cNvSpPr/>
      </dsp:nvSpPr>
      <dsp:spPr>
        <a:xfrm>
          <a:off x="5116346" y="44271"/>
          <a:ext cx="4487981" cy="518400"/>
        </a:xfrm>
        <a:prstGeom prst="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Social Network Theory</a:t>
          </a:r>
        </a:p>
      </dsp:txBody>
      <dsp:txXfrm>
        <a:off x="5116346" y="44271"/>
        <a:ext cx="4487981" cy="518400"/>
      </dsp:txXfrm>
    </dsp:sp>
    <dsp:sp modelId="{3DCEAE76-7A80-462A-9A1C-77490954887A}">
      <dsp:nvSpPr>
        <dsp:cNvPr id="0" name=""/>
        <dsp:cNvSpPr/>
      </dsp:nvSpPr>
      <dsp:spPr>
        <a:xfrm>
          <a:off x="5116346" y="562671"/>
          <a:ext cx="4487981" cy="2717550"/>
        </a:xfrm>
        <a:prstGeom prst="rect">
          <a:avLst/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 focus on relationship formation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The group influences outcomes</a:t>
          </a:r>
        </a:p>
      </dsp:txBody>
      <dsp:txXfrm>
        <a:off x="5116346" y="562671"/>
        <a:ext cx="4487981" cy="2717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64CC-818E-4E59-B0AB-8B77360A4567}">
      <dsp:nvSpPr>
        <dsp:cNvPr id="0" name=""/>
        <dsp:cNvSpPr/>
      </dsp:nvSpPr>
      <dsp:spPr>
        <a:xfrm>
          <a:off x="0" y="0"/>
          <a:ext cx="3001367" cy="332449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Hypothesis 1</a:t>
          </a:r>
          <a:r>
            <a:rPr lang="en-US" sz="1600" kern="1200" dirty="0"/>
            <a:t>: The strength of positive relationships formed in a group will facilitate a more positive impact on youth of higher risk for delinquency.</a:t>
          </a:r>
        </a:p>
      </dsp:txBody>
      <dsp:txXfrm>
        <a:off x="0" y="1263307"/>
        <a:ext cx="3001367" cy="1994696"/>
      </dsp:txXfrm>
    </dsp:sp>
    <dsp:sp modelId="{CAAF980B-1148-4D06-99BD-DBD396473F97}">
      <dsp:nvSpPr>
        <dsp:cNvPr id="0" name=""/>
        <dsp:cNvSpPr/>
      </dsp:nvSpPr>
      <dsp:spPr>
        <a:xfrm>
          <a:off x="1002009" y="332449"/>
          <a:ext cx="997348" cy="99734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7757" tIns="12700" rIns="7775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48067" y="478507"/>
        <a:ext cx="705232" cy="705232"/>
      </dsp:txXfrm>
    </dsp:sp>
    <dsp:sp modelId="{87A91E97-965D-4997-AFC0-1E645CF3567F}">
      <dsp:nvSpPr>
        <dsp:cNvPr id="0" name=""/>
        <dsp:cNvSpPr/>
      </dsp:nvSpPr>
      <dsp:spPr>
        <a:xfrm>
          <a:off x="0" y="3324422"/>
          <a:ext cx="3001367" cy="7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45AD2CD-48CD-4CC9-ACAF-3A806162E4D2}">
      <dsp:nvSpPr>
        <dsp:cNvPr id="0" name=""/>
        <dsp:cNvSpPr/>
      </dsp:nvSpPr>
      <dsp:spPr>
        <a:xfrm>
          <a:off x="3301503" y="0"/>
          <a:ext cx="3001367" cy="332449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Hypothesis 2: The</a:t>
          </a:r>
          <a:r>
            <a:rPr lang="en-US" sz="1600" kern="1200" dirty="0"/>
            <a:t> size of the peer group on the influence of a delinquent adolescent will begin to lose influential effects as the group size grows. </a:t>
          </a:r>
        </a:p>
      </dsp:txBody>
      <dsp:txXfrm>
        <a:off x="3301503" y="1263307"/>
        <a:ext cx="3001367" cy="1994696"/>
      </dsp:txXfrm>
    </dsp:sp>
    <dsp:sp modelId="{D67CCFFD-9DC6-47DD-8888-5CA550188124}">
      <dsp:nvSpPr>
        <dsp:cNvPr id="0" name=""/>
        <dsp:cNvSpPr/>
      </dsp:nvSpPr>
      <dsp:spPr>
        <a:xfrm>
          <a:off x="4303513" y="332449"/>
          <a:ext cx="997348" cy="99734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7757" tIns="12700" rIns="7775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449571" y="478507"/>
        <a:ext cx="705232" cy="705232"/>
      </dsp:txXfrm>
    </dsp:sp>
    <dsp:sp modelId="{56679509-3D4F-431C-9554-19B2C524E02F}">
      <dsp:nvSpPr>
        <dsp:cNvPr id="0" name=""/>
        <dsp:cNvSpPr/>
      </dsp:nvSpPr>
      <dsp:spPr>
        <a:xfrm>
          <a:off x="3301503" y="3324422"/>
          <a:ext cx="3001367" cy="7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B25819E-1B26-4EB3-92A0-EBEE627775C5}">
      <dsp:nvSpPr>
        <dsp:cNvPr id="0" name=""/>
        <dsp:cNvSpPr/>
      </dsp:nvSpPr>
      <dsp:spPr>
        <a:xfrm>
          <a:off x="6603007" y="0"/>
          <a:ext cx="3001367" cy="332449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Hypothesis 3:</a:t>
          </a:r>
          <a:r>
            <a:rPr lang="en-US" sz="1600" kern="1200" dirty="0"/>
            <a:t> Having more peers with higher amounts of delinquency will retard the effects a peer groups has on preventing delinquent behaviors. </a:t>
          </a:r>
        </a:p>
      </dsp:txBody>
      <dsp:txXfrm>
        <a:off x="6603007" y="1263307"/>
        <a:ext cx="3001367" cy="1994696"/>
      </dsp:txXfrm>
    </dsp:sp>
    <dsp:sp modelId="{7491E8D1-C67F-4F3C-973D-73E1FCE1C000}">
      <dsp:nvSpPr>
        <dsp:cNvPr id="0" name=""/>
        <dsp:cNvSpPr/>
      </dsp:nvSpPr>
      <dsp:spPr>
        <a:xfrm>
          <a:off x="7605017" y="332449"/>
          <a:ext cx="997348" cy="99734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7757" tIns="12700" rIns="7775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751075" y="478507"/>
        <a:ext cx="705232" cy="705232"/>
      </dsp:txXfrm>
    </dsp:sp>
    <dsp:sp modelId="{3E79E4AD-27AE-41BD-916B-BFB93E2AC18A}">
      <dsp:nvSpPr>
        <dsp:cNvPr id="0" name=""/>
        <dsp:cNvSpPr/>
      </dsp:nvSpPr>
      <dsp:spPr>
        <a:xfrm>
          <a:off x="6603007" y="3324422"/>
          <a:ext cx="3001367" cy="7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84B9-08AF-4BF3-BE28-ADB5BB703C2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E01FED6-B8FC-4669-8A04-D18DDE3334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40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84B9-08AF-4BF3-BE28-ADB5BB703C2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FED6-B8FC-4669-8A04-D18DDE33342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035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84B9-08AF-4BF3-BE28-ADB5BB703C2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FED6-B8FC-4669-8A04-D18DDE3334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83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84B9-08AF-4BF3-BE28-ADB5BB703C2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FED6-B8FC-4669-8A04-D18DDE33342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3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84B9-08AF-4BF3-BE28-ADB5BB703C2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FED6-B8FC-4669-8A04-D18DDE3334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25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84B9-08AF-4BF3-BE28-ADB5BB703C2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FED6-B8FC-4669-8A04-D18DDE33342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52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84B9-08AF-4BF3-BE28-ADB5BB703C2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FED6-B8FC-4669-8A04-D18DDE33342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83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84B9-08AF-4BF3-BE28-ADB5BB703C2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FED6-B8FC-4669-8A04-D18DDE33342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651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84B9-08AF-4BF3-BE28-ADB5BB703C2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FED6-B8FC-4669-8A04-D18DDE333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5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84B9-08AF-4BF3-BE28-ADB5BB703C2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FED6-B8FC-4669-8A04-D18DDE33342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96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B2884B9-08AF-4BF3-BE28-ADB5BB703C2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FED6-B8FC-4669-8A04-D18DDE33342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22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884B9-08AF-4BF3-BE28-ADB5BB703C2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E01FED6-B8FC-4669-8A04-D18DDE33342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43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5F9E98A-4FF4-43D6-9C48-6DF0E7F2D2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07A636-DC99-4588-80C4-9E069B97C3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4ED6A5F-3B06-48C5-850F-8045C4DF69A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9A60B9D-8DAC-4DA9-88DE-9911621A2B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F2BAA51-3181-4303-929A-FCD9C33F890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D57681E-FFFA-4DAA-9D31-B0DBECDF2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933" y="960241"/>
            <a:ext cx="6849699" cy="4203872"/>
          </a:xfrm>
        </p:spPr>
        <p:txBody>
          <a:bodyPr anchor="ctr">
            <a:normAutofit/>
          </a:bodyPr>
          <a:lstStyle/>
          <a:p>
            <a:pPr algn="r"/>
            <a:r>
              <a:rPr lang="en-US" sz="4600" dirty="0"/>
              <a:t>A Network Approach to Social Impact Theory: Preventing Delinquent Behaviors</a:t>
            </a:r>
            <a:br>
              <a:rPr lang="en-US" sz="4600" dirty="0"/>
            </a:br>
            <a:endParaRPr lang="en-US" sz="4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1EEF5-9BD9-40D3-BDCF-6654A27C6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3070" y="964028"/>
            <a:ext cx="3564757" cy="4196299"/>
          </a:xfrm>
        </p:spPr>
        <p:txBody>
          <a:bodyPr anchor="ctr">
            <a:normAutofit/>
          </a:bodyPr>
          <a:lstStyle/>
          <a:p>
            <a:r>
              <a:rPr lang="en-US" dirty="0"/>
              <a:t>Neil Yetz</a:t>
            </a:r>
          </a:p>
          <a:p>
            <a:r>
              <a:rPr lang="en-US" dirty="0" err="1"/>
              <a:t>Psy</a:t>
            </a:r>
            <a:r>
              <a:rPr lang="en-US" dirty="0"/>
              <a:t> 600G: Social Psychology</a:t>
            </a:r>
          </a:p>
          <a:p>
            <a:r>
              <a:rPr lang="en-US" dirty="0"/>
              <a:t>05/03/2018</a:t>
            </a:r>
          </a:p>
        </p:txBody>
      </p:sp>
    </p:spTree>
    <p:extLst>
      <p:ext uri="{BB962C8B-B14F-4D97-AF65-F5344CB8AC3E}">
        <p14:creationId xmlns:p14="http://schemas.microsoft.com/office/powerpoint/2010/main" val="3328130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raphic 46">
            <a:extLst>
              <a:ext uri="{FF2B5EF4-FFF2-40B4-BE49-F238E27FC236}">
                <a16:creationId xmlns:a16="http://schemas.microsoft.com/office/drawing/2014/main" id="{90A89249-4319-4B30-A19B-4A1738C30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0462" y="2277991"/>
            <a:ext cx="2926098" cy="29260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BC68AB-D780-4F0B-AF2A-B3DDC7FC5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Significance:  The Adolescent Timepoint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CC6B5A0A-5750-40D3-A3BB-241A4C5CD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070" y="2015734"/>
            <a:ext cx="6195784" cy="3450613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MT (Body)"/>
              </a:rPr>
              <a:t>Adolescents are at high risk for risky health behaviors</a:t>
            </a:r>
            <a:r>
              <a:rPr lang="en-US" baseline="30000" dirty="0">
                <a:latin typeface="Gill Sans MT (Body)"/>
              </a:rPr>
              <a:t>1</a:t>
            </a:r>
            <a:r>
              <a:rPr lang="en-US" dirty="0">
                <a:latin typeface="Gill Sans MT (Body)"/>
              </a:rPr>
              <a:t> </a:t>
            </a:r>
          </a:p>
          <a:p>
            <a:r>
              <a:rPr lang="en-US" dirty="0">
                <a:latin typeface="Gill Sans MT (Body)"/>
                <a:ea typeface="Calibri" panose="020F0502020204030204" pitchFamily="34" charset="0"/>
              </a:rPr>
              <a:t>Adolescence serves as an important timepoint to intervene and prevent delinquent behaviors</a:t>
            </a:r>
          </a:p>
          <a:p>
            <a:pPr lvl="1"/>
            <a:r>
              <a:rPr lang="en-US" dirty="0">
                <a:latin typeface="Gill Sans MT (Body)"/>
              </a:rPr>
              <a:t>Adolescent delinquency is a strong predictor of adult criminality</a:t>
            </a:r>
            <a:r>
              <a:rPr lang="en-US" baseline="30000" dirty="0">
                <a:latin typeface="Gill Sans MT (Body)"/>
              </a:rPr>
              <a:t>2</a:t>
            </a:r>
          </a:p>
          <a:p>
            <a:r>
              <a:rPr lang="en-US" dirty="0">
                <a:latin typeface="Gill Sans MT (Body)"/>
              </a:rPr>
              <a:t>An important time to intervene</a:t>
            </a:r>
          </a:p>
        </p:txBody>
      </p:sp>
    </p:spTree>
    <p:extLst>
      <p:ext uri="{BB962C8B-B14F-4D97-AF65-F5344CB8AC3E}">
        <p14:creationId xmlns:p14="http://schemas.microsoft.com/office/powerpoint/2010/main" val="2000949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ampus connections">
            <a:extLst>
              <a:ext uri="{FF2B5EF4-FFF2-40B4-BE49-F238E27FC236}">
                <a16:creationId xmlns:a16="http://schemas.microsoft.com/office/drawing/2014/main" id="{484C6DAC-E4A0-44D7-A3BF-7C4B05ABE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756" y="2945142"/>
            <a:ext cx="2926098" cy="159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B1911B-8E17-400E-BD46-309CF9ADD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Past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05D7D-45B5-4868-8D1D-FD6FB3739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3450613"/>
          </a:xfrm>
        </p:spPr>
        <p:txBody>
          <a:bodyPr>
            <a:normAutofit/>
          </a:bodyPr>
          <a:lstStyle/>
          <a:p>
            <a:r>
              <a:rPr lang="en-US" dirty="0"/>
              <a:t>Strategies to prevent delinquent behaviors:</a:t>
            </a:r>
          </a:p>
          <a:p>
            <a:pPr lvl="1"/>
            <a:r>
              <a:rPr lang="en-US" u="sng" dirty="0"/>
              <a:t>Mentorship relationships</a:t>
            </a:r>
            <a:r>
              <a:rPr lang="en-US" dirty="0"/>
              <a:t>: They show small effects!</a:t>
            </a:r>
            <a:r>
              <a:rPr lang="en-US" baseline="30000" dirty="0">
                <a:latin typeface="Gill Sans MT (Body)"/>
              </a:rPr>
              <a:t> 3</a:t>
            </a:r>
            <a:endParaRPr lang="en-US" dirty="0"/>
          </a:p>
          <a:p>
            <a:pPr lvl="1"/>
            <a:r>
              <a:rPr lang="en-US" dirty="0"/>
              <a:t>Rhodes Model of Youth Mentorship</a:t>
            </a:r>
            <a:r>
              <a:rPr lang="en-US" baseline="30000" dirty="0">
                <a:latin typeface="Gill Sans MT (Body)"/>
              </a:rPr>
              <a:t> 4,5</a:t>
            </a:r>
          </a:p>
          <a:p>
            <a:r>
              <a:rPr lang="en-US" dirty="0">
                <a:latin typeface="Gill Sans MT (Body)"/>
              </a:rPr>
              <a:t>Biological Approach</a:t>
            </a:r>
          </a:p>
          <a:p>
            <a:r>
              <a:rPr lang="en-US" dirty="0"/>
              <a:t>Peer social group approach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33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37D13-82EA-4ADE-ACFB-2BC75853F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New Framework: Combining 2 theories</a:t>
            </a:r>
          </a:p>
        </p:txBody>
      </p:sp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7A7DBE50-E246-421F-8AF8-2277920C40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8628814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6583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54B8C-CF09-4A78-99BB-94F9F29AE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Hypotheses: Social Impact Theory Applied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01AC6DC5-8535-40B4-8DA4-4FE94CAB9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213085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447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C6870151-9189-4C3A-8379-EF3D95827A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adolescents in group">
            <a:extLst>
              <a:ext uri="{FF2B5EF4-FFF2-40B4-BE49-F238E27FC236}">
                <a16:creationId xmlns:a16="http://schemas.microsoft.com/office/drawing/2014/main" id="{37D31F2B-DD8F-4538-A4C9-25955188C0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6" r="8423" b="1"/>
          <a:stretch/>
        </p:blipFill>
        <p:spPr bwMode="auto">
          <a:xfrm>
            <a:off x="305" y="10"/>
            <a:ext cx="1219169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00EF80B-0391-4082-9AF5-F15B091B4C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33AC32D-5F44-45F7-A0BD-7C11A86BED5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2B42A81-5F67-4604-96C8-E15F9501B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Proposed Methods: An intervention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5DBC1-ABAF-4353-A446-226A04F2A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Positive youth development program</a:t>
            </a:r>
          </a:p>
          <a:p>
            <a:r>
              <a:rPr lang="en-US" dirty="0"/>
              <a:t>Team formation based on adolescent risk profile</a:t>
            </a:r>
          </a:p>
          <a:p>
            <a:pPr lvl="1"/>
            <a:r>
              <a:rPr lang="en-US" dirty="0"/>
              <a:t>Create teams of high-risk &amp; low-risk adolescents</a:t>
            </a:r>
          </a:p>
          <a:p>
            <a:r>
              <a:rPr lang="en-US" dirty="0"/>
              <a:t>Measure 3 outcomes timepoints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Pre-Intervention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Post-Intervention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6 months post</a:t>
            </a:r>
          </a:p>
          <a:p>
            <a:r>
              <a:rPr lang="en-US" dirty="0"/>
              <a:t>Assess group dynamics based on hypotheses</a:t>
            </a:r>
          </a:p>
        </p:txBody>
      </p:sp>
    </p:spTree>
    <p:extLst>
      <p:ext uri="{BB962C8B-B14F-4D97-AF65-F5344CB8AC3E}">
        <p14:creationId xmlns:p14="http://schemas.microsoft.com/office/powerpoint/2010/main" val="2381547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33" name="Picture 20">
            <a:extLst>
              <a:ext uri="{FF2B5EF4-FFF2-40B4-BE49-F238E27FC236}">
                <a16:creationId xmlns:a16="http://schemas.microsoft.com/office/drawing/2014/main" id="{25CED634-E2D0-4AB7-96DD-816C9B52C5C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22">
            <a:extLst>
              <a:ext uri="{FF2B5EF4-FFF2-40B4-BE49-F238E27FC236}">
                <a16:creationId xmlns:a16="http://schemas.microsoft.com/office/drawing/2014/main" id="{FCDDCDFB-696D-4FDF-9B58-24F71B7C37B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24">
            <a:extLst>
              <a:ext uri="{FF2B5EF4-FFF2-40B4-BE49-F238E27FC236}">
                <a16:creationId xmlns:a16="http://schemas.microsoft.com/office/drawing/2014/main" id="{FA6123F2-4B61-414F-A7E5-5B7828EACAE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6" name="Graphic 5">
            <a:extLst>
              <a:ext uri="{FF2B5EF4-FFF2-40B4-BE49-F238E27FC236}">
                <a16:creationId xmlns:a16="http://schemas.microsoft.com/office/drawing/2014/main" id="{ACAAF5D7-299C-47E0-BF58-5B55CABE4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D501B9-3796-4B7B-BFDB-A4E979781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THANK YOU! Questions?</a:t>
            </a:r>
          </a:p>
        </p:txBody>
      </p:sp>
    </p:spTree>
    <p:extLst>
      <p:ext uri="{BB962C8B-B14F-4D97-AF65-F5344CB8AC3E}">
        <p14:creationId xmlns:p14="http://schemas.microsoft.com/office/powerpoint/2010/main" val="4192985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9E08-2F16-44BA-94D8-02563436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966A6-3245-4B49-BDDD-5522CE360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Resnick, M. D., </a:t>
            </a:r>
            <a:r>
              <a:rPr lang="en-US" dirty="0" err="1"/>
              <a:t>Bearman</a:t>
            </a:r>
            <a:r>
              <a:rPr lang="en-US" dirty="0"/>
              <a:t>, P. S., Blum, R. W., Bauman, K. E., Harris, K. M., Jones, J., ... &amp; Ireland, M. (1997). Protecting adolescents from harm: findings from the National Longitudinal Study on Adolescent Health. </a:t>
            </a:r>
            <a:r>
              <a:rPr lang="en-US" i="1" dirty="0"/>
              <a:t>Jama</a:t>
            </a:r>
            <a:r>
              <a:rPr lang="en-US" dirty="0"/>
              <a:t>, </a:t>
            </a:r>
            <a:r>
              <a:rPr lang="en-US" i="1" dirty="0"/>
              <a:t>278</a:t>
            </a:r>
            <a:r>
              <a:rPr lang="en-US" dirty="0"/>
              <a:t>(10), 823-832.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Makarios, M., Cullen, F. T., &amp; Piquero, A. R. (2017). Adolescent criminal behavior, population heterogeneity, and cumulative disadvantage: untangling the relationship between adolescent delinquency and negative outcomes in emerging adulthood. Crime &amp; Delinquency, 63(6), 683-707.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Weiler</a:t>
            </a:r>
            <a:r>
              <a:rPr lang="en-US" dirty="0"/>
              <a:t>, L. M., Haddock, S. A., Zimmerman, T. S., Henry, K. L., </a:t>
            </a:r>
            <a:r>
              <a:rPr lang="en-US" dirty="0" err="1"/>
              <a:t>Krafchick</a:t>
            </a:r>
            <a:r>
              <a:rPr lang="en-US" dirty="0"/>
              <a:t>, J. L., &amp; </a:t>
            </a:r>
            <a:r>
              <a:rPr lang="en-US" dirty="0" err="1"/>
              <a:t>Youngblade</a:t>
            </a:r>
            <a:r>
              <a:rPr lang="en-US" dirty="0"/>
              <a:t>, L. M. (2015). Time-limited, structured youth mentoring and adolescent problem behaviors. Applied developmental science, 19(4), 196-205.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Rhodes, J. E. (2005). A model of youth mentoring. </a:t>
            </a:r>
            <a:r>
              <a:rPr lang="en-US" i="1" dirty="0"/>
              <a:t>Handbook of youth mentoring</a:t>
            </a:r>
            <a:r>
              <a:rPr lang="en-US" dirty="0"/>
              <a:t>, 30-43.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Rhodes, J. E., Spencer, R., Keller, T. E., Liang, B., &amp; Noam, G. (2006). A model for the influence of mentoring relationships on youth development. Journal of community psychology, 34(6), 691-707.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Latane</a:t>
            </a:r>
            <a:r>
              <a:rPr lang="en-US" dirty="0"/>
              <a:t>´, B (1981). The psychology of social impact. </a:t>
            </a:r>
            <a:r>
              <a:rPr lang="en-US" i="1" dirty="0"/>
              <a:t>American Psychologist, 36</a:t>
            </a:r>
            <a:r>
              <a:rPr lang="en-US" dirty="0"/>
              <a:t>, 343-356.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332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60</TotalTime>
  <Words>366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Gill Sans MT (Body)</vt:lpstr>
      <vt:lpstr>Gallery</vt:lpstr>
      <vt:lpstr>A Network Approach to Social Impact Theory: Preventing Delinquent Behaviors </vt:lpstr>
      <vt:lpstr>Significance:  The Adolescent Timepoint</vt:lpstr>
      <vt:lpstr>Past Approaches</vt:lpstr>
      <vt:lpstr>New Framework: Combining 2 theories</vt:lpstr>
      <vt:lpstr>Hypotheses: Social Impact Theory Applied</vt:lpstr>
      <vt:lpstr>Proposed Methods: An intervention</vt:lpstr>
      <vt:lpstr>THANK YOU! 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Network Approach to Social Impact Theory: Preventing Delinquent Behaviors</dc:title>
  <dc:creator>Yetz,Neil</dc:creator>
  <cp:lastModifiedBy>Neil Yetz</cp:lastModifiedBy>
  <cp:revision>7</cp:revision>
  <dcterms:created xsi:type="dcterms:W3CDTF">2018-05-03T08:55:28Z</dcterms:created>
  <dcterms:modified xsi:type="dcterms:W3CDTF">2018-05-03T18:51:10Z</dcterms:modified>
</cp:coreProperties>
</file>