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7" r:id="rId5"/>
    <p:sldId id="262" r:id="rId6"/>
    <p:sldId id="259" r:id="rId7"/>
    <p:sldId id="260" r:id="rId8"/>
    <p:sldId id="263" r:id="rId9"/>
    <p:sldId id="261" r:id="rId10"/>
    <p:sldId id="267" r:id="rId11"/>
    <p:sldId id="264" r:id="rId12"/>
    <p:sldId id="265" r:id="rId13"/>
    <p:sldId id="293" r:id="rId14"/>
    <p:sldId id="266" r:id="rId15"/>
    <p:sldId id="294" r:id="rId16"/>
    <p:sldId id="268" r:id="rId17"/>
    <p:sldId id="269" r:id="rId18"/>
    <p:sldId id="277" r:id="rId19"/>
    <p:sldId id="295" r:id="rId20"/>
    <p:sldId id="273" r:id="rId21"/>
    <p:sldId id="272" r:id="rId22"/>
    <p:sldId id="271" r:id="rId23"/>
    <p:sldId id="274" r:id="rId24"/>
    <p:sldId id="275" r:id="rId25"/>
    <p:sldId id="276" r:id="rId26"/>
    <p:sldId id="279" r:id="rId27"/>
    <p:sldId id="278" r:id="rId28"/>
    <p:sldId id="296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1" r:id="rId39"/>
    <p:sldId id="290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10/27/2017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0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10/27/2017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079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DDE9EC"/>
                </a:solidFill>
              </a:rPr>
              <a:pPr/>
              <a:t>10/27/2017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0C17285-3E86-45C9-B61B-F7663CF1D2A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4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10/27/2017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712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10/27/2017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879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10/27/2017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75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10/27/2017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67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10/27/2017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89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DDE9EC"/>
                </a:solidFill>
              </a:rPr>
              <a:pPr/>
              <a:t>10/27/2017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7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10/27/2017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6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10/27/2017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8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A0CC75-33E5-4D57-99A7-B21774A011F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10/27/2017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PSY 652 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05200"/>
            <a:ext cx="6400800" cy="1752600"/>
          </a:xfrm>
        </p:spPr>
        <p:txBody>
          <a:bodyPr/>
          <a:lstStyle/>
          <a:p>
            <a:pPr algn="ctr"/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82682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4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ANOVA- Mean squares &amp; 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MSregression</a:t>
            </a:r>
            <a:endParaRPr lang="en-US" dirty="0"/>
          </a:p>
          <a:p>
            <a:pPr lvl="1"/>
            <a:r>
              <a:rPr lang="en-US" dirty="0"/>
              <a:t>Represents the amount of variability in Y explained by the model adjusted for degrees of freedom.</a:t>
            </a:r>
          </a:p>
          <a:p>
            <a:pPr lvl="1"/>
            <a:r>
              <a:rPr lang="en-US" dirty="0" err="1"/>
              <a:t>MSregression</a:t>
            </a:r>
            <a:r>
              <a:rPr lang="en-US" dirty="0"/>
              <a:t> = </a:t>
            </a:r>
            <a:r>
              <a:rPr lang="en-US" dirty="0" err="1"/>
              <a:t>SSregression</a:t>
            </a:r>
            <a:r>
              <a:rPr lang="en-US" dirty="0"/>
              <a:t> / df</a:t>
            </a:r>
          </a:p>
          <a:p>
            <a:r>
              <a:rPr lang="en-US" dirty="0" err="1"/>
              <a:t>MSresidual</a:t>
            </a:r>
            <a:endParaRPr lang="en-US" dirty="0"/>
          </a:p>
          <a:p>
            <a:pPr lvl="1"/>
            <a:r>
              <a:rPr lang="en-US" dirty="0"/>
              <a:t>Represents the amount of variability in Y attributed to error, adjusted for degrees of freedom.</a:t>
            </a:r>
          </a:p>
          <a:p>
            <a:pPr lvl="1"/>
            <a:r>
              <a:rPr lang="en-US" dirty="0" err="1"/>
              <a:t>Msresidual</a:t>
            </a:r>
            <a:r>
              <a:rPr lang="en-US" dirty="0"/>
              <a:t> = </a:t>
            </a:r>
            <a:r>
              <a:rPr lang="en-US" dirty="0" err="1"/>
              <a:t>SSresidual</a:t>
            </a:r>
            <a:r>
              <a:rPr lang="en-US" dirty="0"/>
              <a:t> / df</a:t>
            </a:r>
          </a:p>
          <a:p>
            <a:r>
              <a:rPr lang="en-US" dirty="0"/>
              <a:t>Degrees of Freedom</a:t>
            </a:r>
          </a:p>
          <a:p>
            <a:pPr lvl="1"/>
            <a:r>
              <a:rPr lang="en-US" dirty="0"/>
              <a:t>Regression: </a:t>
            </a:r>
            <a:r>
              <a:rPr lang="en-US" i="1" dirty="0"/>
              <a:t>k</a:t>
            </a:r>
            <a:r>
              <a:rPr lang="en-US" dirty="0"/>
              <a:t> (number of predictors)</a:t>
            </a:r>
          </a:p>
          <a:p>
            <a:pPr lvl="1"/>
            <a:r>
              <a:rPr lang="en-US" dirty="0"/>
              <a:t>Residual: </a:t>
            </a:r>
            <a:r>
              <a:rPr lang="en-US" i="1" dirty="0"/>
              <a:t>n – k – 1 </a:t>
            </a:r>
          </a:p>
          <a:p>
            <a:pPr lvl="1"/>
            <a:r>
              <a:rPr lang="en-US" dirty="0"/>
              <a:t>Total: </a:t>
            </a:r>
            <a:r>
              <a:rPr lang="en-US" i="1" dirty="0"/>
              <a:t>n –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0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ANOVA- F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statistic</a:t>
            </a:r>
          </a:p>
          <a:p>
            <a:pPr lvl="1"/>
            <a:r>
              <a:rPr lang="en-US" dirty="0"/>
              <a:t>The ratio of explained variance to unexplained variance</a:t>
            </a:r>
          </a:p>
          <a:p>
            <a:pPr lvl="1"/>
            <a:r>
              <a:rPr lang="en-US" dirty="0"/>
              <a:t>F = </a:t>
            </a:r>
            <a:r>
              <a:rPr lang="en-US" dirty="0" err="1"/>
              <a:t>MS</a:t>
            </a:r>
            <a:r>
              <a:rPr lang="en-US" baseline="-25000" dirty="0" err="1"/>
              <a:t>regression</a:t>
            </a:r>
            <a:r>
              <a:rPr lang="en-US" dirty="0"/>
              <a:t> / </a:t>
            </a:r>
            <a:r>
              <a:rPr lang="en-US" dirty="0" err="1"/>
              <a:t>Ms</a:t>
            </a:r>
            <a:r>
              <a:rPr lang="en-US" baseline="-25000" dirty="0" err="1"/>
              <a:t>residual</a:t>
            </a:r>
            <a:endParaRPr lang="en-US" baseline="-25000" dirty="0"/>
          </a:p>
          <a:p>
            <a:pPr lvl="1"/>
            <a:r>
              <a:rPr lang="en-US" dirty="0"/>
              <a:t>If F is significant, then we reject the null hypothesis that all the regression coefficients are equal to zero. </a:t>
            </a:r>
          </a:p>
          <a:p>
            <a:pPr lvl="1"/>
            <a:r>
              <a:rPr lang="en-US" dirty="0"/>
              <a:t>F is an omnibus test.  It doesn’t tell us anything about individual predictors, only the model as a whole. </a:t>
            </a:r>
          </a:p>
          <a:p>
            <a:r>
              <a:rPr lang="en-US" dirty="0"/>
              <a:t>Sig.</a:t>
            </a:r>
          </a:p>
          <a:p>
            <a:pPr lvl="1"/>
            <a:r>
              <a:rPr lang="en-US" dirty="0"/>
              <a:t>p-value for F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</a:t>
            </a:r>
          </a:p>
          <a:p>
            <a:pPr lvl="1"/>
            <a:r>
              <a:rPr lang="en-US" dirty="0"/>
              <a:t>Y-intercept of the linear model.  The value of Y when all predictors equal zero. </a:t>
            </a:r>
          </a:p>
          <a:p>
            <a:r>
              <a:rPr lang="en-US" dirty="0"/>
              <a:t>Predictors: regression coefficients</a:t>
            </a:r>
          </a:p>
          <a:p>
            <a:pPr lvl="1"/>
            <a:r>
              <a:rPr lang="en-US" dirty="0"/>
              <a:t>SLR: The expected change in Y for every one unit increase in x.</a:t>
            </a:r>
          </a:p>
          <a:p>
            <a:pPr lvl="1"/>
            <a:r>
              <a:rPr lang="en-US" dirty="0"/>
              <a:t>MLR: The expected change in Y for every one unit increase in x </a:t>
            </a:r>
            <a:r>
              <a:rPr lang="en-US" i="1" dirty="0"/>
              <a:t>holding all other predictors constant.</a:t>
            </a:r>
          </a:p>
          <a:p>
            <a:r>
              <a:rPr lang="en-US" dirty="0"/>
              <a:t>Beta is used in the calculation of </a:t>
            </a:r>
            <a:r>
              <a:rPr lang="en-US" i="1" dirty="0"/>
              <a:t>t*</a:t>
            </a:r>
            <a:r>
              <a:rPr lang="en-US" dirty="0"/>
              <a:t> and </a:t>
            </a:r>
            <a:r>
              <a:rPr lang="en-US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9855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estimate for the slope of LIFEEV indicates that, while holding SES constant, every one unit increase in LIFEEV results in a 0.103 unit increase in predicted MI score.  The p value is less than alpha; therefore this estimate is statistically significant.  In other words, there is less than a 5% chance that the estimated slope (or a more extreme slope) would be obtained if the null hypothesis was true.  Therefore, we reject the null hypothesis that the slope is equal to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Std.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  <a:p>
            <a:pPr lvl="1"/>
            <a:r>
              <a:rPr lang="en-US" dirty="0"/>
              <a:t>Fit the same model in a large number of random samples and plot a histogram for the estimates for beta. </a:t>
            </a: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/>
              <a:t>The standard deviation of the frequency distribution for beta</a:t>
            </a:r>
          </a:p>
          <a:p>
            <a:pPr lvl="1"/>
            <a:r>
              <a:rPr lang="en-US" dirty="0"/>
              <a:t>Standard error is used in the calculation of </a:t>
            </a:r>
            <a:r>
              <a:rPr lang="en-US" i="1" dirty="0"/>
              <a:t>t*</a:t>
            </a:r>
            <a:r>
              <a:rPr lang="en-US" dirty="0"/>
              <a:t> and </a:t>
            </a:r>
            <a:r>
              <a:rPr lang="en-US" i="1" dirty="0"/>
              <a:t>p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0"/>
          <a:stretch/>
        </p:blipFill>
        <p:spPr bwMode="auto">
          <a:xfrm>
            <a:off x="2743200" y="3907766"/>
            <a:ext cx="3151188" cy="235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45720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2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MHDATA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data is from a study in Alachua County, FL that examines mental health and several predictor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DV: </a:t>
            </a:r>
            <a:r>
              <a:rPr lang="en-US" dirty="0"/>
              <a:t>Mental Impairment (MI): includes many dimensions of psychiatric symptoms (e.g., depression, anxiety). Higher scores indicate more impairment.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IV: </a:t>
            </a:r>
            <a:r>
              <a:rPr lang="en-US" dirty="0"/>
              <a:t>Life Events Score (LIFEEV): composite measure of the number and severity of major life events (e.g. death, affair, new job) experienced during the past 3 years. Higher scores indicate more severe life events. </a:t>
            </a:r>
          </a:p>
          <a:p>
            <a:endParaRPr lang="en-US" dirty="0"/>
          </a:p>
          <a:p>
            <a:r>
              <a:rPr lang="en-US" b="1" dirty="0"/>
              <a:t>IV: </a:t>
            </a:r>
            <a:r>
              <a:rPr lang="en-US" dirty="0"/>
              <a:t>Socioeconomic Status (SES): composite index of occupation, income, and education. Higher scores indicate more affluent status. </a:t>
            </a:r>
          </a:p>
        </p:txBody>
      </p:sp>
    </p:spTree>
    <p:extLst>
      <p:ext uri="{BB962C8B-B14F-4D97-AF65-F5344CB8AC3E}">
        <p14:creationId xmlns:p14="http://schemas.microsoft.com/office/powerpoint/2010/main" val="219702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44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Std. Beta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Estimates for Beta with all variables express as Z-scores.</a:t>
            </a:r>
          </a:p>
          <a:p>
            <a:r>
              <a:rPr lang="en-US" dirty="0"/>
              <a:t>MLR: the expected change in standard deviations for Y, given a one standard deviation increase in X </a:t>
            </a:r>
            <a:r>
              <a:rPr lang="en-US" i="1" dirty="0"/>
              <a:t>while holding all other predictors constant. </a:t>
            </a:r>
            <a:r>
              <a:rPr lang="en-US" dirty="0"/>
              <a:t> </a:t>
            </a:r>
          </a:p>
          <a:p>
            <a:r>
              <a:rPr lang="en-US" dirty="0"/>
              <a:t>SLR: the expected change in standard deviations for Y, given a one standard deviation increase in X </a:t>
            </a:r>
          </a:p>
          <a:p>
            <a:pPr lvl="1"/>
            <a:r>
              <a:rPr lang="en-US" dirty="0"/>
              <a:t>For SLR, Std. Beta = Pearson’s R</a:t>
            </a:r>
          </a:p>
          <a:p>
            <a:pPr lvl="1"/>
            <a:r>
              <a:rPr lang="en-US" dirty="0"/>
              <a:t>|Std. Beta| = R from model summary</a:t>
            </a:r>
          </a:p>
        </p:txBody>
      </p:sp>
    </p:spTree>
    <p:extLst>
      <p:ext uri="{BB962C8B-B14F-4D97-AF65-F5344CB8AC3E}">
        <p14:creationId xmlns:p14="http://schemas.microsoft.com/office/powerpoint/2010/main" val="87135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i="1" dirty="0"/>
              <a:t>t*</a:t>
            </a:r>
            <a:r>
              <a:rPr lang="en-US" dirty="0"/>
              <a:t>, the test statistic for each parameter estimate </a:t>
            </a:r>
          </a:p>
          <a:p>
            <a:pPr lvl="1"/>
            <a:r>
              <a:rPr lang="en-US" dirty="0"/>
              <a:t>A ratio of systematic variance to unsystematic variance</a:t>
            </a:r>
          </a:p>
          <a:p>
            <a:r>
              <a:rPr lang="en-US" i="1" dirty="0"/>
              <a:t>t*</a:t>
            </a:r>
            <a:r>
              <a:rPr lang="en-US" dirty="0"/>
              <a:t> = beta / standard error</a:t>
            </a:r>
          </a:p>
          <a:p>
            <a:r>
              <a:rPr lang="en-US" dirty="0"/>
              <a:t>t* is compared to </a:t>
            </a:r>
            <a:r>
              <a:rPr lang="en-US" i="1" dirty="0" err="1"/>
              <a:t>t</a:t>
            </a:r>
            <a:r>
              <a:rPr lang="en-US" i="1" baseline="-25000" dirty="0" err="1"/>
              <a:t>crit</a:t>
            </a:r>
            <a:endParaRPr lang="en-US" i="1" baseline="-25000" dirty="0"/>
          </a:p>
          <a:p>
            <a:pPr lvl="1"/>
            <a:r>
              <a:rPr lang="en-US" dirty="0"/>
              <a:t>If t* is larger, then we reject the null hypothesis that beta = 0</a:t>
            </a:r>
          </a:p>
          <a:p>
            <a:pPr lvl="1"/>
            <a:r>
              <a:rPr lang="en-US" i="1" dirty="0" err="1"/>
              <a:t>t</a:t>
            </a:r>
            <a:r>
              <a:rPr lang="en-US" i="1" baseline="-25000" dirty="0" err="1"/>
              <a:t>crit</a:t>
            </a:r>
            <a:r>
              <a:rPr lang="en-US" baseline="-25000" dirty="0"/>
              <a:t> </a:t>
            </a:r>
            <a:r>
              <a:rPr lang="en-US" dirty="0"/>
              <a:t>represents the largest t value we would expect to find 95% of the time </a:t>
            </a:r>
            <a:r>
              <a:rPr lang="en-US" u="sng" dirty="0"/>
              <a:t>if the null hypothesis were true</a:t>
            </a:r>
            <a:r>
              <a:rPr lang="en-US" dirty="0"/>
              <a:t>. </a:t>
            </a:r>
            <a:r>
              <a:rPr lang="en-US" i="1" dirty="0" err="1"/>
              <a:t>t</a:t>
            </a:r>
            <a:r>
              <a:rPr lang="en-US" i="1" baseline="-25000" dirty="0" err="1"/>
              <a:t>crit</a:t>
            </a:r>
            <a:r>
              <a:rPr lang="en-US" baseline="-25000" dirty="0"/>
              <a:t> </a:t>
            </a:r>
            <a:r>
              <a:rPr lang="en-US" dirty="0"/>
              <a:t>changes depending on the degrees of freedom.  </a:t>
            </a:r>
          </a:p>
          <a:p>
            <a:r>
              <a:rPr lang="en-US" dirty="0"/>
              <a:t>Sig.</a:t>
            </a:r>
          </a:p>
          <a:p>
            <a:pPr lvl="1"/>
            <a:r>
              <a:rPr lang="en-US" dirty="0"/>
              <a:t>P-value: the probability of obtaining the observed t* (or one that is more extreme) if the null hypothesis were true.</a:t>
            </a:r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4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7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  <a:p>
            <a:pPr lvl="1"/>
            <a:r>
              <a:rPr lang="en-US" dirty="0"/>
              <a:t>An interval that contains 95% of the sampling distribution of the parameter estimate. </a:t>
            </a:r>
          </a:p>
          <a:p>
            <a:pPr lvl="1"/>
            <a:r>
              <a:rPr lang="en-US" dirty="0"/>
              <a:t>If we estimate the same model in many random samples, the parameter estimate in 95% of the models will fall within the confidence interval </a:t>
            </a:r>
          </a:p>
          <a:p>
            <a:pPr lvl="1"/>
            <a:r>
              <a:rPr lang="en-US" dirty="0"/>
              <a:t>The confidence interval gives an indication of the range of feasible values for the parameter estimate. </a:t>
            </a:r>
          </a:p>
        </p:txBody>
      </p:sp>
    </p:spTree>
    <p:extLst>
      <p:ext uri="{BB962C8B-B14F-4D97-AF65-F5344CB8AC3E}">
        <p14:creationId xmlns:p14="http://schemas.microsoft.com/office/powerpoint/2010/main" val="294493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92"/>
          <a:stretch/>
        </p:blipFill>
        <p:spPr bwMode="auto">
          <a:xfrm>
            <a:off x="4648200" y="2057400"/>
            <a:ext cx="4410075" cy="305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"/>
          <a:stretch/>
        </p:blipFill>
        <p:spPr bwMode="auto">
          <a:xfrm>
            <a:off x="685800" y="2613804"/>
            <a:ext cx="3714750" cy="279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32766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CI = Beta +/- </a:t>
            </a:r>
            <a:r>
              <a:rPr lang="en-US" i="1" dirty="0" err="1"/>
              <a:t>t</a:t>
            </a:r>
            <a:r>
              <a:rPr lang="en-US" i="1" baseline="-25000" dirty="0" err="1"/>
              <a:t>crit</a:t>
            </a:r>
            <a:r>
              <a:rPr lang="en-US" dirty="0"/>
              <a:t> * </a:t>
            </a:r>
            <a:r>
              <a:rPr lang="en-US" dirty="0" err="1"/>
              <a:t>s.e.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Standard error describes the sampling distribution.</a:t>
            </a:r>
          </a:p>
          <a:p>
            <a:r>
              <a:rPr lang="en-US" dirty="0"/>
              <a:t>Calculating a confidence interval centers the sampling distribution at the estimate for beta, then finds the range of values that contain 95% of that distribution</a:t>
            </a:r>
          </a:p>
          <a:p>
            <a:r>
              <a:rPr lang="en-US" dirty="0"/>
              <a:t>If the C.I. does not contain zero, then the parameter estimate is statistically significant.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8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0"/>
          <a:stretch/>
        </p:blipFill>
        <p:spPr bwMode="auto">
          <a:xfrm>
            <a:off x="4648200" y="2057400"/>
            <a:ext cx="4410075" cy="307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3"/>
          <a:stretch/>
        </p:blipFill>
        <p:spPr bwMode="auto">
          <a:xfrm>
            <a:off x="685800" y="2639682"/>
            <a:ext cx="3714750" cy="277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32766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additional predictors to a regression model will always reduce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r>
              <a:rPr lang="en-US" dirty="0"/>
              <a:t> (i.e. will explain more variance)</a:t>
            </a:r>
          </a:p>
          <a:p>
            <a:r>
              <a:rPr lang="en-US" dirty="0"/>
              <a:t>However, we must perform a test to determine if the improvement is statistically significant.</a:t>
            </a:r>
          </a:p>
          <a:p>
            <a:r>
              <a:rPr lang="en-US" dirty="0"/>
              <a:t>The Partial F Test compares two nested models and tests the null hypothesis that the reduction in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r>
              <a:rPr lang="en-US" dirty="0"/>
              <a:t> resulting from the additional predictors in the more complex model is equal to zero.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7" b="11607"/>
          <a:stretch/>
        </p:blipFill>
        <p:spPr bwMode="auto">
          <a:xfrm>
            <a:off x="1719943" y="4724400"/>
            <a:ext cx="5048250" cy="183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834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 Test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research question, we are interested in predicting job satisfaction, which leads to a variety of positive work-related outcomes (such as higher commitment to an organization, lower counter-productive behaviors, and lower turnover). With so much data available, we need to decide which variables make sense to include.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4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310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(</a:t>
            </a:r>
            <a:r>
              <a:rPr lang="en-US" dirty="0">
                <a:solidFill>
                  <a:srgbClr val="0070C0"/>
                </a:solidFill>
              </a:rPr>
              <a:t>blue = control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purple = predictors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HLPEQUIP</a:t>
            </a:r>
            <a:r>
              <a:rPr lang="en-US" dirty="0"/>
              <a:t>: I receive enough help and equipment to get the job done </a:t>
            </a:r>
          </a:p>
          <a:p>
            <a:r>
              <a:rPr lang="en-US" u="sng" dirty="0">
                <a:solidFill>
                  <a:srgbClr val="0070C0"/>
                </a:solidFill>
              </a:rPr>
              <a:t>HAVEINFO</a:t>
            </a:r>
            <a:r>
              <a:rPr lang="en-US" dirty="0"/>
              <a:t>: I have enough information to get the job done </a:t>
            </a:r>
          </a:p>
          <a:p>
            <a:r>
              <a:rPr lang="en-US" u="sng" dirty="0">
                <a:solidFill>
                  <a:srgbClr val="0070C0"/>
                </a:solidFill>
              </a:rPr>
              <a:t>CONDEMND</a:t>
            </a:r>
            <a:r>
              <a:rPr lang="en-US" dirty="0"/>
              <a:t>: I am free from the conflicting demands that other people make of me </a:t>
            </a:r>
          </a:p>
          <a:p>
            <a:r>
              <a:rPr lang="en-US" u="sng" dirty="0">
                <a:solidFill>
                  <a:srgbClr val="7030A0"/>
                </a:solidFill>
              </a:rPr>
              <a:t>OPDEVEL</a:t>
            </a:r>
            <a:r>
              <a:rPr lang="en-US" dirty="0"/>
              <a:t>: I have an opportunity to develop my own special abilities </a:t>
            </a:r>
          </a:p>
          <a:p>
            <a:r>
              <a:rPr lang="en-US" u="sng" dirty="0">
                <a:solidFill>
                  <a:srgbClr val="7030A0"/>
                </a:solidFill>
              </a:rPr>
              <a:t>FRINGEOK</a:t>
            </a:r>
            <a:r>
              <a:rPr lang="en-US" dirty="0"/>
              <a:t>: My fringe benefits are good </a:t>
            </a:r>
          </a:p>
          <a:p>
            <a:r>
              <a:rPr lang="en-US" u="sng" dirty="0">
                <a:solidFill>
                  <a:srgbClr val="7030A0"/>
                </a:solidFill>
              </a:rPr>
              <a:t>SUPHELP</a:t>
            </a:r>
            <a:r>
              <a:rPr lang="en-US" dirty="0"/>
              <a:t>: My supervisor is helpful in getting the job done </a:t>
            </a:r>
          </a:p>
          <a:p>
            <a:r>
              <a:rPr lang="en-US" u="sng" dirty="0">
                <a:solidFill>
                  <a:srgbClr val="7030A0"/>
                </a:solidFill>
              </a:rPr>
              <a:t>COWRKHLP</a:t>
            </a:r>
            <a:r>
              <a:rPr lang="en-US" dirty="0"/>
              <a:t>: The people I work with can be relied on when I need help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96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control for job constraints: </a:t>
            </a:r>
            <a:r>
              <a:rPr lang="en-US" dirty="0">
                <a:solidFill>
                  <a:srgbClr val="0070C0"/>
                </a:solidFill>
              </a:rPr>
              <a:t>HLPEQUIP, HAVEINFO and CONDEMND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THEN, look at the effects of positive job characteristics: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Development opportunities, Fringe benefits, Supervisor and Coworker support </a:t>
            </a:r>
          </a:p>
        </p:txBody>
      </p:sp>
    </p:spTree>
    <p:extLst>
      <p:ext uri="{BB962C8B-B14F-4D97-AF65-F5344CB8AC3E}">
        <p14:creationId xmlns:p14="http://schemas.microsoft.com/office/powerpoint/2010/main" val="2613547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model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31" t="17724" r="24918" b="8972"/>
          <a:stretch/>
        </p:blipFill>
        <p:spPr bwMode="auto">
          <a:xfrm>
            <a:off x="457200" y="1690292"/>
            <a:ext cx="8229600" cy="4696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4419600"/>
            <a:ext cx="2209800" cy="152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86" y="2209800"/>
            <a:ext cx="2884714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0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1632"/>
            <a:ext cx="8124006" cy="520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8971" y="4114800"/>
            <a:ext cx="2209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8971" y="1981200"/>
            <a:ext cx="2884714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6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 Test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4411"/>
            <a:ext cx="9329285" cy="290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4350" y="3200400"/>
            <a:ext cx="5334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3429000"/>
            <a:ext cx="3048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9750"/>
            <a:ext cx="504825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77000" y="2438400"/>
            <a:ext cx="30480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76200" y="2667000"/>
            <a:ext cx="29718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3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partial F test was statistically significant, indicating that the reduced model has significantly worse fit than the full model. We can reject the null hypothesis that the reduction in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r>
              <a:rPr lang="en-US" dirty="0"/>
              <a:t> resulting from the additional predictors is equal to zero. </a:t>
            </a:r>
          </a:p>
          <a:p>
            <a:r>
              <a:rPr lang="en-US" dirty="0"/>
              <a:t>If the F value was non-significant, we would not have been justified in adding the other variables because we want the simplest model that explains the most amount of variance.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70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28" y="609600"/>
            <a:ext cx="7024744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Semi-Partial and Partial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Simple correlation:</a:t>
            </a:r>
          </a:p>
          <a:p>
            <a:r>
              <a:rPr lang="en-US" dirty="0"/>
              <a:t>The relationship</a:t>
            </a:r>
          </a:p>
          <a:p>
            <a:pPr marL="68580" indent="0">
              <a:buNone/>
            </a:pPr>
            <a:r>
              <a:rPr lang="en-US" dirty="0"/>
              <a:t>Between X and Y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3952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06808"/>
              </p:ext>
            </p:extLst>
          </p:nvPr>
        </p:nvGraphicFramePr>
        <p:xfrm>
          <a:off x="838200" y="5016897"/>
          <a:ext cx="3187702" cy="996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4" imgW="1167480" imgH="365760" progId="Equation.3">
                  <p:embed/>
                </p:oleObj>
              </mc:Choice>
              <mc:Fallback>
                <p:oleObj name="Equation" r:id="rId4" imgW="1167480" imgH="36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16897"/>
                        <a:ext cx="3187702" cy="996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14975"/>
            <a:ext cx="2875661" cy="6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038601" y="5830490"/>
            <a:ext cx="60959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26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/>
              <a:t>Partial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4237747" cy="3927629"/>
          </a:xfrm>
        </p:spPr>
        <p:txBody>
          <a:bodyPr/>
          <a:lstStyle/>
          <a:p>
            <a:r>
              <a:rPr lang="en-US" dirty="0"/>
              <a:t>Variance explained in Y</a:t>
            </a:r>
          </a:p>
          <a:p>
            <a:pPr marL="68580" indent="0">
              <a:buNone/>
            </a:pPr>
            <a:r>
              <a:rPr lang="en-US" dirty="0"/>
              <a:t>after controlling for other predictors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47" y="2041071"/>
            <a:ext cx="3677528" cy="321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618747" y="5831680"/>
            <a:ext cx="60959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41794"/>
              </p:ext>
            </p:extLst>
          </p:nvPr>
        </p:nvGraphicFramePr>
        <p:xfrm>
          <a:off x="609600" y="4876800"/>
          <a:ext cx="3924115" cy="122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4" imgW="2096280" imgH="653400" progId="Equation.3">
                  <p:embed/>
                </p:oleObj>
              </mc:Choice>
              <mc:Fallback>
                <p:oleObj name="Equation" r:id="rId4" imgW="2096280" imgH="65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3924115" cy="122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46" y="5409518"/>
            <a:ext cx="3372729" cy="102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71630"/>
            <a:ext cx="3214433" cy="93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33800" y="4606953"/>
            <a:ext cx="0" cy="3460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4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28" y="228600"/>
            <a:ext cx="7024744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Semi-Partial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3652"/>
            <a:ext cx="4237747" cy="3508977"/>
          </a:xfrm>
        </p:spPr>
        <p:txBody>
          <a:bodyPr/>
          <a:lstStyle/>
          <a:p>
            <a:r>
              <a:rPr lang="en-US" dirty="0"/>
              <a:t>The proportion of the </a:t>
            </a:r>
            <a:r>
              <a:rPr lang="en-US" u="sng" dirty="0"/>
              <a:t>total variance of Y</a:t>
            </a:r>
            <a:r>
              <a:rPr lang="en-US" dirty="0"/>
              <a:t> explained by X1, above and beyond other variables.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47" y="2041071"/>
            <a:ext cx="3677528" cy="321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14975"/>
            <a:ext cx="2875661" cy="6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038601" y="5830490"/>
            <a:ext cx="60959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98267"/>
              </p:ext>
            </p:extLst>
          </p:nvPr>
        </p:nvGraphicFramePr>
        <p:xfrm>
          <a:off x="685800" y="4724400"/>
          <a:ext cx="3256349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2096280" imgH="786600" progId="Equation.3">
                  <p:embed/>
                </p:oleObj>
              </mc:Choice>
              <mc:Fallback>
                <p:oleObj name="Equation" r:id="rId5" imgW="2096280" imgH="78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3256349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033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Semi-Partial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reduced model and a full model with </a:t>
            </a:r>
            <a:r>
              <a:rPr lang="en-US" u="sng" dirty="0"/>
              <a:t>just one</a:t>
            </a:r>
            <a:r>
              <a:rPr lang="en-US" dirty="0"/>
              <a:t> additional predictor</a:t>
            </a:r>
          </a:p>
          <a:p>
            <a:endParaRPr lang="en-US" dirty="0"/>
          </a:p>
          <a:p>
            <a:r>
              <a:rPr lang="en-US" dirty="0"/>
              <a:t>Semi-partial correlation is equal to: 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 algn="ctr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(full model) – R</a:t>
            </a:r>
            <a:r>
              <a:rPr lang="en-US" baseline="30000" dirty="0"/>
              <a:t>2</a:t>
            </a:r>
            <a:r>
              <a:rPr lang="en-US" dirty="0"/>
              <a:t>(reduced model)</a:t>
            </a:r>
          </a:p>
          <a:p>
            <a:pPr marL="274320" lvl="1" indent="0" algn="ctr">
              <a:buNone/>
            </a:pPr>
            <a:endParaRPr lang="en-US" dirty="0"/>
          </a:p>
          <a:p>
            <a:pPr marL="274320" lvl="1" indent="0" algn="ctr">
              <a:buNone/>
            </a:pPr>
            <a:r>
              <a:rPr lang="en-US" dirty="0"/>
              <a:t>OR</a:t>
            </a:r>
          </a:p>
          <a:p>
            <a:pPr marL="274320" lvl="1" indent="0" algn="ctr">
              <a:buNone/>
            </a:pPr>
            <a:endParaRPr lang="en-US" dirty="0"/>
          </a:p>
          <a:p>
            <a:pPr marL="274320" lvl="1" indent="0" algn="ctr">
              <a:buNone/>
            </a:pPr>
            <a:r>
              <a:rPr lang="en-US" dirty="0"/>
              <a:t>{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(full model) – 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(reduced model)}</a:t>
            </a:r>
          </a:p>
          <a:p>
            <a:pPr marL="274320" lvl="1" indent="0" algn="ctr">
              <a:buNone/>
            </a:pPr>
            <a:r>
              <a:rPr lang="en-US" dirty="0"/>
              <a:t>  /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(full model)</a:t>
            </a:r>
          </a:p>
        </p:txBody>
      </p:sp>
    </p:spTree>
    <p:extLst>
      <p:ext uri="{BB962C8B-B14F-4D97-AF65-F5344CB8AC3E}">
        <p14:creationId xmlns:p14="http://schemas.microsoft.com/office/powerpoint/2010/main" val="42350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752600"/>
            <a:ext cx="3276600" cy="1066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3800" y="2057400"/>
            <a:ext cx="251460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057400"/>
            <a:ext cx="2514600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752600"/>
            <a:ext cx="3276600" cy="1066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3800" y="2057400"/>
            <a:ext cx="251460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057400"/>
            <a:ext cx="2514600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1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Correlation between the outcome and the linear combination of predictors. (in SLR it is Pearson's R and is equal to std. beta)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the proportion of total variability in the outcome that is accounted for by the regression model.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SS</a:t>
            </a:r>
            <a:r>
              <a:rPr lang="en-US" baseline="-25000" dirty="0" err="1">
                <a:highlight>
                  <a:srgbClr val="FFFF00"/>
                </a:highlight>
              </a:rPr>
              <a:t>regression</a:t>
            </a:r>
            <a:r>
              <a:rPr lang="en-US" dirty="0">
                <a:highlight>
                  <a:srgbClr val="FFFF00"/>
                </a:highlight>
              </a:rPr>
              <a:t> / </a:t>
            </a:r>
            <a:r>
              <a:rPr lang="en-US" dirty="0" err="1">
                <a:highlight>
                  <a:srgbClr val="FFFF00"/>
                </a:highlight>
              </a:rPr>
              <a:t>SS</a:t>
            </a:r>
            <a:r>
              <a:rPr lang="en-US" baseline="-25000" dirty="0" err="1">
                <a:highlight>
                  <a:srgbClr val="FFFF00"/>
                </a:highlight>
              </a:rPr>
              <a:t>total</a:t>
            </a:r>
            <a:endParaRPr lang="en-US" baseline="-25000" dirty="0">
              <a:highlight>
                <a:srgbClr val="FFFF00"/>
              </a:highlight>
            </a:endParaRPr>
          </a:p>
          <a:p>
            <a:r>
              <a:rPr lang="en-US" dirty="0"/>
              <a:t>Adj.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An indication of how much variance the model explains, but rewards parsimony.  It is NOT a proportion like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Pred.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Indicates how well a regression model predicts responses for new observations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5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(analysis of variance)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ANOVA- Sums of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</a:t>
            </a:r>
            <a:r>
              <a:rPr lang="en-US" baseline="-25000" dirty="0" err="1"/>
              <a:t>total</a:t>
            </a:r>
            <a:endParaRPr lang="en-US" baseline="-25000" dirty="0"/>
          </a:p>
          <a:p>
            <a:pPr lvl="1"/>
            <a:r>
              <a:rPr lang="en-US" dirty="0"/>
              <a:t>Represents the total variability present in Y</a:t>
            </a:r>
          </a:p>
          <a:p>
            <a:pPr lvl="1"/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 = 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 +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endParaRPr lang="en-US" baseline="-25000" dirty="0"/>
          </a:p>
          <a:p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endParaRPr lang="en-US" baseline="-25000" dirty="0"/>
          </a:p>
          <a:p>
            <a:pPr lvl="1"/>
            <a:r>
              <a:rPr lang="en-US" dirty="0"/>
              <a:t>Represents the variability in Y that can be accounted for by the model</a:t>
            </a:r>
          </a:p>
          <a:p>
            <a:pPr lvl="1"/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 =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endParaRPr lang="en-US" baseline="-25000" dirty="0"/>
          </a:p>
          <a:p>
            <a:r>
              <a:rPr lang="en-US" dirty="0" err="1"/>
              <a:t>SS</a:t>
            </a:r>
            <a:r>
              <a:rPr lang="en-US" baseline="-25000" dirty="0" err="1"/>
              <a:t>residual</a:t>
            </a:r>
            <a:endParaRPr lang="en-US" baseline="-25000" dirty="0"/>
          </a:p>
          <a:p>
            <a:pPr lvl="1"/>
            <a:r>
              <a:rPr lang="en-US" dirty="0"/>
              <a:t>Represents the variability in Y that is attributed to error</a:t>
            </a:r>
          </a:p>
          <a:p>
            <a:pPr lvl="1"/>
            <a:r>
              <a:rPr lang="en-US" dirty="0" err="1"/>
              <a:t>SS</a:t>
            </a:r>
            <a:r>
              <a:rPr lang="en-US" baseline="-25000" dirty="0" err="1"/>
              <a:t>residual</a:t>
            </a:r>
            <a:r>
              <a:rPr lang="en-US" dirty="0"/>
              <a:t> =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 – 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endParaRPr lang="en-US" baseline="-25000" dirty="0"/>
          </a:p>
          <a:p>
            <a:r>
              <a:rPr lang="en-US" dirty="0"/>
              <a:t>Remember, R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 /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827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143875" cy="635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9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8542</TotalTime>
  <Words>1405</Words>
  <Application>Microsoft Office PowerPoint</Application>
  <PresentationFormat>On-screen Show (4:3)</PresentationFormat>
  <Paragraphs>148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Bookman Old Style</vt:lpstr>
      <vt:lpstr>Gill Sans MT</vt:lpstr>
      <vt:lpstr>Wingdings</vt:lpstr>
      <vt:lpstr>Wingdings 3</vt:lpstr>
      <vt:lpstr>Clarity</vt:lpstr>
      <vt:lpstr>Origin</vt:lpstr>
      <vt:lpstr>Equation</vt:lpstr>
      <vt:lpstr>PSY 652 Midterm Review</vt:lpstr>
      <vt:lpstr>Example: MHDATA</vt:lpstr>
      <vt:lpstr>Output</vt:lpstr>
      <vt:lpstr>Output</vt:lpstr>
      <vt:lpstr>Model Summary</vt:lpstr>
      <vt:lpstr>Model Summary</vt:lpstr>
      <vt:lpstr>ANOVA (analysis of variance)</vt:lpstr>
      <vt:lpstr>ANOVA- Sums of squares</vt:lpstr>
      <vt:lpstr>PowerPoint Presentation</vt:lpstr>
      <vt:lpstr>ANOVA</vt:lpstr>
      <vt:lpstr>ANOVA- Mean squares &amp; df</vt:lpstr>
      <vt:lpstr>ANOVA</vt:lpstr>
      <vt:lpstr>ANOVA- F statistic</vt:lpstr>
      <vt:lpstr>ANOVA</vt:lpstr>
      <vt:lpstr>Parameter Estimates</vt:lpstr>
      <vt:lpstr>Beta</vt:lpstr>
      <vt:lpstr>Beta- interpretation</vt:lpstr>
      <vt:lpstr>Parameter Estimates</vt:lpstr>
      <vt:lpstr>Std. Error</vt:lpstr>
      <vt:lpstr>Parameter Estimates</vt:lpstr>
      <vt:lpstr>Std. Beta</vt:lpstr>
      <vt:lpstr>T statistic</vt:lpstr>
      <vt:lpstr>Parameter Estimates</vt:lpstr>
      <vt:lpstr>Confidence Intervals </vt:lpstr>
      <vt:lpstr>PowerPoint Presentation</vt:lpstr>
      <vt:lpstr>Confidence Intervals</vt:lpstr>
      <vt:lpstr>PowerPoint Presentation</vt:lpstr>
      <vt:lpstr>Partial F Test</vt:lpstr>
      <vt:lpstr>Partial F Test example</vt:lpstr>
      <vt:lpstr>Variables (blue = control, purple = predictors of interest</vt:lpstr>
      <vt:lpstr>Building the Model </vt:lpstr>
      <vt:lpstr>Reduced model</vt:lpstr>
      <vt:lpstr>Full Model</vt:lpstr>
      <vt:lpstr>Partial F Test</vt:lpstr>
      <vt:lpstr>Interpretation</vt:lpstr>
      <vt:lpstr> Semi-Partial and Partial Correlations </vt:lpstr>
      <vt:lpstr>Partial Correlations </vt:lpstr>
      <vt:lpstr> Semi-Partial Correlations </vt:lpstr>
      <vt:lpstr>Semi-Partial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 652 Midterm Review</dc:title>
  <dc:creator>Office</dc:creator>
  <cp:lastModifiedBy>Yetz,Neil</cp:lastModifiedBy>
  <cp:revision>48</cp:revision>
  <dcterms:created xsi:type="dcterms:W3CDTF">2017-10-24T15:32:08Z</dcterms:created>
  <dcterms:modified xsi:type="dcterms:W3CDTF">2017-10-30T13:58:06Z</dcterms:modified>
</cp:coreProperties>
</file>