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92" r:id="rId30"/>
    <p:sldId id="287" r:id="rId31"/>
    <p:sldId id="284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508" autoAdjust="0"/>
  </p:normalViewPr>
  <p:slideViewPr>
    <p:cSldViewPr>
      <p:cViewPr>
        <p:scale>
          <a:sx n="125" d="100"/>
          <a:sy n="125" d="100"/>
        </p:scale>
        <p:origin x="90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59E59-A84B-496B-8F8E-43D61EF3716B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9768-4A13-4BAC-939C-36237A7A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09768-4A13-4BAC-939C-36237A7AFF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09768-4A13-4BAC-939C-36237A7AFF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DD24EC1-5F1E-428C-AB0D-BC20D8312F6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1237BC-7A66-42F9-812E-19EF9C121DA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Review</a:t>
            </a:r>
          </a:p>
        </p:txBody>
      </p:sp>
    </p:spTree>
    <p:extLst>
      <p:ext uri="{BB962C8B-B14F-4D97-AF65-F5344CB8AC3E}">
        <p14:creationId xmlns:p14="http://schemas.microsoft.com/office/powerpoint/2010/main" val="46438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t="10042" r="38141" b="85043"/>
          <a:stretch/>
        </p:blipFill>
        <p:spPr bwMode="auto">
          <a:xfrm>
            <a:off x="762000" y="1524000"/>
            <a:ext cx="7010400" cy="68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10470" r="46795" b="49573"/>
          <a:stretch/>
        </p:blipFill>
        <p:spPr bwMode="auto">
          <a:xfrm>
            <a:off x="685800" y="2209800"/>
            <a:ext cx="7696200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87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unit of logistic regression parameters is the natural log of odds: ln(odds)</a:t>
            </a:r>
          </a:p>
          <a:p>
            <a:r>
              <a:rPr lang="en-US" dirty="0"/>
              <a:t>Intercept</a:t>
            </a:r>
          </a:p>
          <a:p>
            <a:pPr lvl="1"/>
            <a:r>
              <a:rPr lang="en-US" dirty="0"/>
              <a:t>The predicted ln(odds) for participants who did not receive the intervention (i.e. Intervention = 0)</a:t>
            </a:r>
          </a:p>
          <a:p>
            <a:r>
              <a:rPr lang="en-US" dirty="0"/>
              <a:t>Coefficient for Intervention</a:t>
            </a:r>
          </a:p>
          <a:p>
            <a:pPr lvl="1"/>
            <a:r>
              <a:rPr lang="en-US" dirty="0"/>
              <a:t>The mean difference in ln(odds) between the group that received the intervention and the group that did not</a:t>
            </a:r>
          </a:p>
        </p:txBody>
      </p:sp>
    </p:spTree>
    <p:extLst>
      <p:ext uri="{BB962C8B-B14F-4D97-AF65-F5344CB8AC3E}">
        <p14:creationId xmlns:p14="http://schemas.microsoft.com/office/powerpoint/2010/main" val="125139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  <a:p>
            <a:pPr lvl="1"/>
            <a:r>
              <a:rPr lang="en-US" dirty="0"/>
              <a:t>Ln(odds) is not intuitively interpretable, but we can </a:t>
            </a:r>
            <a:r>
              <a:rPr lang="en-US" dirty="0" err="1"/>
              <a:t>exponentiate</a:t>
            </a:r>
            <a:r>
              <a:rPr lang="en-US" dirty="0"/>
              <a:t> parameter estimates to obtain odds ratios</a:t>
            </a:r>
          </a:p>
          <a:p>
            <a:pPr lvl="1"/>
            <a:r>
              <a:rPr lang="en-US" dirty="0"/>
              <a:t>When the predictor is categorical, the odds ratio compares the odds of an outcome occurring for two groups </a:t>
            </a:r>
          </a:p>
          <a:p>
            <a:pPr lvl="1"/>
            <a:r>
              <a:rPr lang="en-US" dirty="0"/>
              <a:t>When the predictor is continuous, the odds ratio indicates the change in odds for every one unit increase in the predictor. </a:t>
            </a:r>
          </a:p>
        </p:txBody>
      </p:sp>
    </p:spTree>
    <p:extLst>
      <p:ext uri="{BB962C8B-B14F-4D97-AF65-F5344CB8AC3E}">
        <p14:creationId xmlns:p14="http://schemas.microsoft.com/office/powerpoint/2010/main" val="413058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odds ratio for </a:t>
            </a:r>
            <a:r>
              <a:rPr lang="en-US" i="1" dirty="0"/>
              <a:t>Intervention </a:t>
            </a:r>
            <a:r>
              <a:rPr lang="en-US" dirty="0"/>
              <a:t>indicates that, on average, the odds of being cured are 3.42 times higher for individuals who received the intervention compared to those who did not. </a:t>
            </a:r>
          </a:p>
          <a:p>
            <a:r>
              <a:rPr lang="en-US" dirty="0"/>
              <a:t>The null hypothesis corresponds to an odds ratio of 1. Our confidence interval does not contain 1, so the odds ratio is statistically significant.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9829" r="66186" b="82692"/>
          <a:stretch/>
        </p:blipFill>
        <p:spPr bwMode="auto">
          <a:xfrm>
            <a:off x="1524000" y="2066244"/>
            <a:ext cx="6096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9829" r="61538" b="86111"/>
          <a:stretch/>
        </p:blipFill>
        <p:spPr bwMode="auto">
          <a:xfrm>
            <a:off x="1828800" y="1600200"/>
            <a:ext cx="5486400" cy="395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2819400"/>
            <a:ext cx="1219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819400"/>
            <a:ext cx="2667000" cy="381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Predicted Probability</a:t>
            </a:r>
          </a:p>
          <a:p>
            <a:pPr lvl="1"/>
            <a:r>
              <a:rPr lang="en-US" dirty="0"/>
              <a:t>Probability is easier than odds for most people to comprehend</a:t>
            </a:r>
          </a:p>
          <a:p>
            <a:pPr lvl="1"/>
            <a:r>
              <a:rPr lang="en-US" dirty="0"/>
              <a:t>In order to interpret our results, we may want to calculate the probability of the outcome occurring for an individual with a certain combination of values on the predictors.</a:t>
            </a:r>
          </a:p>
          <a:p>
            <a:r>
              <a:rPr lang="en-US" dirty="0"/>
              <a:t>We can do this in three steps</a:t>
            </a:r>
          </a:p>
          <a:p>
            <a:pPr lvl="1"/>
            <a:r>
              <a:rPr lang="en-US" dirty="0"/>
              <a:t>1. Use the regression equation to calculate ln(odds)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Exponentiate</a:t>
            </a:r>
            <a:r>
              <a:rPr lang="en-US" dirty="0"/>
              <a:t> ln(odds) to get odds</a:t>
            </a:r>
          </a:p>
          <a:p>
            <a:pPr lvl="1"/>
            <a:r>
              <a:rPr lang="en-US" dirty="0"/>
              <a:t>3. Convert from odds to probability</a:t>
            </a:r>
          </a:p>
          <a:p>
            <a:r>
              <a:rPr lang="en-US" dirty="0"/>
              <a:t>What is the predicted probability for an individual who received the intervention?</a:t>
            </a:r>
          </a:p>
        </p:txBody>
      </p:sp>
    </p:spTree>
    <p:extLst>
      <p:ext uri="{BB962C8B-B14F-4D97-AF65-F5344CB8AC3E}">
        <p14:creationId xmlns:p14="http://schemas.microsoft.com/office/powerpoint/2010/main" val="192132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Use the regression equation to calculate ln(odds)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ln(odds) = -0.2877 + 1.2287(Intervention)</a:t>
            </a:r>
          </a:p>
          <a:p>
            <a:pPr marL="0" indent="0">
              <a:buNone/>
            </a:pPr>
            <a:r>
              <a:rPr lang="en-US" dirty="0"/>
              <a:t>ln(odds) = -0.2877 + 1.2287(1)</a:t>
            </a:r>
          </a:p>
          <a:p>
            <a:pPr marL="0" indent="0">
              <a:buNone/>
            </a:pPr>
            <a:r>
              <a:rPr lang="en-US" dirty="0"/>
              <a:t>ln(odds) = 0.941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2"/>
          <a:stretch/>
        </p:blipFill>
        <p:spPr bwMode="auto">
          <a:xfrm>
            <a:off x="1447800" y="2133600"/>
            <a:ext cx="6286500" cy="226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40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Predicted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2. </a:t>
            </a:r>
            <a:r>
              <a:rPr lang="en-US" dirty="0" err="1"/>
              <a:t>Exponentiate</a:t>
            </a:r>
            <a:r>
              <a:rPr lang="en-US" dirty="0"/>
              <a:t> ln(odds) to get odds:</a:t>
            </a:r>
          </a:p>
          <a:p>
            <a:pPr lvl="1"/>
            <a:r>
              <a:rPr lang="en-US" dirty="0"/>
              <a:t>Odds = </a:t>
            </a:r>
            <a:r>
              <a:rPr lang="en-US" dirty="0" err="1"/>
              <a:t>e</a:t>
            </a:r>
            <a:r>
              <a:rPr lang="en-US" baseline="30000" dirty="0" err="1"/>
              <a:t>ln</a:t>
            </a:r>
            <a:r>
              <a:rPr lang="en-US" baseline="30000" dirty="0"/>
              <a:t>(odds)</a:t>
            </a:r>
          </a:p>
          <a:p>
            <a:pPr lvl="1"/>
            <a:r>
              <a:rPr lang="en-US" dirty="0"/>
              <a:t>ln(odds) = 0.941</a:t>
            </a:r>
          </a:p>
          <a:p>
            <a:r>
              <a:rPr lang="en-US" dirty="0"/>
              <a:t>Odds = e</a:t>
            </a:r>
            <a:r>
              <a:rPr lang="en-US" baseline="30000" dirty="0"/>
              <a:t>0.941 </a:t>
            </a:r>
            <a:r>
              <a:rPr lang="en-US" dirty="0"/>
              <a:t>= 2.562</a:t>
            </a:r>
          </a:p>
          <a:p>
            <a:pPr marL="0" indent="0">
              <a:buNone/>
            </a:pPr>
            <a:endParaRPr lang="en-US" baseline="30000" dirty="0"/>
          </a:p>
          <a:p>
            <a:r>
              <a:rPr lang="en-US" dirty="0"/>
              <a:t>3. Convert from odds to probability</a:t>
            </a:r>
          </a:p>
          <a:p>
            <a:pPr lvl="1"/>
            <a:r>
              <a:rPr lang="en-US" dirty="0"/>
              <a:t>Probability = odds / (1+odds)</a:t>
            </a:r>
          </a:p>
          <a:p>
            <a:pPr lvl="1"/>
            <a:r>
              <a:rPr lang="en-US" dirty="0"/>
              <a:t>Probability = 2.562 / (1 + 2.562) = 0.7192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The probability of being cured for an individual who receives the intervention is 0.7192 </a:t>
            </a:r>
          </a:p>
        </p:txBody>
      </p:sp>
    </p:spTree>
    <p:extLst>
      <p:ext uri="{BB962C8B-B14F-4D97-AF65-F5344CB8AC3E}">
        <p14:creationId xmlns:p14="http://schemas.microsoft.com/office/powerpoint/2010/main" val="15282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Predicted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we only have a single binary predictor, we can double check our predicted probability for this example by looking at the 2 x 2 cross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695" t="25356" r="67788" b="31624"/>
          <a:stretch/>
        </p:blipFill>
        <p:spPr bwMode="auto">
          <a:xfrm>
            <a:off x="1719943" y="3048000"/>
            <a:ext cx="6052457" cy="3777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22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Total number of subjects in intervention condition: </a:t>
            </a:r>
          </a:p>
          <a:p>
            <a:pPr lvl="1"/>
            <a:r>
              <a:rPr lang="en-US" dirty="0"/>
              <a:t>57</a:t>
            </a:r>
          </a:p>
          <a:p>
            <a:r>
              <a:rPr lang="en-US" dirty="0"/>
              <a:t>Number of cured subjected in intervention condition: </a:t>
            </a:r>
          </a:p>
          <a:p>
            <a:pPr lvl="1"/>
            <a:r>
              <a:rPr lang="en-US" dirty="0"/>
              <a:t>41</a:t>
            </a:r>
          </a:p>
          <a:p>
            <a:r>
              <a:rPr lang="en-US" dirty="0"/>
              <a:t>Probability of being cured for individuals in the intervention condition: </a:t>
            </a:r>
          </a:p>
          <a:p>
            <a:pPr lvl="1"/>
            <a:r>
              <a:rPr lang="en-US" dirty="0"/>
              <a:t>41 / 57 = 0.719</a:t>
            </a:r>
          </a:p>
        </p:txBody>
      </p:sp>
    </p:spTree>
    <p:extLst>
      <p:ext uri="{BB962C8B-B14F-4D97-AF65-F5344CB8AC3E}">
        <p14:creationId xmlns:p14="http://schemas.microsoft.com/office/powerpoint/2010/main" val="201423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from Discovering Statistics Using R</a:t>
            </a:r>
          </a:p>
          <a:p>
            <a:pPr lvl="1"/>
            <a:r>
              <a:rPr lang="en-US" dirty="0"/>
              <a:t>Quality of life following cosmetic surgery from 10 different clinics. Data are nested within clinic.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 err="1"/>
              <a:t>Post_QoL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Quality of life following cosmetic surgery</a:t>
            </a:r>
          </a:p>
          <a:p>
            <a:pPr lvl="1"/>
            <a:r>
              <a:rPr lang="en-US" dirty="0"/>
              <a:t>Reason- </a:t>
            </a:r>
          </a:p>
          <a:p>
            <a:pPr lvl="2"/>
            <a:r>
              <a:rPr lang="en-US" dirty="0"/>
              <a:t>Dummy coded variable indicating whether surgery was for medical reasons (1) or aesthetic reasons (0)</a:t>
            </a:r>
          </a:p>
          <a:p>
            <a:pPr lvl="1"/>
            <a:r>
              <a:rPr lang="en-US" dirty="0" err="1"/>
              <a:t>ClinicRating</a:t>
            </a:r>
            <a:r>
              <a:rPr lang="en-US" dirty="0"/>
              <a:t>- </a:t>
            </a:r>
          </a:p>
          <a:p>
            <a:pPr lvl="2"/>
            <a:r>
              <a:rPr lang="en-US" dirty="0"/>
              <a:t>Average customer review for each clinic (1-5 stars)</a:t>
            </a:r>
          </a:p>
          <a:p>
            <a:pPr lvl="1"/>
            <a:r>
              <a:rPr lang="en-US" dirty="0"/>
              <a:t>Clinic-</a:t>
            </a:r>
          </a:p>
          <a:p>
            <a:pPr lvl="2"/>
            <a:r>
              <a:rPr lang="en-US" dirty="0"/>
              <a:t>ID variable for clinic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Probability: </a:t>
            </a:r>
            <a:r>
              <a:rPr lang="en-US" i="1" dirty="0"/>
              <a:t>The extent to which an event is likely to occur, measured by the ratio of the favorable cases to the whole number of cases possible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88"/>
          <a:stretch/>
        </p:blipFill>
        <p:spPr bwMode="auto">
          <a:xfrm>
            <a:off x="2209800" y="3432175"/>
            <a:ext cx="437989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19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Intercept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post-surgery quality of life vary significantly between clinics?</a:t>
            </a:r>
          </a:p>
          <a:p>
            <a:pPr lvl="1"/>
            <a:r>
              <a:rPr lang="en-US" dirty="0"/>
              <a:t>We start by estimating an unconditional intercept model to examine the variability of our outcome across nested groups</a:t>
            </a:r>
          </a:p>
          <a:p>
            <a:r>
              <a:rPr lang="en-US" dirty="0"/>
              <a:t>An unconditional intercept model contains no predictors and a random effect for the intercept</a:t>
            </a:r>
          </a:p>
          <a:p>
            <a:pPr lvl="1"/>
            <a:r>
              <a:rPr lang="en-US" dirty="0"/>
              <a:t>It provides information about the grand mean (the mean of group means) and how the outcome varies around the grand mean.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690" t="24536" r="66707" b="70299"/>
          <a:stretch/>
        </p:blipFill>
        <p:spPr bwMode="auto">
          <a:xfrm>
            <a:off x="1415143" y="5334000"/>
            <a:ext cx="6248400" cy="695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78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Intercept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606" t="26165" r="77482" b="46793"/>
          <a:stretch/>
        </p:blipFill>
        <p:spPr bwMode="auto">
          <a:xfrm>
            <a:off x="1139910" y="1295400"/>
            <a:ext cx="7010400" cy="4357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39910" y="5282513"/>
            <a:ext cx="6400800" cy="381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6999" y="3886200"/>
            <a:ext cx="2819401" cy="228600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118919"/>
            <a:ext cx="1143000" cy="22860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" y="5867400"/>
            <a:ext cx="7848600" cy="6463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fixed effect for the intercept is the grand mean (mean of group means) for </a:t>
            </a:r>
            <a:r>
              <a:rPr lang="en-US" dirty="0" err="1"/>
              <a:t>Post_QOL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0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Does post-surgery quality of life vary significantly between clinics?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Intraclass</a:t>
            </a:r>
            <a:r>
              <a:rPr lang="en-US" dirty="0"/>
              <a:t> Correlation (ICC)</a:t>
            </a:r>
          </a:p>
          <a:p>
            <a:pPr lvl="1"/>
            <a:r>
              <a:rPr lang="en-US" dirty="0"/>
              <a:t>The proportion of variance in a Level 1 variable that is due to between group difference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ICC = 39.03 / (39.03 + 52.40)</a:t>
            </a:r>
          </a:p>
          <a:p>
            <a:pPr lvl="1"/>
            <a:r>
              <a:rPr lang="en-US" dirty="0"/>
              <a:t>ICC = 0.427</a:t>
            </a:r>
          </a:p>
          <a:p>
            <a:pPr marL="0" indent="0">
              <a:buNone/>
            </a:pPr>
            <a:r>
              <a:rPr lang="en-US" dirty="0"/>
              <a:t>42.7% percent of variability in post-surgery QOL is attributable to differences between clinics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68"/>
          <a:stretch/>
        </p:blipFill>
        <p:spPr bwMode="auto">
          <a:xfrm>
            <a:off x="1862139" y="2952750"/>
            <a:ext cx="294464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3048000"/>
            <a:ext cx="1295400" cy="3048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3449595"/>
            <a:ext cx="1028700" cy="3604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3132" y="3477398"/>
            <a:ext cx="853647" cy="3048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Reason for surgery predict </a:t>
            </a:r>
            <a:r>
              <a:rPr lang="en-US" dirty="0" err="1"/>
              <a:t>Post_QOL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Reason for surgery is a level 1 variable. It varies </a:t>
            </a:r>
            <a:r>
              <a:rPr lang="en-US"/>
              <a:t>within clinic</a:t>
            </a:r>
          </a:p>
          <a:p>
            <a:r>
              <a:rPr lang="en-US" dirty="0"/>
              <a:t>Next, we’ll fit a model with a random intercept and a random effect for Reason</a:t>
            </a:r>
          </a:p>
        </p:txBody>
      </p:sp>
    </p:spTree>
    <p:extLst>
      <p:ext uri="{BB962C8B-B14F-4D97-AF65-F5344CB8AC3E}">
        <p14:creationId xmlns:p14="http://schemas.microsoft.com/office/powerpoint/2010/main" val="32585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10566" r="57504" b="45023"/>
          <a:stretch/>
        </p:blipFill>
        <p:spPr bwMode="auto">
          <a:xfrm>
            <a:off x="1295400" y="1447800"/>
            <a:ext cx="58674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95400" y="4495800"/>
            <a:ext cx="4419600" cy="838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multilevel modelling, a unique regression equation can be written for each group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7" y="2875352"/>
            <a:ext cx="3040421" cy="301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46726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464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interpret fixed effects for a given parameter, first think about the interpretation at the within-group level.</a:t>
            </a:r>
          </a:p>
          <a:p>
            <a:r>
              <a:rPr lang="en-US" dirty="0"/>
              <a:t>Intercept:</a:t>
            </a:r>
          </a:p>
          <a:p>
            <a:pPr lvl="1"/>
            <a:r>
              <a:rPr lang="en-US" dirty="0"/>
              <a:t>The intercept represents the grand mean across clinics of </a:t>
            </a:r>
            <a:r>
              <a:rPr lang="en-US" dirty="0" err="1"/>
              <a:t>Post_QOL</a:t>
            </a:r>
            <a:r>
              <a:rPr lang="en-US" dirty="0"/>
              <a:t> for patients who have surgery for aesthetic motives (Reason = 0)</a:t>
            </a:r>
          </a:p>
          <a:p>
            <a:r>
              <a:rPr lang="en-US" dirty="0"/>
              <a:t>The fixed effect is the average value of this parameter across all groups</a:t>
            </a:r>
          </a:p>
        </p:txBody>
      </p:sp>
    </p:spTree>
    <p:extLst>
      <p:ext uri="{BB962C8B-B14F-4D97-AF65-F5344CB8AC3E}">
        <p14:creationId xmlns:p14="http://schemas.microsoft.com/office/powerpoint/2010/main" val="641586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multilevel modelling, a unique regression equation can be written for each group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" y="2438400"/>
            <a:ext cx="3922328" cy="388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46726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9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Intercept (full interpretation):</a:t>
            </a:r>
          </a:p>
          <a:p>
            <a:pPr lvl="1"/>
            <a:r>
              <a:rPr lang="en-US" dirty="0"/>
              <a:t>The intercept represents the predicted post-surgery quality of life score for individuals who had surgery for aesthetic reasons, averaged across all clinics.</a:t>
            </a:r>
          </a:p>
          <a:p>
            <a:pPr lvl="1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What does the estimate for Reason represent at the clinic level?</a:t>
            </a:r>
          </a:p>
        </p:txBody>
      </p:sp>
    </p:spTree>
    <p:extLst>
      <p:ext uri="{BB962C8B-B14F-4D97-AF65-F5344CB8AC3E}">
        <p14:creationId xmlns:p14="http://schemas.microsoft.com/office/powerpoint/2010/main" val="288472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10566" r="57504" b="45023"/>
          <a:stretch/>
        </p:blipFill>
        <p:spPr bwMode="auto">
          <a:xfrm>
            <a:off x="1295400" y="1447800"/>
            <a:ext cx="58674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95400" y="4495800"/>
            <a:ext cx="4419600" cy="838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probability of randomly selecting a square?</a:t>
            </a:r>
          </a:p>
          <a:p>
            <a:r>
              <a:rPr lang="en-US" dirty="0"/>
              <a:t>There are 12 total shapes and 4 squares</a:t>
            </a:r>
          </a:p>
          <a:p>
            <a:pPr lvl="1"/>
            <a:r>
              <a:rPr lang="en-US" dirty="0"/>
              <a:t>P = 4/12 = 0.333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9" y="4226018"/>
            <a:ext cx="3886200" cy="20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41969"/>
            <a:ext cx="437673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14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multilevel modelling, a unique regression equation can be written for each group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3" y="2438400"/>
            <a:ext cx="3922328" cy="388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46726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4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Reason (full interpretation)</a:t>
            </a:r>
          </a:p>
          <a:p>
            <a:pPr lvl="1"/>
            <a:r>
              <a:rPr lang="en-US" dirty="0"/>
              <a:t>The predicted post-surgery quality of life is 2.99 point lower for individuals who had surgery for medical reasons compared to individuals who had surgery for aesthetic reasons, averaged across all clinics.</a:t>
            </a:r>
          </a:p>
        </p:txBody>
      </p:sp>
    </p:spTree>
    <p:extLst>
      <p:ext uri="{BB962C8B-B14F-4D97-AF65-F5344CB8AC3E}">
        <p14:creationId xmlns:p14="http://schemas.microsoft.com/office/powerpoint/2010/main" val="3449138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Clinic Rating predict QOL?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ClinicRating</a:t>
            </a:r>
            <a:r>
              <a:rPr lang="en-US" dirty="0"/>
              <a:t> is the average of all patient reviews for a given clinic (0-5 stars). </a:t>
            </a:r>
          </a:p>
          <a:p>
            <a:r>
              <a:rPr lang="en-US" dirty="0"/>
              <a:t>It is a level 2 predictor: it does not vary within clinics, so it can only be modelled as a fixed effect.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39449"/>
              </p:ext>
            </p:extLst>
          </p:nvPr>
        </p:nvGraphicFramePr>
        <p:xfrm>
          <a:off x="2514600" y="3276600"/>
          <a:ext cx="3962401" cy="3056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Post_QoL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ClinicRating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71.3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68.9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5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u="none" strike="noStrike" dirty="0">
                        <a:effectLst/>
                      </a:endParaRPr>
                    </a:p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4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t="9801" r="38438" b="86371"/>
          <a:stretch/>
        </p:blipFill>
        <p:spPr bwMode="auto">
          <a:xfrm>
            <a:off x="1371600" y="228600"/>
            <a:ext cx="6553200" cy="45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" t="9494" r="59800" b="47780"/>
          <a:stretch/>
        </p:blipFill>
        <p:spPr bwMode="auto">
          <a:xfrm>
            <a:off x="1371600" y="1143000"/>
            <a:ext cx="57150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7917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model, the intercept is allowed to vary but not the slope for </a:t>
            </a:r>
            <a:r>
              <a:rPr lang="en-US" dirty="0" err="1"/>
              <a:t>ClinicRating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10631" b="3172"/>
          <a:stretch/>
        </p:blipFill>
        <p:spPr bwMode="auto">
          <a:xfrm>
            <a:off x="1447800" y="2755557"/>
            <a:ext cx="5686457" cy="32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49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Intercept</a:t>
            </a:r>
          </a:p>
          <a:p>
            <a:pPr lvl="1"/>
            <a:r>
              <a:rPr lang="en-US" dirty="0"/>
              <a:t>The intercept is the predicted </a:t>
            </a:r>
            <a:r>
              <a:rPr lang="en-US" dirty="0" err="1"/>
              <a:t>Post_QOL</a:t>
            </a:r>
            <a:r>
              <a:rPr lang="en-US" dirty="0"/>
              <a:t> score for each clinic if that clinic had a rating of zero, averaged across all clinics. </a:t>
            </a:r>
          </a:p>
          <a:p>
            <a:r>
              <a:rPr lang="en-US" dirty="0"/>
              <a:t>Clinic Rating</a:t>
            </a:r>
          </a:p>
          <a:p>
            <a:pPr lvl="1"/>
            <a:r>
              <a:rPr lang="en-US" dirty="0"/>
              <a:t>The slope for </a:t>
            </a:r>
            <a:r>
              <a:rPr lang="en-US" dirty="0" err="1"/>
              <a:t>ClinicRating</a:t>
            </a:r>
            <a:r>
              <a:rPr lang="en-US" dirty="0"/>
              <a:t> indicates that for all clinics, every one unit increase in </a:t>
            </a:r>
            <a:r>
              <a:rPr lang="en-US" dirty="0" err="1"/>
              <a:t>ClinicRating</a:t>
            </a:r>
            <a:r>
              <a:rPr lang="en-US" dirty="0"/>
              <a:t> corresponds to a predicted increase of 4.481 in </a:t>
            </a:r>
            <a:r>
              <a:rPr lang="en-US" dirty="0" err="1"/>
              <a:t>Post_QOL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76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Odds: </a:t>
            </a:r>
            <a:r>
              <a:rPr lang="en-US" i="1" dirty="0"/>
              <a:t>The extent to which an event is likely to occur, measured by the ratio of the number of favorable cases to the number of unfavorable cases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54"/>
          <a:stretch/>
        </p:blipFill>
        <p:spPr bwMode="auto">
          <a:xfrm>
            <a:off x="1905000" y="3559699"/>
            <a:ext cx="4725716" cy="14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odds of randomly selecting a square?</a:t>
            </a:r>
          </a:p>
          <a:p>
            <a:r>
              <a:rPr lang="en-US" dirty="0"/>
              <a:t>There are 8 non-squares and 4 squares</a:t>
            </a:r>
          </a:p>
          <a:p>
            <a:pPr lvl="1"/>
            <a:r>
              <a:rPr lang="en-US" dirty="0"/>
              <a:t>odds = 4/8 = 0.5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9" y="4226018"/>
            <a:ext cx="3886200" cy="20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54"/>
          <a:stretch/>
        </p:blipFill>
        <p:spPr bwMode="auto">
          <a:xfrm>
            <a:off x="4381214" y="4540920"/>
            <a:ext cx="4534186" cy="14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50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probability and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Probability can be easily converted to odds</a:t>
            </a:r>
          </a:p>
          <a:p>
            <a:pPr lvl="1"/>
            <a:r>
              <a:rPr lang="en-US" dirty="0"/>
              <a:t>Odds = probability / (1-probability)</a:t>
            </a:r>
          </a:p>
          <a:p>
            <a:pPr lvl="1"/>
            <a:endParaRPr lang="en-US" dirty="0"/>
          </a:p>
          <a:p>
            <a:r>
              <a:rPr lang="en-US" dirty="0"/>
              <a:t>Odds can be easily converted to probability</a:t>
            </a:r>
          </a:p>
          <a:p>
            <a:pPr lvl="1"/>
            <a:r>
              <a:rPr lang="en-US" dirty="0"/>
              <a:t>Probability = odds / (1+odds)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risk ratio, or relative risk, is the ratio of the probability of an outcome for one group compared to the probability of the outcome for another group.</a:t>
            </a:r>
          </a:p>
          <a:p>
            <a:r>
              <a:rPr lang="en-US" dirty="0"/>
              <a:t>E.g. the probability of a man having a heart attack is 0.12; the probability of a woman having a heart attack is 0.05. </a:t>
            </a:r>
          </a:p>
          <a:p>
            <a:pPr lvl="1"/>
            <a:r>
              <a:rPr lang="en-US" dirty="0"/>
              <a:t>What is the risk ratio of heart attack for males compared to females?</a:t>
            </a:r>
          </a:p>
          <a:p>
            <a:pPr lvl="2"/>
            <a:r>
              <a:rPr lang="en-US" dirty="0"/>
              <a:t>RR = p1/p2 = 0.12 / 0.05 = 2.4</a:t>
            </a:r>
          </a:p>
          <a:p>
            <a:pPr lvl="2"/>
            <a:r>
              <a:rPr lang="en-US" dirty="0"/>
              <a:t>The probability of heart attack for men is 2.4 times higher than for women. </a:t>
            </a:r>
          </a:p>
        </p:txBody>
      </p:sp>
    </p:spTree>
    <p:extLst>
      <p:ext uri="{BB962C8B-B14F-4D97-AF65-F5344CB8AC3E}">
        <p14:creationId xmlns:p14="http://schemas.microsoft.com/office/powerpoint/2010/main" val="174743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odds ratio is a comparison of the odds of an event occurring for one group compared to another group.</a:t>
            </a:r>
          </a:p>
          <a:p>
            <a:r>
              <a:rPr lang="en-US" dirty="0"/>
              <a:t>E.g. The odds of having skin cancer for individuals who never use sunscreen are 3.2; the odds of skin cancer for individuals who regularly use sunscreen are 1.1</a:t>
            </a:r>
          </a:p>
          <a:p>
            <a:pPr lvl="1"/>
            <a:r>
              <a:rPr lang="en-US" dirty="0"/>
              <a:t>What is the odds ratio of contracting skin cancer for people who don’t use sunscreen vs. people who use sunscreen?</a:t>
            </a:r>
          </a:p>
          <a:p>
            <a:pPr lvl="1"/>
            <a:r>
              <a:rPr lang="en-US" dirty="0"/>
              <a:t>OR = odds1 / odds2 = 3.2 / 1.1 = 2.91</a:t>
            </a:r>
          </a:p>
          <a:p>
            <a:pPr lvl="1"/>
            <a:r>
              <a:rPr lang="en-US" dirty="0"/>
              <a:t>The odds of having skin cancer for individuals who don’t use sunscreen are 2.91 times higher than for individuals who use sunscreen</a:t>
            </a:r>
          </a:p>
        </p:txBody>
      </p:sp>
    </p:spTree>
    <p:extLst>
      <p:ext uri="{BB962C8B-B14F-4D97-AF65-F5344CB8AC3E}">
        <p14:creationId xmlns:p14="http://schemas.microsoft.com/office/powerpoint/2010/main" val="227542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clinical psychologist has developed a new intervention for Obsessive Compulsive Disorder. Participants in a clinical trial were randomly assigned to receive the new intervention or no intervention. One year later they were assessed to determine if they had been cured. 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Intervention: 0 = “No intervention”; 1 = “Intervention”</a:t>
            </a:r>
          </a:p>
          <a:p>
            <a:pPr lvl="1"/>
            <a:r>
              <a:rPr lang="en-US" dirty="0"/>
              <a:t>Cured: 0 = “Not cured”; 1 = “Cured”</a:t>
            </a:r>
          </a:p>
        </p:txBody>
      </p:sp>
    </p:spTree>
    <p:extLst>
      <p:ext uri="{BB962C8B-B14F-4D97-AF65-F5344CB8AC3E}">
        <p14:creationId xmlns:p14="http://schemas.microsoft.com/office/powerpoint/2010/main" val="114473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7923</TotalTime>
  <Words>1511</Words>
  <Application>Microsoft Office PowerPoint</Application>
  <PresentationFormat>On-screen Show (4:3)</PresentationFormat>
  <Paragraphs>205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Georgia</vt:lpstr>
      <vt:lpstr>Segoe UI</vt:lpstr>
      <vt:lpstr>Wingdings</vt:lpstr>
      <vt:lpstr>Wingdings 2</vt:lpstr>
      <vt:lpstr>Civic</vt:lpstr>
      <vt:lpstr>Final Exam Review</vt:lpstr>
      <vt:lpstr>Probability</vt:lpstr>
      <vt:lpstr>Probability</vt:lpstr>
      <vt:lpstr>Odds</vt:lpstr>
      <vt:lpstr>Odds</vt:lpstr>
      <vt:lpstr>Converting between probability and odds</vt:lpstr>
      <vt:lpstr>Risk Ratio</vt:lpstr>
      <vt:lpstr>Odds Ratio</vt:lpstr>
      <vt:lpstr>Logistic Regression</vt:lpstr>
      <vt:lpstr>Logistic Regression</vt:lpstr>
      <vt:lpstr>Logistic Regression Interpretation</vt:lpstr>
      <vt:lpstr>Logistic Regression Interpretation</vt:lpstr>
      <vt:lpstr>Logistic Regression Interpretation</vt:lpstr>
      <vt:lpstr>Predicted Probability</vt:lpstr>
      <vt:lpstr>Predicted Probability</vt:lpstr>
      <vt:lpstr>Predicted Probability</vt:lpstr>
      <vt:lpstr>Predicted Probability</vt:lpstr>
      <vt:lpstr>Predicted Probability</vt:lpstr>
      <vt:lpstr>Multilevel Modelling</vt:lpstr>
      <vt:lpstr>Unconditional Intercept Model</vt:lpstr>
      <vt:lpstr>Unconditional Intercept Model</vt:lpstr>
      <vt:lpstr>Does post-surgery quality of life vary significantly between clinics?</vt:lpstr>
      <vt:lpstr>Does Reason for surgery predict Post_QOL?</vt:lpstr>
      <vt:lpstr>Output</vt:lpstr>
      <vt:lpstr>Interpretation</vt:lpstr>
      <vt:lpstr>Interpretation of fixed effects</vt:lpstr>
      <vt:lpstr>Interpretation</vt:lpstr>
      <vt:lpstr>Interpretation of fixed effects</vt:lpstr>
      <vt:lpstr>Output</vt:lpstr>
      <vt:lpstr>Interpretation</vt:lpstr>
      <vt:lpstr>Interpretation of fixed effects</vt:lpstr>
      <vt:lpstr>Does Clinic Rating predict QOL?</vt:lpstr>
      <vt:lpstr>PowerPoint Presentation</vt:lpstr>
      <vt:lpstr>PowerPoint Presentation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Review</dc:title>
  <dc:creator>Office</dc:creator>
  <cp:lastModifiedBy>Neil Yetz</cp:lastModifiedBy>
  <cp:revision>44</cp:revision>
  <dcterms:created xsi:type="dcterms:W3CDTF">2018-04-20T19:48:04Z</dcterms:created>
  <dcterms:modified xsi:type="dcterms:W3CDTF">2018-05-02T21:50:53Z</dcterms:modified>
</cp:coreProperties>
</file>