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74" r:id="rId5"/>
    <p:sldId id="257" r:id="rId6"/>
    <p:sldId id="268" r:id="rId7"/>
    <p:sldId id="260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61" r:id="rId16"/>
    <p:sldId id="262" r:id="rId17"/>
    <p:sldId id="264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4" d="100"/>
          <a:sy n="114" d="100"/>
        </p:scale>
        <p:origin x="-400" y="-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B1CE15-AA96-4143-8D40-05990F2FA532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AB103A-4813-DC48-93FB-D5EE53B4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9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B1CE15-AA96-4143-8D40-05990F2FA532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AB103A-4813-DC48-93FB-D5EE53B4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8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B1CE15-AA96-4143-8D40-05990F2FA532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AB103A-4813-DC48-93FB-D5EE53B4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8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B1CE15-AA96-4143-8D40-05990F2FA532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AB103A-4813-DC48-93FB-D5EE53B4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2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B1CE15-AA96-4143-8D40-05990F2FA532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AB103A-4813-DC48-93FB-D5EE53B4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7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B1CE15-AA96-4143-8D40-05990F2FA532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AB103A-4813-DC48-93FB-D5EE53B4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9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B1CE15-AA96-4143-8D40-05990F2FA532}" type="datetimeFigureOut">
              <a:rPr lang="en-US" smtClean="0"/>
              <a:t>12/8/14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AB103A-4813-DC48-93FB-D5EE53B4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5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B1CE15-AA96-4143-8D40-05990F2FA532}" type="datetimeFigureOut">
              <a:rPr lang="en-US" smtClean="0"/>
              <a:t>12/8/14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AB103A-4813-DC48-93FB-D5EE53B4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3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B1CE15-AA96-4143-8D40-05990F2FA532}" type="datetimeFigureOut">
              <a:rPr lang="en-US" smtClean="0"/>
              <a:t>12/8/14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AB103A-4813-DC48-93FB-D5EE53B4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6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B1CE15-AA96-4143-8D40-05990F2FA532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AB103A-4813-DC48-93FB-D5EE53B4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1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B1CE15-AA96-4143-8D40-05990F2FA532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AB103A-4813-DC48-93FB-D5EE53B4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0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2062"/>
            <a:ext cx="8229600" cy="737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00002"/>
            <a:ext cx="8229600" cy="5423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9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Arial Rounded MT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bg2"/>
          </a:solidFill>
          <a:latin typeface="Arial Rounded MT Bold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SzPct val="75000"/>
        <a:buFont typeface="Wingdings" charset="2"/>
        <a:buChar char=""/>
        <a:defRPr sz="2400" kern="1200">
          <a:solidFill>
            <a:schemeClr val="bg2"/>
          </a:solidFill>
          <a:latin typeface="Arial Rounded MT Bold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bg1"/>
          </a:solidFill>
          <a:latin typeface="Arial Rounded MT Bold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Tools for Power Analysis: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PROC</a:t>
            </a:r>
            <a:r>
              <a:rPr lang="en-US" dirty="0" smtClean="0"/>
              <a:t> </a:t>
            </a:r>
            <a:r>
              <a:rPr lang="en-US" dirty="0"/>
              <a:t>POWER and the internet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Robert L. Stout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PIRE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333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Nice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statement:</a:t>
            </a:r>
          </a:p>
          <a:p>
            <a:pPr lvl="1"/>
            <a:r>
              <a:rPr lang="en-US" dirty="0" smtClean="0"/>
              <a:t>Specify the factor to put on the X axis</a:t>
            </a:r>
          </a:p>
          <a:p>
            <a:pPr lvl="1"/>
            <a:r>
              <a:rPr lang="en-US" dirty="0" smtClean="0"/>
              <a:t>Other options (notably </a:t>
            </a:r>
            <a:r>
              <a:rPr lang="en-US" dirty="0" err="1" smtClean="0"/>
              <a:t>interpol</a:t>
            </a:r>
            <a:r>
              <a:rPr lang="en-US" dirty="0" smtClean="0"/>
              <a:t> = join to get connected lines)</a:t>
            </a:r>
          </a:p>
          <a:p>
            <a:pPr lvl="1"/>
            <a:r>
              <a:rPr lang="en-US" dirty="0" smtClean="0"/>
              <a:t>Put at the end of your analysis</a:t>
            </a:r>
          </a:p>
          <a:p>
            <a:r>
              <a:rPr lang="en-US" dirty="0" smtClean="0"/>
              <a:t>ODS graphics (ODS = Output Delivery System)</a:t>
            </a:r>
          </a:p>
          <a:p>
            <a:pPr lvl="1"/>
            <a:r>
              <a:rPr lang="en-US" dirty="0" smtClean="0"/>
              <a:t>Easier to export graphs</a:t>
            </a:r>
          </a:p>
          <a:p>
            <a:pPr lvl="1"/>
            <a:r>
              <a:rPr lang="en-US" dirty="0" smtClean="0"/>
              <a:t>Graphs come out as .</a:t>
            </a:r>
            <a:r>
              <a:rPr lang="en-US" dirty="0" err="1" smtClean="0"/>
              <a:t>png</a:t>
            </a:r>
            <a:r>
              <a:rPr lang="en-US" dirty="0" smtClean="0"/>
              <a:t>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2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 a Simple Power Graph</a:t>
            </a:r>
            <a:endParaRPr lang="en-US" dirty="0"/>
          </a:p>
        </p:txBody>
      </p:sp>
      <p:pic>
        <p:nvPicPr>
          <p:cNvPr id="4" name="Content Placeholder 3" descr="simple_graph_sa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441" b="-24441"/>
          <a:stretch>
            <a:fillRect/>
          </a:stretch>
        </p:blipFill>
        <p:spPr>
          <a:xfrm>
            <a:off x="457200" y="353629"/>
            <a:ext cx="8229600" cy="5423069"/>
          </a:xfrm>
        </p:spPr>
      </p:pic>
    </p:spTree>
    <p:extLst>
      <p:ext uri="{BB962C8B-B14F-4D97-AF65-F5344CB8AC3E}">
        <p14:creationId xmlns:p14="http://schemas.microsoft.com/office/powerpoint/2010/main" val="750062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58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Simple Power Graph</a:t>
            </a:r>
            <a:endParaRPr lang="en-US" dirty="0"/>
          </a:p>
        </p:txBody>
      </p:sp>
      <p:pic>
        <p:nvPicPr>
          <p:cNvPr id="4" name="Content Placeholder 3" descr="PowerPlot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07" r="-6907"/>
          <a:stretch>
            <a:fillRect/>
          </a:stretch>
        </p:blipFill>
        <p:spPr>
          <a:xfrm>
            <a:off x="621112" y="545855"/>
            <a:ext cx="7901776" cy="5207042"/>
          </a:xfrm>
        </p:spPr>
      </p:pic>
    </p:spTree>
    <p:extLst>
      <p:ext uri="{BB962C8B-B14F-4D97-AF65-F5344CB8AC3E}">
        <p14:creationId xmlns:p14="http://schemas.microsoft.com/office/powerpoint/2010/main" val="3421966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57255"/>
          </a:xfrm>
        </p:spPr>
        <p:txBody>
          <a:bodyPr>
            <a:normAutofit/>
          </a:bodyPr>
          <a:lstStyle/>
          <a:p>
            <a:r>
              <a:rPr lang="en-US" dirty="0" smtClean="0"/>
              <a:t>SAS Code for Fancier Graph</a:t>
            </a:r>
            <a:endParaRPr lang="en-US" dirty="0"/>
          </a:p>
        </p:txBody>
      </p:sp>
      <p:pic>
        <p:nvPicPr>
          <p:cNvPr id="4" name="Content Placeholder 3" descr="Complex_graph_sa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063" b="-31063"/>
          <a:stretch>
            <a:fillRect/>
          </a:stretch>
        </p:blipFill>
        <p:spPr>
          <a:xfrm>
            <a:off x="457200" y="253370"/>
            <a:ext cx="8229600" cy="5423069"/>
          </a:xfrm>
        </p:spPr>
      </p:pic>
    </p:spTree>
    <p:extLst>
      <p:ext uri="{BB962C8B-B14F-4D97-AF65-F5344CB8AC3E}">
        <p14:creationId xmlns:p14="http://schemas.microsoft.com/office/powerpoint/2010/main" val="2146335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612694"/>
          </a:xfrm>
        </p:spPr>
        <p:txBody>
          <a:bodyPr/>
          <a:lstStyle/>
          <a:p>
            <a:r>
              <a:rPr lang="en-US" dirty="0" smtClean="0"/>
              <a:t>Fancier Power Graph</a:t>
            </a:r>
            <a:endParaRPr lang="en-US" dirty="0"/>
          </a:p>
        </p:txBody>
      </p:sp>
      <p:pic>
        <p:nvPicPr>
          <p:cNvPr id="4" name="Content Placeholder 3" descr="PowerPlot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93" r="-5793"/>
          <a:stretch>
            <a:fillRect/>
          </a:stretch>
        </p:blipFill>
        <p:spPr>
          <a:xfrm>
            <a:off x="888497" y="724094"/>
            <a:ext cx="7367006" cy="4951539"/>
          </a:xfrm>
        </p:spPr>
      </p:pic>
    </p:spTree>
    <p:extLst>
      <p:ext uri="{BB962C8B-B14F-4D97-AF65-F5344CB8AC3E}">
        <p14:creationId xmlns:p14="http://schemas.microsoft.com/office/powerpoint/2010/main" val="3635873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061"/>
            <a:ext cx="8229600" cy="6421009"/>
          </a:xfrm>
        </p:spPr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40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Power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Repeated measures rarely considered</a:t>
            </a:r>
          </a:p>
          <a:p>
            <a:pPr lvl="1"/>
            <a:r>
              <a:rPr lang="en-US" dirty="0" smtClean="0"/>
              <a:t>Hierarchical models are especially rare</a:t>
            </a:r>
          </a:p>
          <a:p>
            <a:pPr lvl="1"/>
            <a:r>
              <a:rPr lang="en-US" dirty="0" smtClean="0"/>
              <a:t>Nested models ditto</a:t>
            </a:r>
          </a:p>
          <a:p>
            <a:r>
              <a:rPr lang="en-US" dirty="0" smtClean="0"/>
              <a:t>Missing data rarely considered</a:t>
            </a:r>
          </a:p>
          <a:p>
            <a:r>
              <a:rPr lang="en-US" dirty="0" smtClean="0"/>
              <a:t>Non-normal distributions are problematic</a:t>
            </a:r>
          </a:p>
          <a:p>
            <a:pPr lvl="1"/>
            <a:r>
              <a:rPr lang="en-US" dirty="0" smtClean="0"/>
              <a:t>Two-part (zero-inflated) models are not considered</a:t>
            </a:r>
          </a:p>
          <a:p>
            <a:r>
              <a:rPr lang="en-US" dirty="0" smtClean="0"/>
              <a:t>How effect sizes may vary over time is rarely discussed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77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063"/>
            <a:ext cx="8229600" cy="4437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5855"/>
            <a:ext cx="8229600" cy="611580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the limitations of canned power programs can be overcome using simulation</a:t>
            </a:r>
          </a:p>
          <a:p>
            <a:pPr lvl="1"/>
            <a:r>
              <a:rPr lang="en-US" dirty="0" smtClean="0"/>
              <a:t>Can run the full actual analysis you plan</a:t>
            </a:r>
          </a:p>
          <a:p>
            <a:pPr lvl="1"/>
            <a:r>
              <a:rPr lang="en-US" dirty="0" smtClean="0"/>
              <a:t>Can use real data (i.e., not just nice random numbers)</a:t>
            </a:r>
          </a:p>
          <a:p>
            <a:pPr lvl="1"/>
            <a:r>
              <a:rPr lang="en-US" dirty="0" smtClean="0"/>
              <a:t>Any number/spacing of time points</a:t>
            </a:r>
          </a:p>
          <a:p>
            <a:r>
              <a:rPr lang="en-US" dirty="0" smtClean="0"/>
              <a:t>The Catch: </a:t>
            </a:r>
            <a:r>
              <a:rPr lang="en-US" u="sng" dirty="0" smtClean="0"/>
              <a:t>LOTS</a:t>
            </a:r>
            <a:r>
              <a:rPr lang="en-US" dirty="0" smtClean="0"/>
              <a:t> of </a:t>
            </a:r>
            <a:r>
              <a:rPr lang="en-US" dirty="0" smtClean="0"/>
              <a:t>work</a:t>
            </a:r>
          </a:p>
          <a:p>
            <a:pPr lvl="1"/>
            <a:r>
              <a:rPr lang="en-US" dirty="0" smtClean="0"/>
              <a:t>Must know/propose values for potentially hundreds of parameters</a:t>
            </a:r>
          </a:p>
          <a:p>
            <a:pPr lvl="1"/>
            <a:r>
              <a:rPr lang="en-US" dirty="0" smtClean="0"/>
              <a:t>Ideally would involve many sensitivity analyses</a:t>
            </a:r>
          </a:p>
          <a:p>
            <a:r>
              <a:rPr lang="en-US" dirty="0" smtClean="0"/>
              <a:t>But we have too many failed trials . . .</a:t>
            </a:r>
          </a:p>
          <a:p>
            <a:r>
              <a:rPr lang="en-US" dirty="0" err="1" smtClean="0"/>
              <a:t>MPlus</a:t>
            </a:r>
            <a:r>
              <a:rPr lang="en-US" dirty="0" smtClean="0"/>
              <a:t> offers simulation of complex </a:t>
            </a:r>
            <a:r>
              <a:rPr lang="en-US" dirty="0" smtClean="0"/>
              <a:t>designs</a:t>
            </a:r>
          </a:p>
          <a:p>
            <a:r>
              <a:rPr lang="en-US" dirty="0" smtClean="0"/>
              <a:t>Mathematical modeling is the ultimate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7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062"/>
            <a:ext cx="8229600" cy="4772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9276"/>
            <a:ext cx="8229600" cy="5943796"/>
          </a:xfrm>
        </p:spPr>
        <p:txBody>
          <a:bodyPr/>
          <a:lstStyle/>
          <a:p>
            <a:r>
              <a:rPr lang="en-US" dirty="0" smtClean="0"/>
              <a:t>When you write a grant, you are asking society to buy information from you</a:t>
            </a:r>
          </a:p>
          <a:p>
            <a:r>
              <a:rPr lang="en-US" dirty="0" smtClean="0"/>
              <a:t>Society sets low alpha levels to protect itself from incorrect positive (possibly biased) findings</a:t>
            </a:r>
          </a:p>
          <a:p>
            <a:r>
              <a:rPr lang="en-US" dirty="0" smtClean="0"/>
              <a:t>Society limits power as a compromise</a:t>
            </a:r>
          </a:p>
          <a:p>
            <a:pPr lvl="1"/>
            <a:r>
              <a:rPr lang="en-US" dirty="0" smtClean="0"/>
              <a:t>Wants assurance that useful new treatments have a reasonable chance of being detected</a:t>
            </a:r>
          </a:p>
          <a:p>
            <a:pPr lvl="1"/>
            <a:r>
              <a:rPr lang="en-US" dirty="0" smtClean="0"/>
              <a:t>Does not want to waste too many $ on any one idea</a:t>
            </a:r>
          </a:p>
          <a:p>
            <a:r>
              <a:rPr lang="en-US" dirty="0" smtClean="0"/>
              <a:t>Realistic power analyses are in everyone’s best interest, but are too costly for most studies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57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Alpha = Type I error rate = .05 . . .</a:t>
            </a:r>
          </a:p>
          <a:p>
            <a:pPr lvl="1"/>
            <a:r>
              <a:rPr lang="en-US" dirty="0" smtClean="0"/>
              <a:t>P(reject null when null is true) (false positive)</a:t>
            </a:r>
          </a:p>
          <a:p>
            <a:r>
              <a:rPr lang="en-US" dirty="0" smtClean="0"/>
              <a:t>Beta = Type II error rate</a:t>
            </a:r>
          </a:p>
          <a:p>
            <a:pPr lvl="1"/>
            <a:r>
              <a:rPr lang="en-US" dirty="0" smtClean="0"/>
              <a:t>P(accept null when alternative is true) (false negative)</a:t>
            </a:r>
          </a:p>
          <a:p>
            <a:r>
              <a:rPr lang="en-US" dirty="0" smtClean="0"/>
              <a:t>Power = 1 – Beta = P(reject null when alternative is true)</a:t>
            </a:r>
          </a:p>
          <a:p>
            <a:pPr lvl="1"/>
            <a:r>
              <a:rPr lang="en-US" dirty="0" smtClean="0"/>
              <a:t>Every PI wants 99% power; review committees make you settle for 80%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08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063"/>
            <a:ext cx="8229600" cy="4437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Things That Affect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5856"/>
            <a:ext cx="8229600" cy="597721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Effect Size </a:t>
            </a:r>
          </a:p>
          <a:p>
            <a:r>
              <a:rPr lang="en-US" dirty="0" smtClean="0"/>
              <a:t>N</a:t>
            </a:r>
          </a:p>
          <a:p>
            <a:r>
              <a:rPr lang="en-US" dirty="0" smtClean="0"/>
              <a:t>Analytical Model</a:t>
            </a:r>
          </a:p>
          <a:p>
            <a:r>
              <a:rPr lang="en-US" dirty="0" smtClean="0"/>
              <a:t>Missing data</a:t>
            </a:r>
          </a:p>
          <a:p>
            <a:r>
              <a:rPr lang="en-US" dirty="0" smtClean="0"/>
              <a:t>Reliability of measures</a:t>
            </a:r>
          </a:p>
          <a:p>
            <a:r>
              <a:rPr lang="en-US" dirty="0" smtClean="0"/>
              <a:t>Distribution of outcome variable(s)</a:t>
            </a:r>
          </a:p>
          <a:p>
            <a:r>
              <a:rPr lang="en-US" dirty="0" smtClean="0"/>
              <a:t>Number of outcome variables/tests</a:t>
            </a:r>
          </a:p>
          <a:p>
            <a:r>
              <a:rPr lang="en-US" dirty="0" smtClean="0"/>
              <a:t>Distribution of predictors</a:t>
            </a:r>
          </a:p>
          <a:p>
            <a:r>
              <a:rPr lang="en-US" dirty="0" smtClean="0"/>
              <a:t>No. &amp; spacing of time points</a:t>
            </a:r>
          </a:p>
          <a:p>
            <a:r>
              <a:rPr lang="en-US" dirty="0" smtClean="0"/>
              <a:t>Correlations among measures</a:t>
            </a:r>
          </a:p>
          <a:p>
            <a:r>
              <a:rPr lang="en-US" dirty="0" smtClean="0"/>
              <a:t>Covariates</a:t>
            </a:r>
          </a:p>
          <a:p>
            <a:r>
              <a:rPr lang="en-US" dirty="0" smtClean="0"/>
              <a:t>. .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65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Effect Sizes Should You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9178"/>
            <a:ext cx="8229600" cy="5683894"/>
          </a:xfrm>
        </p:spPr>
        <p:txBody>
          <a:bodyPr/>
          <a:lstStyle/>
          <a:p>
            <a:r>
              <a:rPr lang="en-US" dirty="0" smtClean="0"/>
              <a:t>One is too few</a:t>
            </a:r>
          </a:p>
          <a:p>
            <a:r>
              <a:rPr lang="en-US" dirty="0" smtClean="0"/>
              <a:t>Using the full confidence interval for the effect size is too depressing</a:t>
            </a:r>
          </a:p>
          <a:p>
            <a:r>
              <a:rPr lang="en-US" dirty="0" smtClean="0"/>
              <a:t>Published estimates are probably biased high</a:t>
            </a:r>
          </a:p>
          <a:p>
            <a:pPr lvl="1"/>
            <a:r>
              <a:rPr lang="en-US" dirty="0" smtClean="0"/>
              <a:t>Failed studies may not get published</a:t>
            </a:r>
          </a:p>
          <a:p>
            <a:r>
              <a:rPr lang="en-US" dirty="0" smtClean="0"/>
              <a:t>Setting a clinically-meaningful minimum effect size is a common recommendation</a:t>
            </a:r>
          </a:p>
          <a:p>
            <a:pPr lvl="1"/>
            <a:r>
              <a:rPr lang="en-US" dirty="0" smtClean="0"/>
              <a:t>Regrettably, no one knows how to do this</a:t>
            </a:r>
          </a:p>
          <a:p>
            <a:r>
              <a:rPr lang="en-US" dirty="0" smtClean="0"/>
              <a:t>Variations in effect over time make the problem even worse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1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Tools for Power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John </a:t>
            </a:r>
            <a:r>
              <a:rPr lang="en-US" dirty="0" err="1" smtClean="0"/>
              <a:t>Pezzullo’s</a:t>
            </a:r>
            <a:r>
              <a:rPr lang="en-US" dirty="0" smtClean="0"/>
              <a:t> site:</a:t>
            </a:r>
          </a:p>
          <a:p>
            <a:pPr lvl="1"/>
            <a:r>
              <a:rPr lang="en-US" dirty="0" err="1" smtClean="0"/>
              <a:t>www.statpages.org</a:t>
            </a:r>
            <a:endParaRPr lang="en-US" dirty="0" smtClean="0"/>
          </a:p>
          <a:p>
            <a:r>
              <a:rPr lang="en-US" dirty="0" smtClean="0"/>
              <a:t>UCLA Institute for Digital Research &amp; Education: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www.ats.ucla.edu</a:t>
            </a:r>
            <a:r>
              <a:rPr lang="en-US" dirty="0"/>
              <a:t>/stat/</a:t>
            </a:r>
            <a:endParaRPr lang="en-US" dirty="0" smtClean="0"/>
          </a:p>
          <a:p>
            <a:r>
              <a:rPr lang="en-US" dirty="0" smtClean="0"/>
              <a:t>Many others</a:t>
            </a:r>
          </a:p>
          <a:p>
            <a:pPr lvl="1"/>
            <a:r>
              <a:rPr lang="en-US" dirty="0" smtClean="0"/>
              <a:t>Survey research</a:t>
            </a:r>
          </a:p>
          <a:p>
            <a:pPr lvl="1"/>
            <a:r>
              <a:rPr lang="en-US" dirty="0" smtClean="0"/>
              <a:t>Nested studies</a:t>
            </a:r>
          </a:p>
          <a:p>
            <a:pPr lvl="1"/>
            <a:r>
              <a:rPr lang="en-US" dirty="0" smtClean="0"/>
              <a:t>Bayesian not-power analyses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496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062"/>
            <a:ext cx="8229600" cy="3440426"/>
          </a:xfrm>
        </p:spPr>
        <p:txBody>
          <a:bodyPr/>
          <a:lstStyle/>
          <a:p>
            <a:r>
              <a:rPr lang="en-US" dirty="0" smtClean="0"/>
              <a:t>Visit </a:t>
            </a:r>
            <a:r>
              <a:rPr lang="en-US" dirty="0" err="1" smtClean="0"/>
              <a:t>Pezzullo</a:t>
            </a:r>
            <a:r>
              <a:rPr lang="en-US" dirty="0" smtClean="0"/>
              <a:t>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10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063"/>
            <a:ext cx="8229600" cy="54405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PROC</a:t>
            </a:r>
            <a:r>
              <a:rPr lang="en-US" dirty="0" smtClean="0"/>
              <a:t>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6115"/>
            <a:ext cx="8229600" cy="5876957"/>
          </a:xfrm>
        </p:spPr>
        <p:txBody>
          <a:bodyPr/>
          <a:lstStyle/>
          <a:p>
            <a:r>
              <a:rPr lang="en-US" dirty="0" smtClean="0"/>
              <a:t>See full syntax at:</a:t>
            </a:r>
          </a:p>
          <a:p>
            <a:pPr lvl="1"/>
            <a:r>
              <a:rPr lang="en-US" dirty="0"/>
              <a:t>http://support.sas.com/documentation/cdl/en/statug/67523/HTML/default/viewer.htm#</a:t>
            </a:r>
            <a:r>
              <a:rPr lang="en-US" dirty="0" smtClean="0"/>
              <a:t>statug_power_toc.htm</a:t>
            </a:r>
          </a:p>
          <a:p>
            <a:r>
              <a:rPr lang="en-US" dirty="0" smtClean="0"/>
              <a:t>Covers common tests, e.g.:</a:t>
            </a:r>
          </a:p>
          <a:p>
            <a:pPr lvl="1"/>
            <a:r>
              <a:rPr lang="en-US" dirty="0" err="1" smtClean="0"/>
              <a:t>TWOSAMPLEMEANS</a:t>
            </a:r>
            <a:r>
              <a:rPr lang="en-US" dirty="0" smtClean="0"/>
              <a:t> (2-</a:t>
            </a:r>
            <a:r>
              <a:rPr lang="en-US" dirty="0" err="1" smtClean="0"/>
              <a:t>grp</a:t>
            </a:r>
            <a:r>
              <a:rPr lang="en-US" dirty="0" smtClean="0"/>
              <a:t> t-tests)</a:t>
            </a:r>
          </a:p>
          <a:p>
            <a:pPr lvl="1"/>
            <a:r>
              <a:rPr lang="en-US" dirty="0" err="1" smtClean="0"/>
              <a:t>TWOSAMPLEFREQ</a:t>
            </a:r>
            <a:r>
              <a:rPr lang="en-US" dirty="0" smtClean="0"/>
              <a:t> (chi square tests)</a:t>
            </a:r>
          </a:p>
          <a:p>
            <a:r>
              <a:rPr lang="en-US" dirty="0" smtClean="0"/>
              <a:t>Bells &amp; whistles:</a:t>
            </a:r>
          </a:p>
          <a:p>
            <a:pPr lvl="1"/>
            <a:r>
              <a:rPr lang="en-US" dirty="0" smtClean="0"/>
              <a:t>Non-normal distributions (e.g., lognormal)</a:t>
            </a:r>
          </a:p>
          <a:p>
            <a:pPr lvl="1"/>
            <a:r>
              <a:rPr lang="en-US" dirty="0" err="1" smtClean="0"/>
              <a:t>Heteroskedasticity</a:t>
            </a:r>
            <a:endParaRPr lang="en-US" dirty="0" smtClean="0"/>
          </a:p>
          <a:p>
            <a:pPr lvl="1"/>
            <a:r>
              <a:rPr lang="en-US" dirty="0" smtClean="0"/>
              <a:t>Nice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1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062"/>
            <a:ext cx="8229600" cy="1390684"/>
          </a:xfrm>
        </p:spPr>
        <p:txBody>
          <a:bodyPr>
            <a:normAutofit/>
          </a:bodyPr>
          <a:lstStyle/>
          <a:p>
            <a:r>
              <a:rPr lang="en-US" dirty="0" smtClean="0"/>
              <a:t>SAS Code for Estimating Power</a:t>
            </a:r>
            <a:br>
              <a:rPr lang="en-US" dirty="0" smtClean="0"/>
            </a:br>
            <a:r>
              <a:rPr lang="en-US" dirty="0" smtClean="0"/>
              <a:t>vs. Estimating N</a:t>
            </a:r>
            <a:endParaRPr lang="en-US" dirty="0"/>
          </a:p>
        </p:txBody>
      </p:sp>
      <p:pic>
        <p:nvPicPr>
          <p:cNvPr id="4" name="Content Placeholder 3" descr="corr_powe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582" b="-27582"/>
          <a:stretch>
            <a:fillRect/>
          </a:stretch>
        </p:blipFill>
        <p:spPr>
          <a:xfrm>
            <a:off x="356930" y="1773047"/>
            <a:ext cx="4088268" cy="2694051"/>
          </a:xfrm>
        </p:spPr>
      </p:pic>
      <p:pic>
        <p:nvPicPr>
          <p:cNvPr id="6" name="Picture 5" descr="corr_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496" y="2253043"/>
            <a:ext cx="4137187" cy="175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54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062"/>
            <a:ext cx="8229600" cy="933949"/>
          </a:xfrm>
        </p:spPr>
        <p:txBody>
          <a:bodyPr>
            <a:normAutofit/>
          </a:bodyPr>
          <a:lstStyle/>
          <a:p>
            <a:r>
              <a:rPr lang="en-US" dirty="0" smtClean="0"/>
              <a:t>PROC POWER Results</a:t>
            </a:r>
            <a:endParaRPr lang="en-US" dirty="0"/>
          </a:p>
        </p:txBody>
      </p:sp>
      <p:pic>
        <p:nvPicPr>
          <p:cNvPr id="4" name="Content Placeholder 3" descr="corr_results_powe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93" b="-12093"/>
          <a:stretch>
            <a:fillRect/>
          </a:stretch>
        </p:blipFill>
        <p:spPr>
          <a:xfrm>
            <a:off x="142048" y="1305926"/>
            <a:ext cx="4403492" cy="3108948"/>
          </a:xfrm>
        </p:spPr>
      </p:pic>
      <p:pic>
        <p:nvPicPr>
          <p:cNvPr id="5" name="Picture 4" descr="corr_n_result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707" y="1591269"/>
            <a:ext cx="4177694" cy="249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47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</TotalTime>
  <Words>600</Words>
  <Application>Microsoft Macintosh PowerPoint</Application>
  <PresentationFormat>On-screen Show (4:3)</PresentationFormat>
  <Paragraphs>91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Basic Tools for Power Analysis:  PROC POWER and the internet</vt:lpstr>
      <vt:lpstr>Basic Concepts</vt:lpstr>
      <vt:lpstr>Some Things That Affect Power</vt:lpstr>
      <vt:lpstr>What Effect Sizes Should You Use?</vt:lpstr>
      <vt:lpstr>Web Tools for Power Analysis</vt:lpstr>
      <vt:lpstr>Visit Pezzullo Site</vt:lpstr>
      <vt:lpstr>PROC POWER</vt:lpstr>
      <vt:lpstr>SAS Code for Estimating Power vs. Estimating N</vt:lpstr>
      <vt:lpstr>PROC POWER Results</vt:lpstr>
      <vt:lpstr>Getting Nice Graphs</vt:lpstr>
      <vt:lpstr>Code for a Simple Power Graph</vt:lpstr>
      <vt:lpstr>Simple Power Graph</vt:lpstr>
      <vt:lpstr>SAS Code for Fancier Graph</vt:lpstr>
      <vt:lpstr>Fancier Power Graph</vt:lpstr>
      <vt:lpstr>Demonstration</vt:lpstr>
      <vt:lpstr>Limitations of Power Software</vt:lpstr>
      <vt:lpstr>Simulation</vt:lpstr>
      <vt:lpstr>Final Thoughts</vt:lpstr>
    </vt:vector>
  </TitlesOfParts>
  <Company>Pacific Institute for Research and Evaluation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Stout</dc:creator>
  <cp:lastModifiedBy>Robert Stout</cp:lastModifiedBy>
  <cp:revision>54</cp:revision>
  <dcterms:created xsi:type="dcterms:W3CDTF">2014-04-09T20:17:51Z</dcterms:created>
  <dcterms:modified xsi:type="dcterms:W3CDTF">2014-12-08T22:27:05Z</dcterms:modified>
</cp:coreProperties>
</file>