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5" r:id="rId2"/>
    <p:sldId id="297" r:id="rId3"/>
    <p:sldId id="286" r:id="rId4"/>
    <p:sldId id="287" r:id="rId5"/>
    <p:sldId id="288" r:id="rId6"/>
    <p:sldId id="291" r:id="rId7"/>
    <p:sldId id="289" r:id="rId8"/>
    <p:sldId id="292" r:id="rId9"/>
    <p:sldId id="293" r:id="rId10"/>
    <p:sldId id="294" r:id="rId11"/>
    <p:sldId id="296" r:id="rId12"/>
    <p:sldId id="295" r:id="rId13"/>
    <p:sldId id="298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1E4D2B"/>
    <a:srgbClr val="C10065"/>
    <a:srgbClr val="CC006A"/>
    <a:srgbClr val="404140"/>
    <a:srgbClr val="DAD490"/>
    <a:srgbClr val="E1963E"/>
    <a:srgbClr val="7F7F7F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47" autoAdjust="0"/>
    <p:restoredTop sz="95994" autoAdjust="0"/>
  </p:normalViewPr>
  <p:slideViewPr>
    <p:cSldViewPr snapToGrid="0" snapToObjects="1">
      <p:cViewPr varScale="1">
        <p:scale>
          <a:sx n="46" d="100"/>
          <a:sy n="46" d="100"/>
        </p:scale>
        <p:origin x="-120" y="-92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15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3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 </a:t>
            </a:r>
            <a:r>
              <a:rPr lang="en-US" smtClean="0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to insert photo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Supporting text goes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to insert photo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 smtClean="0"/>
              <a:t>Headline Copy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 dirty="0" smtClean="0"/>
              <a:t>Headline Copy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Unit Identifier here (.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 smtClean="0">
                <a:solidFill>
                  <a:schemeClr val="tx2"/>
                </a:solidFill>
                <a:latin typeface="+mj-lt"/>
              </a:rPr>
              <a:t>Thank you</a:t>
            </a:r>
            <a:endParaRPr lang="en-US" sz="60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Unit Identifier here (.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Insert Unit Identifier here (.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877437"/>
          </a:xfrm>
        </p:spPr>
        <p:txBody>
          <a:bodyPr/>
          <a:lstStyle/>
          <a:p>
            <a:pPr algn="ctr"/>
            <a:r>
              <a:rPr lang="en-US" sz="5500" b="1" dirty="0" smtClean="0"/>
              <a:t>PSY 652</a:t>
            </a:r>
          </a:p>
          <a:p>
            <a:pPr algn="ctr"/>
            <a:r>
              <a:rPr lang="en-US" sz="5500" b="1" dirty="0" smtClean="0"/>
              <a:t>Lab 8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5" y="177895"/>
            <a:ext cx="12561453" cy="1015663"/>
          </a:xfrm>
        </p:spPr>
        <p:txBody>
          <a:bodyPr/>
          <a:lstStyle/>
          <a:p>
            <a:r>
              <a:rPr lang="en-US" dirty="0" smtClean="0"/>
              <a:t>Creating scale variables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1193558"/>
            <a:ext cx="12561453" cy="5992410"/>
          </a:xfrm>
        </p:spPr>
        <p:txBody>
          <a:bodyPr/>
          <a:lstStyle/>
          <a:p>
            <a:r>
              <a:rPr lang="en-US" sz="2800" dirty="0" smtClean="0"/>
              <a:t>Recoding/ reverse coding items</a:t>
            </a:r>
          </a:p>
          <a:p>
            <a:pPr lvl="1"/>
            <a:r>
              <a:rPr lang="en-US" sz="2800" dirty="0" smtClean="0"/>
              <a:t>mutate() &amp; </a:t>
            </a:r>
            <a:r>
              <a:rPr lang="en-US" sz="2800" dirty="0" err="1" smtClean="0"/>
              <a:t>ifelse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Reverse coding Likert variables:</a:t>
            </a:r>
          </a:p>
          <a:p>
            <a:pPr marL="0" indent="0">
              <a:buNone/>
            </a:pPr>
            <a:r>
              <a:rPr lang="en-US" sz="2800" b="1" u="sng" dirty="0" smtClean="0"/>
              <a:t>Original</a:t>
            </a:r>
            <a:r>
              <a:rPr lang="en-US" sz="2800" dirty="0" smtClean="0"/>
              <a:t>	-&gt;	</a:t>
            </a:r>
            <a:r>
              <a:rPr lang="en-US" sz="2800" b="1" u="sng" dirty="0" smtClean="0"/>
              <a:t>New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			5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2			4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3			3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4			2</a:t>
            </a:r>
          </a:p>
          <a:p>
            <a:pPr marL="0" indent="0">
              <a:buNone/>
            </a:pPr>
            <a:r>
              <a:rPr lang="en-US" sz="2800" dirty="0" smtClean="0"/>
              <a:t>	5			1</a:t>
            </a:r>
          </a:p>
        </p:txBody>
      </p:sp>
    </p:spTree>
    <p:extLst>
      <p:ext uri="{BB962C8B-B14F-4D97-AF65-F5344CB8AC3E}">
        <p14:creationId xmlns:p14="http://schemas.microsoft.com/office/powerpoint/2010/main" val="6183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scale variables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22732"/>
          </a:xfrm>
        </p:spPr>
        <p:txBody>
          <a:bodyPr/>
          <a:lstStyle/>
          <a:p>
            <a:pPr lvl="0"/>
            <a:r>
              <a:rPr lang="en-US" sz="2800" dirty="0">
                <a:solidFill>
                  <a:srgbClr val="59595B"/>
                </a:solidFill>
              </a:rPr>
              <a:t>Standardizing variables </a:t>
            </a:r>
            <a:r>
              <a:rPr lang="en-US" sz="2800" dirty="0" smtClean="0">
                <a:solidFill>
                  <a:srgbClr val="59595B"/>
                </a:solidFill>
              </a:rPr>
              <a:t>(calculating z scores)</a:t>
            </a:r>
            <a:endParaRPr lang="en-US" sz="2800" dirty="0">
              <a:solidFill>
                <a:srgbClr val="59595B"/>
              </a:solidFill>
            </a:endParaRPr>
          </a:p>
          <a:p>
            <a:pPr lvl="1"/>
            <a:r>
              <a:rPr lang="en-US" sz="2600" dirty="0">
                <a:solidFill>
                  <a:srgbClr val="59595B"/>
                </a:solidFill>
              </a:rPr>
              <a:t>mosaic::</a:t>
            </a:r>
            <a:r>
              <a:rPr lang="en-US" sz="2600" dirty="0" err="1">
                <a:solidFill>
                  <a:srgbClr val="59595B"/>
                </a:solidFill>
              </a:rPr>
              <a:t>zscore</a:t>
            </a:r>
            <a:r>
              <a:rPr lang="en-US" sz="2600" dirty="0">
                <a:solidFill>
                  <a:srgbClr val="59595B"/>
                </a:solidFill>
              </a:rPr>
              <a:t>()</a:t>
            </a:r>
          </a:p>
          <a:p>
            <a:pPr lvl="0"/>
            <a:r>
              <a:rPr lang="en-US" sz="2800" dirty="0">
                <a:solidFill>
                  <a:srgbClr val="59595B"/>
                </a:solidFill>
              </a:rPr>
              <a:t>Creating scale variable from the sum or average of scale items</a:t>
            </a:r>
          </a:p>
          <a:p>
            <a:pPr lvl="1"/>
            <a:r>
              <a:rPr lang="en-US" sz="2600" dirty="0">
                <a:solidFill>
                  <a:srgbClr val="59595B"/>
                </a:solidFill>
              </a:rPr>
              <a:t>Sum() and mean() apply to </a:t>
            </a:r>
            <a:r>
              <a:rPr lang="en-US" sz="2600" u="sng" dirty="0">
                <a:solidFill>
                  <a:srgbClr val="59595B"/>
                </a:solidFill>
              </a:rPr>
              <a:t>columns</a:t>
            </a:r>
            <a:r>
              <a:rPr lang="en-US" sz="2600" i="1" dirty="0">
                <a:solidFill>
                  <a:srgbClr val="59595B"/>
                </a:solidFill>
              </a:rPr>
              <a:t> </a:t>
            </a:r>
            <a:r>
              <a:rPr lang="en-US" sz="2600" dirty="0">
                <a:solidFill>
                  <a:srgbClr val="59595B"/>
                </a:solidFill>
              </a:rPr>
              <a:t> in R, but we need the sum/mean of </a:t>
            </a:r>
            <a:r>
              <a:rPr lang="en-US" sz="2600" u="sng" dirty="0">
                <a:solidFill>
                  <a:srgbClr val="59595B"/>
                </a:solidFill>
              </a:rPr>
              <a:t>rows</a:t>
            </a:r>
            <a:r>
              <a:rPr lang="en-US" sz="2600" dirty="0">
                <a:solidFill>
                  <a:srgbClr val="59595B"/>
                </a:solidFill>
              </a:rPr>
              <a:t> when creating scale </a:t>
            </a:r>
            <a:r>
              <a:rPr lang="en-US" sz="2600" dirty="0" smtClean="0">
                <a:solidFill>
                  <a:srgbClr val="59595B"/>
                </a:solidFill>
              </a:rPr>
              <a:t>variables!</a:t>
            </a:r>
            <a:endParaRPr lang="en-US" sz="2600" dirty="0">
              <a:solidFill>
                <a:srgbClr val="59595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5" y="74263"/>
            <a:ext cx="12561453" cy="1846659"/>
          </a:xfrm>
        </p:spPr>
        <p:txBody>
          <a:bodyPr/>
          <a:lstStyle/>
          <a:p>
            <a:r>
              <a:rPr lang="en-US" dirty="0"/>
              <a:t>Creating scale variable from the sum or average of scale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902607"/>
          </a:xfrm>
        </p:spPr>
        <p:txBody>
          <a:bodyPr/>
          <a:lstStyle/>
          <a:p>
            <a:r>
              <a:rPr lang="en-US" sz="2800" dirty="0" smtClean="0"/>
              <a:t>To solve this issue, we can use the function </a:t>
            </a:r>
            <a:r>
              <a:rPr lang="en-US" sz="2800" dirty="0" err="1" smtClean="0"/>
              <a:t>rowwise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rowwise</a:t>
            </a:r>
            <a:r>
              <a:rPr lang="en-US" sz="2800" dirty="0" smtClean="0"/>
              <a:t>() tells R to apply everything that follows it to rows instead of columns</a:t>
            </a:r>
          </a:p>
          <a:p>
            <a:pPr marL="0" indent="0">
              <a:buNone/>
            </a:pPr>
            <a:r>
              <a:rPr lang="en-US" sz="2800" dirty="0" err="1" smtClean="0"/>
              <a:t>Full_data</a:t>
            </a:r>
            <a:r>
              <a:rPr lang="en-US" sz="2800" dirty="0" smtClean="0"/>
              <a:t>&lt;-</a:t>
            </a:r>
            <a:r>
              <a:rPr lang="en-US" sz="2800" dirty="0" err="1" smtClean="0"/>
              <a:t>full_data</a:t>
            </a:r>
            <a:r>
              <a:rPr lang="en-US" sz="2800" dirty="0" smtClean="0"/>
              <a:t> %&gt;%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rowwise</a:t>
            </a:r>
            <a:r>
              <a:rPr lang="en-US" sz="2800" dirty="0" smtClean="0"/>
              <a:t>()%&gt;%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mutate(</a:t>
            </a:r>
            <a:r>
              <a:rPr lang="en-US" sz="2800" dirty="0" err="1" smtClean="0"/>
              <a:t>x_scale_var</a:t>
            </a:r>
            <a:r>
              <a:rPr lang="en-US" sz="2800" dirty="0" smtClean="0"/>
              <a:t> = sum(c(x1, x2, x3)))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9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8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5" y="397427"/>
            <a:ext cx="12561453" cy="1015663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1531846"/>
            <a:ext cx="12561453" cy="3385542"/>
          </a:xfrm>
        </p:spPr>
        <p:txBody>
          <a:bodyPr/>
          <a:lstStyle/>
          <a:p>
            <a:r>
              <a:rPr lang="en-US" sz="2800" dirty="0" smtClean="0"/>
              <a:t>Reminder: Exam moved to Nov.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. Review session in lab on Oct. 27</a:t>
            </a:r>
            <a:r>
              <a:rPr lang="en-US" sz="2800" baseline="30000" dirty="0" smtClean="0"/>
              <a:t>th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MIDUS project and Li replication HW assignments forthcoming</a:t>
            </a:r>
          </a:p>
          <a:p>
            <a:endParaRPr lang="en-US" sz="2800" dirty="0"/>
          </a:p>
          <a:p>
            <a:r>
              <a:rPr lang="en-US" sz="2800" dirty="0" smtClean="0"/>
              <a:t>Quiz 6 corrections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95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Chronbach’s</a:t>
            </a:r>
            <a:r>
              <a:rPr lang="en-US" dirty="0" smtClean="0"/>
              <a:t> alpha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1920921"/>
            <a:ext cx="12561453" cy="4811137"/>
          </a:xfrm>
        </p:spPr>
        <p:txBody>
          <a:bodyPr/>
          <a:lstStyle/>
          <a:p>
            <a:r>
              <a:rPr lang="en-US" sz="2000" dirty="0" smtClean="0"/>
              <a:t>A widely used measure of </a:t>
            </a:r>
            <a:r>
              <a:rPr lang="en-US" sz="2000" u="sng" dirty="0" smtClean="0"/>
              <a:t>reliability</a:t>
            </a:r>
          </a:p>
          <a:p>
            <a:pPr lvl="1"/>
            <a:r>
              <a:rPr lang="en-US" sz="2000" dirty="0" smtClean="0"/>
              <a:t>Reliability: The ability of a psychometric instrument to measure constructs consistently across a variety of contexts</a:t>
            </a:r>
          </a:p>
          <a:p>
            <a:r>
              <a:rPr lang="en-US" sz="2000" dirty="0" smtClean="0"/>
              <a:t>Provides an index of the internal consistency of a scale.</a:t>
            </a:r>
          </a:p>
          <a:p>
            <a:pPr lvl="1"/>
            <a:r>
              <a:rPr lang="en-US" sz="2000" dirty="0" smtClean="0"/>
              <a:t>The extent to which all the items in a scale are related to one another/ measuring the same thing.</a:t>
            </a:r>
          </a:p>
          <a:p>
            <a:r>
              <a:rPr lang="en-US" sz="2000" dirty="0" smtClean="0"/>
              <a:t>Also provides an index of the amount of measurement error in the scale</a:t>
            </a:r>
          </a:p>
          <a:p>
            <a:r>
              <a:rPr lang="en-US" sz="2000" dirty="0" smtClean="0"/>
              <a:t>Range: [0,1]</a:t>
            </a:r>
          </a:p>
          <a:p>
            <a:pPr lvl="1"/>
            <a:r>
              <a:rPr lang="en-US" sz="2000" dirty="0" smtClean="0"/>
              <a:t>Higher scores = more internal consistency &amp; less measurement error.</a:t>
            </a:r>
          </a:p>
          <a:p>
            <a:pPr lvl="1"/>
            <a:r>
              <a:rPr lang="en-US" sz="2000" dirty="0" smtClean="0"/>
              <a:t>&gt;= 0.7 is considered good.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96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psych::alpha()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893100"/>
          </a:xfrm>
        </p:spPr>
        <p:txBody>
          <a:bodyPr/>
          <a:lstStyle/>
          <a:p>
            <a:r>
              <a:rPr lang="en-US" sz="2800" b="1" dirty="0" smtClean="0"/>
              <a:t>Description:</a:t>
            </a:r>
            <a:endParaRPr lang="en-US" sz="2800" b="1" dirty="0"/>
          </a:p>
          <a:p>
            <a:r>
              <a:rPr lang="en-US" sz="2800" dirty="0" smtClean="0"/>
              <a:t>This </a:t>
            </a:r>
            <a:r>
              <a:rPr lang="en-US" sz="2800" dirty="0"/>
              <a:t>function reports two estimates: Cronbach's coefficient </a:t>
            </a:r>
            <a:r>
              <a:rPr lang="en-US" sz="2800" i="1" dirty="0"/>
              <a:t>alpha</a:t>
            </a:r>
            <a:r>
              <a:rPr lang="en-US" sz="2800" dirty="0"/>
              <a:t> and </a:t>
            </a:r>
            <a:r>
              <a:rPr lang="en-US" sz="2800" dirty="0" err="1"/>
              <a:t>Guttman's</a:t>
            </a:r>
            <a:r>
              <a:rPr lang="en-US" sz="2800" dirty="0"/>
              <a:t> </a:t>
            </a:r>
            <a:r>
              <a:rPr lang="en-US" sz="2800" i="1" dirty="0"/>
              <a:t>lambda_6</a:t>
            </a:r>
            <a:r>
              <a:rPr lang="en-US" sz="2800" dirty="0"/>
              <a:t>. Also reported are </a:t>
            </a:r>
            <a:r>
              <a:rPr lang="en-US" sz="2800" dirty="0" smtClean="0"/>
              <a:t>item - </a:t>
            </a:r>
            <a:r>
              <a:rPr lang="en-US" sz="2800" dirty="0"/>
              <a:t>whole correlations, </a:t>
            </a:r>
            <a:r>
              <a:rPr lang="en-US" sz="2800" i="1" dirty="0"/>
              <a:t>alpha</a:t>
            </a:r>
            <a:r>
              <a:rPr lang="en-US" sz="2800" dirty="0"/>
              <a:t> if an item is omitted, and item means and standard deviations.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2487882"/>
            <a:ext cx="12561453" cy="48074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Full_data</a:t>
            </a:r>
            <a:r>
              <a:rPr lang="en-US" sz="2400" dirty="0" smtClean="0"/>
              <a:t> &lt;- </a:t>
            </a:r>
            <a:r>
              <a:rPr lang="en-US" sz="2400" dirty="0" err="1" smtClean="0"/>
              <a:t>cbind</a:t>
            </a:r>
            <a:r>
              <a:rPr lang="en-US" sz="2400" dirty="0" smtClean="0"/>
              <a:t>(x1, x2, x3, y1, y2, y3)		</a:t>
            </a:r>
            <a:r>
              <a:rPr lang="en-US" sz="2400" dirty="0" smtClean="0">
                <a:solidFill>
                  <a:srgbClr val="00B050"/>
                </a:solidFill>
              </a:rPr>
              <a:t>#Create a sample dataset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Scale_x</a:t>
            </a:r>
            <a:r>
              <a:rPr lang="en-US" sz="2400" dirty="0" smtClean="0"/>
              <a:t> &lt;- </a:t>
            </a:r>
            <a:r>
              <a:rPr lang="en-US" sz="2400" dirty="0" err="1" smtClean="0"/>
              <a:t>Full_data</a:t>
            </a:r>
            <a:r>
              <a:rPr lang="en-US" sz="2400" dirty="0" smtClean="0"/>
              <a:t> %&gt;%			</a:t>
            </a:r>
            <a:r>
              <a:rPr lang="en-US" sz="2400" dirty="0" smtClean="0">
                <a:solidFill>
                  <a:srgbClr val="00B050"/>
                </a:solidFill>
              </a:rPr>
              <a:t>#Create a new object (will contain reliability info)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select(x1, x2, x3) %&gt;%			</a:t>
            </a:r>
            <a:r>
              <a:rPr lang="en-US" sz="2400" dirty="0" smtClean="0">
                <a:solidFill>
                  <a:srgbClr val="00B050"/>
                </a:solidFill>
              </a:rPr>
              <a:t>#</a:t>
            </a:r>
            <a:r>
              <a:rPr lang="en-US" sz="2400" dirty="0">
                <a:solidFill>
                  <a:srgbClr val="00B050"/>
                </a:solidFill>
              </a:rPr>
              <a:t>subset data (only those items in your scale)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alpha()						</a:t>
            </a:r>
            <a:r>
              <a:rPr lang="en-US" sz="2400" dirty="0" smtClean="0">
                <a:solidFill>
                  <a:srgbClr val="00B050"/>
                </a:solidFill>
              </a:rPr>
              <a:t>#apply the psych::alpha() 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Scale_x</a:t>
            </a:r>
            <a:r>
              <a:rPr lang="en-US" sz="2400" dirty="0" smtClean="0"/>
              <a:t>							</a:t>
            </a:r>
            <a:r>
              <a:rPr lang="en-US" sz="2400" dirty="0" smtClean="0">
                <a:solidFill>
                  <a:srgbClr val="00B050"/>
                </a:solidFill>
              </a:rPr>
              <a:t>#view the new object you created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04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/>
          <p:nvPr/>
        </p:nvPicPr>
        <p:blipFill rotWithShape="1">
          <a:blip r:embed="rId2"/>
          <a:srcRect l="17955" t="21173" r="48606" b="43648"/>
          <a:stretch/>
        </p:blipFill>
        <p:spPr bwMode="auto">
          <a:xfrm>
            <a:off x="249382" y="145472"/>
            <a:ext cx="13217236" cy="76269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74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4524315"/>
          </a:xfrm>
        </p:spPr>
        <p:txBody>
          <a:bodyPr/>
          <a:lstStyle/>
          <a:p>
            <a:r>
              <a:rPr lang="en-US" sz="2800" dirty="0" smtClean="0"/>
              <a:t>Key output components:</a:t>
            </a:r>
          </a:p>
          <a:p>
            <a:pPr lvl="1"/>
            <a:r>
              <a:rPr lang="en-US" sz="2600" dirty="0" smtClean="0"/>
              <a:t>Reliability analysis</a:t>
            </a:r>
          </a:p>
          <a:p>
            <a:pPr lvl="2"/>
            <a:r>
              <a:rPr lang="en-US" sz="2600" b="1" dirty="0" err="1" smtClean="0"/>
              <a:t>Std.alpha</a:t>
            </a:r>
            <a:r>
              <a:rPr lang="en-US" sz="2600" dirty="0" smtClean="0"/>
              <a:t>: </a:t>
            </a:r>
            <a:r>
              <a:rPr lang="en-US" sz="2600" dirty="0" err="1" smtClean="0"/>
              <a:t>chronbach’s</a:t>
            </a:r>
            <a:r>
              <a:rPr lang="en-US" sz="2600" dirty="0" smtClean="0"/>
              <a:t> alpha (all variables as Z scores)</a:t>
            </a:r>
          </a:p>
          <a:p>
            <a:pPr lvl="1"/>
            <a:r>
              <a:rPr lang="en-US" sz="2600" dirty="0" smtClean="0"/>
              <a:t>Item statistics:</a:t>
            </a:r>
          </a:p>
          <a:p>
            <a:pPr lvl="2"/>
            <a:r>
              <a:rPr lang="en-US" sz="2600" b="1" dirty="0" err="1" smtClean="0"/>
              <a:t>Std.r</a:t>
            </a:r>
            <a:r>
              <a:rPr lang="en-US" sz="2600" dirty="0" smtClean="0"/>
              <a:t>: correlation of a single item and the total of all items</a:t>
            </a:r>
          </a:p>
          <a:p>
            <a:pPr lvl="1"/>
            <a:r>
              <a:rPr lang="en-US" sz="2600" dirty="0" smtClean="0"/>
              <a:t>Reliability if an item is dropped: </a:t>
            </a:r>
          </a:p>
          <a:p>
            <a:pPr lvl="2"/>
            <a:r>
              <a:rPr lang="en-US" sz="2600" b="1" dirty="0" err="1" smtClean="0"/>
              <a:t>Std.alpha</a:t>
            </a:r>
            <a:r>
              <a:rPr lang="en-US" sz="2600" dirty="0" smtClean="0"/>
              <a:t>: how does removing the item affect alpha? No change means the item isn’t related.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13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/>
          <p:nvPr/>
        </p:nvPicPr>
        <p:blipFill rotWithShape="1">
          <a:blip r:embed="rId2"/>
          <a:srcRect l="17955" t="21173" r="48606" b="43648"/>
          <a:stretch/>
        </p:blipFill>
        <p:spPr bwMode="auto">
          <a:xfrm>
            <a:off x="249382" y="145472"/>
            <a:ext cx="13217236" cy="76269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0073" y="1392382"/>
            <a:ext cx="1995054" cy="7273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75709" y="3574473"/>
            <a:ext cx="2078182" cy="13508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7891" y="5507182"/>
            <a:ext cx="1246909" cy="1267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scale variables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117777"/>
          </a:xfrm>
        </p:spPr>
        <p:txBody>
          <a:bodyPr/>
          <a:lstStyle/>
          <a:p>
            <a:r>
              <a:rPr lang="en-US" sz="2800" dirty="0" smtClean="0"/>
              <a:t>Items are often reversed to reduce monotony for the participant.</a:t>
            </a:r>
          </a:p>
          <a:p>
            <a:pPr lvl="1"/>
            <a:r>
              <a:rPr lang="en-US" sz="2600" dirty="0" smtClean="0"/>
              <a:t>These must be reverse coded before creating the scale variable. </a:t>
            </a:r>
          </a:p>
          <a:p>
            <a:r>
              <a:rPr lang="en-US" sz="2800" dirty="0" smtClean="0"/>
              <a:t>Individual items and scale variables may be standardized as appropriate.</a:t>
            </a:r>
          </a:p>
          <a:p>
            <a:r>
              <a:rPr lang="en-US" sz="2800" dirty="0"/>
              <a:t>Creating scale variables is usually done by taking the sum or the average of the scale items</a:t>
            </a:r>
          </a:p>
        </p:txBody>
      </p:sp>
    </p:spTree>
    <p:extLst>
      <p:ext uri="{BB962C8B-B14F-4D97-AF65-F5344CB8AC3E}">
        <p14:creationId xmlns:p14="http://schemas.microsoft.com/office/powerpoint/2010/main" val="14006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382</Words>
  <Application>Microsoft Office PowerPoint</Application>
  <PresentationFormat>Custom</PresentationFormat>
  <Paragraphs>63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Announcements</vt:lpstr>
      <vt:lpstr>Chronbach’s alpha</vt:lpstr>
      <vt:lpstr>psych::alpha()</vt:lpstr>
      <vt:lpstr>Example</vt:lpstr>
      <vt:lpstr>PowerPoint Presentation</vt:lpstr>
      <vt:lpstr>Output</vt:lpstr>
      <vt:lpstr>PowerPoint Presentation</vt:lpstr>
      <vt:lpstr>Creating scale variables in R</vt:lpstr>
      <vt:lpstr>Creating scale variables in R</vt:lpstr>
      <vt:lpstr>Creating scale variables in R</vt:lpstr>
      <vt:lpstr>Creating scale variable from the sum or average of scale items</vt:lpstr>
      <vt:lpstr>PowerPoint Presentation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Curtis</dc:creator>
  <cp:lastModifiedBy>Office</cp:lastModifiedBy>
  <cp:revision>203</cp:revision>
  <dcterms:created xsi:type="dcterms:W3CDTF">2015-06-30T23:05:53Z</dcterms:created>
  <dcterms:modified xsi:type="dcterms:W3CDTF">2017-10-20T20:06:50Z</dcterms:modified>
</cp:coreProperties>
</file>