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handoutMasterIdLst>
    <p:handoutMasterId r:id="rId38"/>
  </p:handoutMasterIdLst>
  <p:sldIdLst>
    <p:sldId id="598" r:id="rId2"/>
    <p:sldId id="570" r:id="rId3"/>
    <p:sldId id="322" r:id="rId4"/>
    <p:sldId id="440" r:id="rId5"/>
    <p:sldId id="442" r:id="rId6"/>
    <p:sldId id="516" r:id="rId7"/>
    <p:sldId id="571" r:id="rId8"/>
    <p:sldId id="572" r:id="rId9"/>
    <p:sldId id="573" r:id="rId10"/>
    <p:sldId id="517" r:id="rId11"/>
    <p:sldId id="574" r:id="rId12"/>
    <p:sldId id="575" r:id="rId13"/>
    <p:sldId id="576" r:id="rId14"/>
    <p:sldId id="518" r:id="rId15"/>
    <p:sldId id="577" r:id="rId16"/>
    <p:sldId id="578" r:id="rId17"/>
    <p:sldId id="580" r:id="rId18"/>
    <p:sldId id="581" r:id="rId19"/>
    <p:sldId id="579"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5" r:id="rId33"/>
    <p:sldId id="594" r:id="rId34"/>
    <p:sldId id="596" r:id="rId35"/>
    <p:sldId id="59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99FF33"/>
    <a:srgbClr val="FF00FF"/>
    <a:srgbClr val="FFFF85"/>
    <a:srgbClr val="ADE9AD"/>
    <a:srgbClr val="FFCCFF"/>
    <a:srgbClr val="C9FF93"/>
    <a:srgbClr val="CCECFF"/>
    <a:srgbClr val="99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4660"/>
  </p:normalViewPr>
  <p:slideViewPr>
    <p:cSldViewPr>
      <p:cViewPr>
        <p:scale>
          <a:sx n="100" d="100"/>
          <a:sy n="100" d="100"/>
        </p:scale>
        <p:origin x="-9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44"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2" tIns="48331" rIns="96662" bIns="48331" rtlCol="0"/>
          <a:lstStyle>
            <a:lvl1pPr algn="r">
              <a:defRPr sz="1300"/>
            </a:lvl1pPr>
          </a:lstStyle>
          <a:p>
            <a:fld id="{56748785-1561-497A-90F7-3232BC347683}" type="datetimeFigureOut">
              <a:rPr lang="en-US" smtClean="0"/>
              <a:pPr/>
              <a:t>11/16/2017</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2" tIns="48331" rIns="96662" bIns="48331" rtlCol="0" anchor="b"/>
          <a:lstStyle>
            <a:lvl1pPr algn="r">
              <a:defRPr sz="1300"/>
            </a:lvl1pPr>
          </a:lstStyle>
          <a:p>
            <a:fld id="{C82CDEF6-98EC-4F44-B046-5FE05370297D}" type="slidenum">
              <a:rPr lang="en-US" smtClean="0"/>
              <a:pPr/>
              <a:t>‹#›</a:t>
            </a:fld>
            <a:endParaRPr lang="en-US"/>
          </a:p>
        </p:txBody>
      </p:sp>
    </p:spTree>
    <p:extLst>
      <p:ext uri="{BB962C8B-B14F-4D97-AF65-F5344CB8AC3E}">
        <p14:creationId xmlns:p14="http://schemas.microsoft.com/office/powerpoint/2010/main" val="1861719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62" tIns="48331" rIns="96662" bIns="48331" rtlCol="0"/>
          <a:lstStyle>
            <a:lvl1pPr algn="r">
              <a:defRPr sz="1300"/>
            </a:lvl1pPr>
          </a:lstStyle>
          <a:p>
            <a:fld id="{66443767-175B-4F7E-B6AC-9143DDCDB1A3}" type="datetimeFigureOut">
              <a:rPr lang="en-US" smtClean="0"/>
              <a:pPr/>
              <a:t>11/16/2017</a:t>
            </a:fld>
            <a:endParaRPr 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2" tIns="48331" rIns="96662" bIns="48331" rtlCol="0" anchor="b"/>
          <a:lstStyle>
            <a:lvl1pPr algn="r">
              <a:defRPr sz="1300"/>
            </a:lvl1pPr>
          </a:lstStyle>
          <a:p>
            <a:fld id="{A83FE9EA-C4B4-4C16-88CD-1CDDDD590646}" type="slidenum">
              <a:rPr lang="en-US" smtClean="0"/>
              <a:pPr/>
              <a:t>‹#›</a:t>
            </a:fld>
            <a:endParaRPr lang="en-US"/>
          </a:p>
        </p:txBody>
      </p:sp>
    </p:spTree>
    <p:extLst>
      <p:ext uri="{BB962C8B-B14F-4D97-AF65-F5344CB8AC3E}">
        <p14:creationId xmlns:p14="http://schemas.microsoft.com/office/powerpoint/2010/main" val="172844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D5BCA7-4DFA-4857-91D7-554FC653346E}" type="datetimeFigureOut">
              <a:rPr lang="en-US" smtClean="0"/>
              <a:pPr/>
              <a:t>11/16/2017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699B0635-1578-429E-B913-961CACE3F6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D5BCA7-4DFA-4857-91D7-554FC653346E}"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p>
            <a:fld id="{699B0635-1578-429E-B913-961CACE3F6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3D5BCA7-4DFA-4857-91D7-554FC653346E}" type="datetimeFigureOut">
              <a:rPr lang="en-US" smtClean="0"/>
              <a:pPr/>
              <a:t>11/16/2017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fld id="{699B0635-1578-429E-B913-961CACE3F6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447800"/>
            <a:ext cx="4343400" cy="468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343400" cy="468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1676400" cy="457200"/>
          </a:xfrm>
        </p:spPr>
        <p:txBody>
          <a:bodyPr/>
          <a:lstStyle>
            <a:lvl1pPr>
              <a:defRPr/>
            </a:lvl1pPr>
          </a:lstStyle>
          <a:p>
            <a:fld id="{81FDC511-22D3-4D22-904D-A886999E466A}" type="datetime1">
              <a:rPr lang="en-US" smtClean="0"/>
              <a:pPr/>
              <a:t>11/16/2017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2400" y="152400"/>
            <a:ext cx="2057400" cy="457200"/>
          </a:xfrm>
          <a:prstGeom prst="rect">
            <a:avLst/>
          </a:prstGeom>
        </p:spPr>
        <p:txBody>
          <a:bodyPr/>
          <a:lstStyle>
            <a:lvl1pPr>
              <a:defRPr/>
            </a:lvl1pPr>
          </a:lstStyle>
          <a:p>
            <a:r>
              <a:rPr lang="en-US"/>
              <a:t>Henry, PY 653: Unit 6, Slide </a:t>
            </a:r>
            <a:fld id="{06F9225A-F638-436A-9616-DA151C6D65C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352" y="228600"/>
            <a:ext cx="8766048" cy="990600"/>
          </a:xfrm>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p>
            <a:r>
              <a:rPr lang="en-US" dirty="0" smtClean="0"/>
              <a:t>Henry, Seminar on Longitudinal Modeling, Unit 1, Slide </a:t>
            </a:r>
            <a:fld id="{699B0635-1578-429E-B913-961CACE3F696}" type="slidenum">
              <a:rPr lang="en-US" smtClean="0"/>
              <a:pPr/>
              <a:t>‹#›</a:t>
            </a:fld>
            <a:r>
              <a:rPr lang="en-US" dirty="0" smtClean="0"/>
              <a:t> </a:t>
            </a:r>
          </a:p>
          <a:p>
            <a:endParaRPr lang="en-US" dirty="0"/>
          </a:p>
        </p:txBody>
      </p:sp>
      <p:sp>
        <p:nvSpPr>
          <p:cNvPr id="8" name="Content Placeholder 7"/>
          <p:cNvSpPr>
            <a:spLocks noGrp="1"/>
          </p:cNvSpPr>
          <p:nvPr>
            <p:ph sz="quarter" idx="1"/>
          </p:nvPr>
        </p:nvSpPr>
        <p:spPr>
          <a:xfrm>
            <a:off x="149352" y="1600200"/>
            <a:ext cx="8766048"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3D5BCA7-4DFA-4857-91D7-554FC653346E}" type="datetimeFigureOut">
              <a:rPr lang="en-US" smtClean="0"/>
              <a:pPr/>
              <a:t>11/16/2017</a:t>
            </a:fld>
            <a:endParaRPr lang="en-US"/>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699B0635-1578-429E-B913-961CACE3F69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D5BCA7-4DFA-4857-91D7-554FC653346E}" type="datetimeFigureOut">
              <a:rPr lang="en-US" smtClean="0"/>
              <a:pPr/>
              <a:t>11/16/2017</a:t>
            </a:fld>
            <a:endParaRPr lang="en-US"/>
          </a:p>
        </p:txBody>
      </p:sp>
      <p:sp>
        <p:nvSpPr>
          <p:cNvPr id="10" name="Slide Number Placeholder 9"/>
          <p:cNvSpPr>
            <a:spLocks noGrp="1"/>
          </p:cNvSpPr>
          <p:nvPr>
            <p:ph type="sldNum" sz="quarter" idx="16"/>
          </p:nvPr>
        </p:nvSpPr>
        <p:spPr>
          <a:xfrm>
            <a:off x="0" y="1272222"/>
            <a:ext cx="533400" cy="244476"/>
          </a:xfrm>
          <a:prstGeom prst="rect">
            <a:avLst/>
          </a:prstGeom>
        </p:spPr>
        <p:txBody>
          <a:bodyPr rtlCol="0"/>
          <a:lstStyle/>
          <a:p>
            <a:fld id="{699B0635-1578-429E-B913-961CACE3F69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3D5BCA7-4DFA-4857-91D7-554FC653346E}" type="datetimeFigureOut">
              <a:rPr lang="en-US" smtClean="0"/>
              <a:pPr/>
              <a:t>11/16/2017</a:t>
            </a:fld>
            <a:endParaRPr lang="en-US"/>
          </a:p>
        </p:txBody>
      </p:sp>
      <p:sp>
        <p:nvSpPr>
          <p:cNvPr id="12" name="Slide Number Placeholder 11"/>
          <p:cNvSpPr>
            <a:spLocks noGrp="1"/>
          </p:cNvSpPr>
          <p:nvPr>
            <p:ph type="sldNum" sz="quarter" idx="16"/>
          </p:nvPr>
        </p:nvSpPr>
        <p:spPr>
          <a:xfrm>
            <a:off x="0" y="1272222"/>
            <a:ext cx="533400" cy="244476"/>
          </a:xfrm>
          <a:prstGeom prst="rect">
            <a:avLst/>
          </a:prstGeom>
        </p:spPr>
        <p:txBody>
          <a:bodyPr rtlCol="0"/>
          <a:lstStyle/>
          <a:p>
            <a:fld id="{699B0635-1578-429E-B913-961CACE3F69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D5BCA7-4DFA-4857-91D7-554FC653346E}" type="datetimeFigureOut">
              <a:rPr lang="en-US" smtClean="0"/>
              <a:pPr/>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699B0635-1578-429E-B913-961CACE3F6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5BCA7-4DFA-4857-91D7-554FC653346E}" type="datetimeFigureOut">
              <a:rPr lang="en-US" smtClean="0"/>
              <a:pPr/>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699B0635-1578-429E-B913-961CACE3F6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D5BCA7-4DFA-4857-91D7-554FC653346E}"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699B0635-1578-429E-B913-961CACE3F69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3D5BCA7-4DFA-4857-91D7-554FC653346E}" type="datetimeFigureOut">
              <a:rPr lang="en-US" smtClean="0"/>
              <a:pPr/>
              <a:t>11/16/2017</a:t>
            </a:fld>
            <a:endParaRPr lang="en-US"/>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fld id="{699B0635-1578-429E-B913-961CACE3F69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D5BCA7-4DFA-4857-91D7-554FC653346E}" type="datetimeFigureOut">
              <a:rPr lang="en-US" smtClean="0"/>
              <a:pPr/>
              <a:t>11/16/2017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l"/>
            <a:r>
              <a:rPr lang="en-US" dirty="0" smtClean="0"/>
              <a:t>Henry, Seminar on Longitudinal Modeling, Unit 1, Slide </a:t>
            </a:r>
            <a:fld id="{699B0635-1578-429E-B913-961CACE3F696}" type="slidenum">
              <a:rPr lang="en-US" smtClean="0"/>
              <a:pPr algn="l"/>
              <a:t>‹#›</a:t>
            </a:fld>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sz="quarter" idx="1"/>
          </p:nvPr>
        </p:nvSpPr>
        <p:spPr/>
        <p:txBody>
          <a:bodyPr/>
          <a:lstStyle/>
          <a:p>
            <a:r>
              <a:rPr lang="en-US" dirty="0" smtClean="0"/>
              <a:t>Complete lists of all required elements for the Pease Replication Notebook and Li Replication Notebook are posted in Dropbox&gt;Labs&gt;Replications.</a:t>
            </a:r>
          </a:p>
          <a:p>
            <a:r>
              <a:rPr lang="en-US" dirty="0" smtClean="0"/>
              <a:t>MIDUS proposals are due at 11:59 PM, 11/27/17. One person from each group email the proposal to Kim.</a:t>
            </a:r>
          </a:p>
          <a:p>
            <a:r>
              <a:rPr lang="en-US" dirty="0" smtClean="0"/>
              <a:t>No more quizzes for the semester!</a:t>
            </a:r>
            <a:endParaRPr lang="en-US" dirty="0"/>
          </a:p>
        </p:txBody>
      </p:sp>
    </p:spTree>
    <p:extLst>
      <p:ext uri="{BB962C8B-B14F-4D97-AF65-F5344CB8AC3E}">
        <p14:creationId xmlns:p14="http://schemas.microsoft.com/office/powerpoint/2010/main" val="3508679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grpSp>
        <p:nvGrpSpPr>
          <p:cNvPr id="4" name="Group 2"/>
          <p:cNvGrpSpPr>
            <a:grpSpLocks/>
          </p:cNvGrpSpPr>
          <p:nvPr/>
        </p:nvGrpSpPr>
        <p:grpSpPr bwMode="auto">
          <a:xfrm>
            <a:off x="685800" y="5234194"/>
            <a:ext cx="3886200" cy="1047750"/>
            <a:chOff x="110705461" y="108872568"/>
            <a:chExt cx="2813050" cy="1047771"/>
          </a:xfrm>
        </p:grpSpPr>
        <p:sp>
          <p:nvSpPr>
            <p:cNvPr id="5" name="Text Box 3"/>
            <p:cNvSpPr txBox="1">
              <a:spLocks noChangeArrowheads="1"/>
            </p:cNvSpPr>
            <p:nvPr/>
          </p:nvSpPr>
          <p:spPr bwMode="auto">
            <a:xfrm>
              <a:off x="110705461" y="109602839"/>
              <a:ext cx="1066800" cy="317500"/>
            </a:xfrm>
            <a:prstGeom prst="rect">
              <a:avLst/>
            </a:prstGeom>
            <a:solidFill>
              <a:srgbClr val="CCCCEB"/>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D4D4D"/>
                  </a:solidFill>
                  <a:effectLst/>
                  <a:cs typeface="Arial" pitchFamily="34" charset="0"/>
                </a:rPr>
                <a:t>Test Score</a:t>
              </a:r>
              <a:endParaRPr kumimoji="0" lang="en-US" sz="1400" b="0" i="0" u="none" strike="noStrike" cap="none" normalizeH="0" baseline="0" smtClean="0">
                <a:ln>
                  <a:noFill/>
                </a:ln>
                <a:solidFill>
                  <a:schemeClr val="tx1"/>
                </a:solidFill>
                <a:effectLst/>
                <a:cs typeface="Arial" pitchFamily="34" charset="0"/>
              </a:endParaRPr>
            </a:p>
          </p:txBody>
        </p:sp>
        <p:sp>
          <p:nvSpPr>
            <p:cNvPr id="6" name="Text Box 4"/>
            <p:cNvSpPr txBox="1">
              <a:spLocks noChangeArrowheads="1"/>
            </p:cNvSpPr>
            <p:nvPr/>
          </p:nvSpPr>
          <p:spPr bwMode="auto">
            <a:xfrm>
              <a:off x="112451711" y="109602839"/>
              <a:ext cx="1066800" cy="317500"/>
            </a:xfrm>
            <a:prstGeom prst="rect">
              <a:avLst/>
            </a:prstGeom>
            <a:solidFill>
              <a:srgbClr val="CCCCEB"/>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D4D4D"/>
                  </a:solidFill>
                  <a:effectLst/>
                  <a:cs typeface="Arial" pitchFamily="34" charset="0"/>
                </a:rPr>
                <a:t>Yrs. of Education</a:t>
              </a:r>
              <a:endParaRPr kumimoji="0" lang="en-US" sz="1400" b="0" i="0" u="none" strike="noStrike" cap="none" normalizeH="0" baseline="0" smtClean="0">
                <a:ln>
                  <a:noFill/>
                </a:ln>
                <a:solidFill>
                  <a:schemeClr val="tx1"/>
                </a:solidFill>
                <a:effectLst/>
                <a:cs typeface="Arial" pitchFamily="34" charset="0"/>
              </a:endParaRPr>
            </a:p>
          </p:txBody>
        </p:sp>
        <p:sp>
          <p:nvSpPr>
            <p:cNvPr id="7" name="Text Box 5"/>
            <p:cNvSpPr txBox="1">
              <a:spLocks noChangeArrowheads="1"/>
            </p:cNvSpPr>
            <p:nvPr/>
          </p:nvSpPr>
          <p:spPr bwMode="auto">
            <a:xfrm>
              <a:off x="111524611" y="108872568"/>
              <a:ext cx="1066800" cy="317500"/>
            </a:xfrm>
            <a:prstGeom prst="rect">
              <a:avLst/>
            </a:prstGeom>
            <a:solidFill>
              <a:srgbClr val="C2D7D7"/>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D4D4D"/>
                  </a:solidFill>
                  <a:effectLst/>
                  <a:cs typeface="Arial" pitchFamily="34" charset="0"/>
                </a:rPr>
                <a:t>Race/Ethnicity</a:t>
              </a:r>
              <a:endParaRPr kumimoji="0" lang="en-US" sz="1400" b="0" i="0" u="none" strike="noStrike" cap="none" normalizeH="0" baseline="0" smtClean="0">
                <a:ln>
                  <a:noFill/>
                </a:ln>
                <a:solidFill>
                  <a:schemeClr val="tx1"/>
                </a:solidFill>
                <a:effectLst/>
                <a:cs typeface="Arial" pitchFamily="34" charset="0"/>
              </a:endParaRPr>
            </a:p>
          </p:txBody>
        </p:sp>
        <p:cxnSp>
          <p:nvCxnSpPr>
            <p:cNvPr id="118790" name="AutoShape 6"/>
            <p:cNvCxnSpPr>
              <a:cxnSpLocks noChangeShapeType="1"/>
            </p:cNvCxnSpPr>
            <p:nvPr/>
          </p:nvCxnSpPr>
          <p:spPr bwMode="auto">
            <a:xfrm>
              <a:off x="111772261" y="109748889"/>
              <a:ext cx="685800" cy="1"/>
            </a:xfrm>
            <a:prstGeom prst="straightConnector1">
              <a:avLst/>
            </a:prstGeom>
            <a:noFill/>
            <a:ln w="3175"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8791" name="AutoShape 7"/>
            <p:cNvCxnSpPr>
              <a:cxnSpLocks noChangeShapeType="1"/>
            </p:cNvCxnSpPr>
            <p:nvPr/>
          </p:nvCxnSpPr>
          <p:spPr bwMode="auto">
            <a:xfrm>
              <a:off x="112058011" y="109183739"/>
              <a:ext cx="1" cy="508000"/>
            </a:xfrm>
            <a:prstGeom prst="straightConnector1">
              <a:avLst/>
            </a:prstGeom>
            <a:noFill/>
            <a:ln w="3175"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grpSp>
      <p:sp>
        <p:nvSpPr>
          <p:cNvPr id="8" name="Rectangle 7"/>
          <p:cNvSpPr/>
          <p:nvPr/>
        </p:nvSpPr>
        <p:spPr>
          <a:xfrm>
            <a:off x="5257800" y="2057400"/>
            <a:ext cx="3429000" cy="2308324"/>
          </a:xfrm>
          <a:prstGeom prst="rect">
            <a:avLst/>
          </a:prstGeom>
        </p:spPr>
        <p:txBody>
          <a:bodyPr wrap="square">
            <a:spAutoFit/>
          </a:bodyPr>
          <a:lstStyle/>
          <a:p>
            <a:r>
              <a:rPr lang="en-US" b="1" dirty="0">
                <a:solidFill>
                  <a:srgbClr val="FF0000"/>
                </a:solidFill>
              </a:rPr>
              <a:t>W</a:t>
            </a:r>
            <a:r>
              <a:rPr lang="en-US" b="1" dirty="0" smtClean="0">
                <a:solidFill>
                  <a:srgbClr val="FF0000"/>
                </a:solidFill>
              </a:rPr>
              <a:t>e </a:t>
            </a:r>
            <a:r>
              <a:rPr lang="en-US" b="1" dirty="0">
                <a:solidFill>
                  <a:srgbClr val="FF0000"/>
                </a:solidFill>
              </a:rPr>
              <a:t>will now assess the potential interaction between race/ethnicity and standardized test scores.  This will allow us to determine if the effect of standardized test scores on completed years of education varies as a function of </a:t>
            </a:r>
            <a:r>
              <a:rPr lang="en-US" b="1" dirty="0" smtClean="0">
                <a:solidFill>
                  <a:srgbClr val="FF0000"/>
                </a:solidFill>
              </a:rPr>
              <a:t>race/ethnicity.</a:t>
            </a:r>
            <a:endParaRPr lang="en-US" b="1" dirty="0">
              <a:solidFill>
                <a:srgbClr val="FF0000"/>
              </a:solidFill>
            </a:endParaRPr>
          </a:p>
        </p:txBody>
      </p:sp>
    </p:spTree>
    <p:extLst>
      <p:ext uri="{BB962C8B-B14F-4D97-AF65-F5344CB8AC3E}">
        <p14:creationId xmlns:p14="http://schemas.microsoft.com/office/powerpoint/2010/main" val="1071900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Data- dummy codes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Race/ethnicity dummy codes:</a:t>
            </a:r>
          </a:p>
          <a:p>
            <a:endParaRPr lang="en-US" dirty="0" smtClean="0"/>
          </a:p>
          <a:p>
            <a:endParaRPr lang="en-US" dirty="0"/>
          </a:p>
          <a:p>
            <a:endParaRPr lang="en-US" dirty="0" smtClean="0"/>
          </a:p>
          <a:p>
            <a:r>
              <a:rPr lang="en-US" sz="2400" dirty="0"/>
              <a:t>In all of the following examples, we will consider NH White individuals as the reference group and we will only compare Black individuals to NH White individuals and Hispanic individuals to NH White individuals (we will not compare Black individuals to Hispanic individuals).  However by switching the reference group and applying a correction for the family wise error rate, this would be easily accomplished.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2208405"/>
              </p:ext>
            </p:extLst>
          </p:nvPr>
        </p:nvGraphicFramePr>
        <p:xfrm>
          <a:off x="609600" y="2133600"/>
          <a:ext cx="6096000" cy="1381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u="sng" dirty="0" smtClean="0"/>
                        <a:t>Dummy</a:t>
                      </a:r>
                      <a:r>
                        <a:rPr lang="en-US" u="sng" baseline="0" dirty="0" smtClean="0"/>
                        <a:t> Variable:</a:t>
                      </a:r>
                      <a:endParaRPr lang="en-US" u="sng" dirty="0"/>
                    </a:p>
                  </a:txBody>
                  <a:tcPr/>
                </a:tc>
                <a:tc>
                  <a:txBody>
                    <a:bodyPr/>
                    <a:lstStyle/>
                    <a:p>
                      <a:r>
                        <a:rPr lang="en-US" dirty="0" smtClean="0"/>
                        <a:t>White</a:t>
                      </a:r>
                      <a:endParaRPr lang="en-US" dirty="0"/>
                    </a:p>
                  </a:txBody>
                  <a:tcPr/>
                </a:tc>
                <a:tc>
                  <a:txBody>
                    <a:bodyPr/>
                    <a:lstStyle/>
                    <a:p>
                      <a:r>
                        <a:rPr lang="en-US" dirty="0" smtClean="0"/>
                        <a:t>Black/African</a:t>
                      </a:r>
                      <a:r>
                        <a:rPr lang="en-US" baseline="0" dirty="0" smtClean="0"/>
                        <a:t> America</a:t>
                      </a:r>
                      <a:endParaRPr lang="en-US" dirty="0"/>
                    </a:p>
                  </a:txBody>
                  <a:tcPr/>
                </a:tc>
                <a:tc>
                  <a:txBody>
                    <a:bodyPr/>
                    <a:lstStyle/>
                    <a:p>
                      <a:r>
                        <a:rPr lang="en-US" dirty="0" smtClean="0"/>
                        <a:t>Hispanic</a:t>
                      </a:r>
                      <a:endParaRPr lang="en-US" dirty="0"/>
                    </a:p>
                  </a:txBody>
                  <a:tcPr/>
                </a:tc>
              </a:tr>
              <a:tr h="370840">
                <a:tc>
                  <a:txBody>
                    <a:bodyPr/>
                    <a:lstStyle/>
                    <a:p>
                      <a:r>
                        <a:rPr lang="en-US" b="1" i="1" dirty="0" smtClean="0"/>
                        <a:t>BLACK</a:t>
                      </a:r>
                      <a:endParaRPr lang="en-US" b="1" i="1"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b="1" i="1" dirty="0" smtClean="0"/>
                        <a:t>HISPANIC</a:t>
                      </a:r>
                      <a:endParaRPr lang="en-US" b="1" i="1"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838362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Data- Mean Centering</a:t>
            </a:r>
            <a:endParaRPr lang="en-US" dirty="0"/>
          </a:p>
        </p:txBody>
      </p:sp>
      <p:sp>
        <p:nvSpPr>
          <p:cNvPr id="3" name="Content Placeholder 2"/>
          <p:cNvSpPr>
            <a:spLocks noGrp="1"/>
          </p:cNvSpPr>
          <p:nvPr>
            <p:ph sz="quarter" idx="1"/>
          </p:nvPr>
        </p:nvSpPr>
        <p:spPr/>
        <p:txBody>
          <a:bodyPr/>
          <a:lstStyle/>
          <a:p>
            <a:r>
              <a:rPr lang="en-US" dirty="0" smtClean="0"/>
              <a:t>We want to mean center our continuous predictor (</a:t>
            </a:r>
            <a:r>
              <a:rPr lang="en-US" dirty="0" err="1" smtClean="0"/>
              <a:t>Std</a:t>
            </a:r>
            <a:r>
              <a:rPr lang="en-US" dirty="0" smtClean="0"/>
              <a:t> test score), so that it has a meaningful zero point. </a:t>
            </a:r>
            <a:endParaRPr lang="en-US" dirty="0" smtClean="0"/>
          </a:p>
          <a:p>
            <a:endParaRPr lang="en-US" dirty="0"/>
          </a:p>
          <a:p>
            <a:pPr marL="0" indent="0">
              <a:buNone/>
            </a:pPr>
            <a:endParaRPr lang="en-US" dirty="0"/>
          </a:p>
          <a:p>
            <a:pPr marL="0" indent="0">
              <a:buNone/>
            </a:pPr>
            <a:r>
              <a:rPr lang="en-US" b="1" i="1" dirty="0" smtClean="0"/>
              <a:t>mutate(</a:t>
            </a:r>
            <a:r>
              <a:rPr lang="en-US" b="1" i="1" dirty="0" err="1" smtClean="0"/>
              <a:t>stdtest_m</a:t>
            </a:r>
            <a:r>
              <a:rPr lang="en-US" b="1" i="1" dirty="0" smtClean="0"/>
              <a:t> = </a:t>
            </a:r>
            <a:r>
              <a:rPr lang="en-US" b="1" i="1" dirty="0" err="1" smtClean="0"/>
              <a:t>std</a:t>
            </a:r>
            <a:r>
              <a:rPr lang="en-US" b="1" i="1" dirty="0" err="1" smtClean="0"/>
              <a:t>test</a:t>
            </a:r>
            <a:r>
              <a:rPr lang="en-US" b="1" i="1" dirty="0" smtClean="0"/>
              <a:t> – mean(</a:t>
            </a:r>
            <a:r>
              <a:rPr lang="en-US" b="1" i="1" dirty="0" err="1" smtClean="0"/>
              <a:t>stdtest</a:t>
            </a:r>
            <a:r>
              <a:rPr lang="en-US" b="1" i="1" dirty="0" smtClean="0"/>
              <a:t>))</a:t>
            </a:r>
            <a:endParaRPr lang="en-US" b="1" i="1" dirty="0" smtClean="0"/>
          </a:p>
          <a:p>
            <a:endParaRPr lang="en-US" dirty="0" smtClean="0"/>
          </a:p>
          <a:p>
            <a:endParaRPr lang="en-US" dirty="0"/>
          </a:p>
        </p:txBody>
      </p:sp>
    </p:spTree>
    <p:extLst>
      <p:ext uri="{BB962C8B-B14F-4D97-AF65-F5344CB8AC3E}">
        <p14:creationId xmlns:p14="http://schemas.microsoft.com/office/powerpoint/2010/main" val="211203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pic>
        <p:nvPicPr>
          <p:cNvPr id="4" name="Content Placeholder 3"/>
          <p:cNvPicPr>
            <a:picLocks noGrp="1"/>
          </p:cNvPicPr>
          <p:nvPr>
            <p:ph sz="quarter" idx="1"/>
          </p:nvPr>
        </p:nvPicPr>
        <p:blipFill rotWithShape="1">
          <a:blip r:embed="rId2"/>
          <a:srcRect l="19537" t="37416" r="14715" b="46466"/>
          <a:stretch/>
        </p:blipFill>
        <p:spPr bwMode="auto">
          <a:xfrm>
            <a:off x="1" y="2819400"/>
            <a:ext cx="9143999"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5440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Moderation Model</a:t>
            </a:r>
            <a:endParaRPr lang="en-US" dirty="0"/>
          </a:p>
        </p:txBody>
      </p:sp>
      <p:sp>
        <p:nvSpPr>
          <p:cNvPr id="4" name="Rectangle 3"/>
          <p:cNvSpPr/>
          <p:nvPr/>
        </p:nvSpPr>
        <p:spPr>
          <a:xfrm>
            <a:off x="571500" y="4923472"/>
            <a:ext cx="8382000" cy="1477328"/>
          </a:xfrm>
          <a:prstGeom prst="rect">
            <a:avLst/>
          </a:prstGeom>
          <a:solidFill>
            <a:schemeClr val="bg2"/>
          </a:solidFill>
        </p:spPr>
        <p:txBody>
          <a:bodyPr wrap="square">
            <a:spAutoFit/>
          </a:bodyPr>
          <a:lstStyle/>
          <a:p>
            <a:r>
              <a:rPr lang="en-US" b="1" dirty="0" err="1" smtClean="0"/>
              <a:t>modmodel</a:t>
            </a:r>
            <a:r>
              <a:rPr lang="en-US" b="1" dirty="0" smtClean="0"/>
              <a:t> </a:t>
            </a:r>
            <a:r>
              <a:rPr lang="en-US" b="1" dirty="0"/>
              <a:t>&lt;- lm(</a:t>
            </a:r>
            <a:r>
              <a:rPr lang="en-US" b="1" dirty="0" err="1"/>
              <a:t>yrseduc</a:t>
            </a:r>
            <a:r>
              <a:rPr lang="en-US" b="1" dirty="0"/>
              <a:t> ~ black + </a:t>
            </a:r>
            <a:r>
              <a:rPr lang="en-US" b="1" dirty="0" err="1"/>
              <a:t>hispanic</a:t>
            </a:r>
            <a:r>
              <a:rPr lang="en-US" b="1" dirty="0"/>
              <a:t> + </a:t>
            </a:r>
            <a:r>
              <a:rPr lang="en-US" b="1" dirty="0" err="1" smtClean="0"/>
              <a:t>stdtest_m</a:t>
            </a:r>
            <a:r>
              <a:rPr lang="en-US" b="1" dirty="0" smtClean="0"/>
              <a:t> </a:t>
            </a:r>
            <a:r>
              <a:rPr lang="en-US" b="1" dirty="0"/>
              <a:t>+ </a:t>
            </a:r>
            <a:r>
              <a:rPr lang="en-US" b="1" dirty="0" smtClean="0"/>
              <a:t>black*</a:t>
            </a:r>
            <a:r>
              <a:rPr lang="en-US" b="1" dirty="0" err="1" smtClean="0"/>
              <a:t>stdtest_m</a:t>
            </a:r>
            <a:r>
              <a:rPr lang="en-US" b="1" dirty="0" smtClean="0"/>
              <a:t> + 	</a:t>
            </a:r>
            <a:r>
              <a:rPr lang="en-US" b="1" dirty="0" err="1" smtClean="0"/>
              <a:t>hispanic</a:t>
            </a:r>
            <a:r>
              <a:rPr lang="en-US" b="1" dirty="0" smtClean="0"/>
              <a:t>*</a:t>
            </a:r>
            <a:r>
              <a:rPr lang="en-US" b="1" dirty="0" err="1" smtClean="0"/>
              <a:t>stdtest_m</a:t>
            </a:r>
            <a:r>
              <a:rPr lang="en-US" b="1" dirty="0" smtClean="0"/>
              <a:t>,  </a:t>
            </a:r>
            <a:r>
              <a:rPr lang="en-US" b="1" dirty="0"/>
              <a:t>data=</a:t>
            </a:r>
            <a:r>
              <a:rPr lang="en-US" b="1" dirty="0" err="1"/>
              <a:t>edopp.m</a:t>
            </a:r>
            <a:r>
              <a:rPr lang="en-US" b="1" dirty="0" smtClean="0"/>
              <a:t>)</a:t>
            </a:r>
          </a:p>
          <a:p>
            <a:endParaRPr lang="en-US" dirty="0"/>
          </a:p>
          <a:p>
            <a:r>
              <a:rPr lang="en-US" b="1" dirty="0" err="1" smtClean="0"/>
              <a:t>ols_regress</a:t>
            </a:r>
            <a:r>
              <a:rPr lang="en-US" b="1" dirty="0" smtClean="0"/>
              <a:t>(</a:t>
            </a:r>
            <a:r>
              <a:rPr lang="en-US" b="1" dirty="0" err="1" smtClean="0"/>
              <a:t>modmodel</a:t>
            </a:r>
            <a:r>
              <a:rPr lang="en-US" b="1" dirty="0" smtClean="0"/>
              <a:t>)</a:t>
            </a:r>
            <a:endParaRPr lang="en-US" dirty="0"/>
          </a:p>
          <a:p>
            <a:r>
              <a:rPr lang="en-US" dirty="0"/>
              <a:t> </a:t>
            </a:r>
          </a:p>
        </p:txBody>
      </p:sp>
      <p:sp>
        <p:nvSpPr>
          <p:cNvPr id="3" name="TextBox 2"/>
          <p:cNvSpPr txBox="1"/>
          <p:nvPr/>
        </p:nvSpPr>
        <p:spPr>
          <a:xfrm>
            <a:off x="228600" y="1676400"/>
            <a:ext cx="87249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We are interested in the interaction between race and test score.  But, we had to dummy code race because it’s a factor.</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Instead of 1 race variable, we now have 2 dummy coded variables.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We must include 2 interaction terms in the model: multiplying </a:t>
            </a:r>
            <a:r>
              <a:rPr lang="en-US" sz="2400" dirty="0" err="1" smtClean="0"/>
              <a:t>stdtest_m</a:t>
            </a:r>
            <a:r>
              <a:rPr lang="en-US" sz="2400" dirty="0" smtClean="0"/>
              <a:t> by each of the race dummy codes. </a:t>
            </a:r>
            <a:endParaRPr lang="en-US" sz="2400" dirty="0"/>
          </a:p>
        </p:txBody>
      </p:sp>
    </p:spTree>
    <p:extLst>
      <p:ext uri="{BB962C8B-B14F-4D97-AF65-F5344CB8AC3E}">
        <p14:creationId xmlns:p14="http://schemas.microsoft.com/office/powerpoint/2010/main" val="4072697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45475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10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intercept</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6092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8400" y="1776738"/>
            <a:ext cx="2590800" cy="2308324"/>
          </a:xfrm>
          <a:prstGeom prst="rect">
            <a:avLst/>
          </a:prstGeom>
          <a:solidFill>
            <a:srgbClr val="FFFF00"/>
          </a:solidFill>
        </p:spPr>
        <p:txBody>
          <a:bodyPr wrap="square">
            <a:spAutoFit/>
          </a:bodyPr>
          <a:lstStyle/>
          <a:p>
            <a:r>
              <a:rPr lang="en-US" dirty="0" smtClean="0"/>
              <a:t>The </a:t>
            </a:r>
            <a:r>
              <a:rPr lang="en-US" dirty="0"/>
              <a:t>intercept is the predicted years of education for White </a:t>
            </a:r>
            <a:r>
              <a:rPr lang="en-US" dirty="0" smtClean="0"/>
              <a:t>participants with an average </a:t>
            </a:r>
            <a:r>
              <a:rPr lang="en-US" dirty="0"/>
              <a:t>standardized test </a:t>
            </a:r>
            <a:r>
              <a:rPr lang="en-US" dirty="0" smtClean="0"/>
              <a:t>score. (i.e. </a:t>
            </a:r>
            <a:r>
              <a:rPr lang="en-US" sz="1600" dirty="0" smtClean="0"/>
              <a:t>BLACK = 0, HISPANIC = 0, </a:t>
            </a:r>
            <a:r>
              <a:rPr lang="en-US" sz="1600" dirty="0" err="1" smtClean="0"/>
              <a:t>stdtest_m</a:t>
            </a:r>
            <a:r>
              <a:rPr lang="en-US" sz="1600" dirty="0" smtClean="0"/>
              <a:t> = 0</a:t>
            </a:r>
            <a:r>
              <a:rPr lang="en-US" dirty="0" smtClean="0"/>
              <a:t>)</a:t>
            </a:r>
            <a:endParaRPr lang="en-US" dirty="0"/>
          </a:p>
        </p:txBody>
      </p:sp>
    </p:spTree>
    <p:extLst>
      <p:ext uri="{BB962C8B-B14F-4D97-AF65-F5344CB8AC3E}">
        <p14:creationId xmlns:p14="http://schemas.microsoft.com/office/powerpoint/2010/main" val="146904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simple slope</a:t>
            </a:r>
            <a:endParaRPr lang="en-US" dirty="0"/>
          </a:p>
        </p:txBody>
      </p:sp>
      <p:sp>
        <p:nvSpPr>
          <p:cNvPr id="3" name="Content Placeholder 2"/>
          <p:cNvSpPr>
            <a:spLocks noGrp="1"/>
          </p:cNvSpPr>
          <p:nvPr>
            <p:ph sz="quarter" idx="1"/>
          </p:nvPr>
        </p:nvSpPr>
        <p:spPr/>
        <p:txBody>
          <a:bodyPr/>
          <a:lstStyle/>
          <a:p>
            <a:r>
              <a:rPr lang="en-US" dirty="0" smtClean="0"/>
              <a:t>Simple slope: the effect of one predictor at a certain level of another predictor</a:t>
            </a:r>
          </a:p>
          <a:p>
            <a:r>
              <a:rPr lang="en-US" dirty="0" smtClean="0"/>
              <a:t>Example:</a:t>
            </a:r>
          </a:p>
          <a:p>
            <a:pPr lvl="1"/>
            <a:r>
              <a:rPr lang="en-US" dirty="0" smtClean="0"/>
              <a:t>Y </a:t>
            </a:r>
            <a:r>
              <a:rPr lang="en-US" dirty="0"/>
              <a:t>= B0 + B1(X) + B2(M) + B3(X)(M</a:t>
            </a:r>
            <a:r>
              <a:rPr lang="en-US" dirty="0" smtClean="0"/>
              <a:t>)</a:t>
            </a:r>
          </a:p>
          <a:p>
            <a:r>
              <a:rPr lang="en-US" u="sng" dirty="0" smtClean="0"/>
              <a:t>B1 is always the simple slope for X when M = 0</a:t>
            </a:r>
            <a:r>
              <a:rPr lang="en-US" dirty="0" smtClean="0"/>
              <a:t>.</a:t>
            </a:r>
          </a:p>
          <a:p>
            <a:r>
              <a:rPr lang="en-US" dirty="0" smtClean="0"/>
              <a:t>Assigning M = 0 cancels out the interaction term.  </a:t>
            </a:r>
          </a:p>
          <a:p>
            <a:pPr lvl="1"/>
            <a:r>
              <a:rPr lang="en-US" dirty="0" smtClean="0"/>
              <a:t>Y = B0 + B1(X) </a:t>
            </a:r>
            <a:r>
              <a:rPr lang="en-US" dirty="0"/>
              <a:t>+ </a:t>
            </a:r>
            <a:r>
              <a:rPr lang="en-US" strike="sngStrike" dirty="0" smtClean="0"/>
              <a:t>B2(0)</a:t>
            </a:r>
            <a:r>
              <a:rPr lang="en-US" dirty="0" smtClean="0"/>
              <a:t> </a:t>
            </a:r>
            <a:r>
              <a:rPr lang="en-US" dirty="0"/>
              <a:t>+ </a:t>
            </a:r>
            <a:r>
              <a:rPr lang="en-US" strike="sngStrike" dirty="0"/>
              <a:t>B3(X</a:t>
            </a:r>
            <a:r>
              <a:rPr lang="en-US" strike="sngStrike" dirty="0" smtClean="0"/>
              <a:t>)(0)</a:t>
            </a:r>
          </a:p>
          <a:p>
            <a:pPr lvl="1"/>
            <a:r>
              <a:rPr lang="en-US" dirty="0" smtClean="0"/>
              <a:t>Y </a:t>
            </a:r>
            <a:r>
              <a:rPr lang="en-US" dirty="0"/>
              <a:t>= B0 + B1(X) </a:t>
            </a:r>
            <a:r>
              <a:rPr lang="en-US" dirty="0" smtClean="0"/>
              <a:t>+ 0 + 0</a:t>
            </a:r>
          </a:p>
          <a:p>
            <a:pPr marL="0" indent="0">
              <a:buNone/>
            </a:pPr>
            <a:endParaRPr lang="en-US" dirty="0"/>
          </a:p>
          <a:p>
            <a:endParaRPr lang="en-US" dirty="0"/>
          </a:p>
        </p:txBody>
      </p:sp>
    </p:spTree>
    <p:extLst>
      <p:ext uri="{BB962C8B-B14F-4D97-AF65-F5344CB8AC3E}">
        <p14:creationId xmlns:p14="http://schemas.microsoft.com/office/powerpoint/2010/main" val="298738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a:t>
            </a:r>
          </a:p>
        </p:txBody>
      </p:sp>
      <p:sp>
        <p:nvSpPr>
          <p:cNvPr id="3" name="Content Placeholder 2"/>
          <p:cNvSpPr>
            <a:spLocks noGrp="1"/>
          </p:cNvSpPr>
          <p:nvPr>
            <p:ph sz="quarter" idx="1"/>
          </p:nvPr>
        </p:nvSpPr>
        <p:spPr/>
        <p:txBody>
          <a:bodyPr>
            <a:normAutofit/>
          </a:bodyPr>
          <a:lstStyle/>
          <a:p>
            <a:r>
              <a:rPr lang="en-US" dirty="0" smtClean="0"/>
              <a:t>We can find the simple slope for X when M is not 0, but it is </a:t>
            </a:r>
            <a:r>
              <a:rPr lang="en-US" u="sng" dirty="0" smtClean="0"/>
              <a:t>no longer equal to B1</a:t>
            </a:r>
            <a:r>
              <a:rPr lang="en-US" dirty="0" smtClean="0"/>
              <a:t>.</a:t>
            </a:r>
          </a:p>
          <a:p>
            <a:r>
              <a:rPr lang="en-US" dirty="0" smtClean="0"/>
              <a:t>If M != 0, then the interaction term is not cancelled out, and it changes the effect of X on Y. </a:t>
            </a:r>
          </a:p>
          <a:p>
            <a:r>
              <a:rPr lang="en-US" dirty="0"/>
              <a:t>Example</a:t>
            </a:r>
            <a:r>
              <a:rPr lang="en-US" dirty="0" smtClean="0"/>
              <a:t>: M = 1</a:t>
            </a:r>
          </a:p>
          <a:p>
            <a:pPr marL="594360" lvl="2" indent="-320040">
              <a:spcBef>
                <a:spcPts val="700"/>
              </a:spcBef>
              <a:buSzPct val="60000"/>
              <a:buFont typeface="Wingdings"/>
              <a:buChar char=""/>
            </a:pPr>
            <a:r>
              <a:rPr lang="en-US" dirty="0"/>
              <a:t>Y = B0 + B1(X) + B2(M) + B3(X)(M)</a:t>
            </a:r>
          </a:p>
          <a:p>
            <a:pPr lvl="1"/>
            <a:r>
              <a:rPr lang="en-US" dirty="0" smtClean="0"/>
              <a:t>Y </a:t>
            </a:r>
            <a:r>
              <a:rPr lang="en-US" dirty="0"/>
              <a:t>= B0 + </a:t>
            </a:r>
            <a:r>
              <a:rPr lang="en-US" b="1" i="1" dirty="0"/>
              <a:t>B1(X)</a:t>
            </a:r>
            <a:r>
              <a:rPr lang="en-US" b="1" dirty="0"/>
              <a:t> </a:t>
            </a:r>
            <a:r>
              <a:rPr lang="en-US" dirty="0"/>
              <a:t>+ </a:t>
            </a:r>
            <a:r>
              <a:rPr lang="en-US" dirty="0" smtClean="0"/>
              <a:t>B2(1) </a:t>
            </a:r>
            <a:r>
              <a:rPr lang="en-US" dirty="0"/>
              <a:t>+ </a:t>
            </a:r>
            <a:r>
              <a:rPr lang="en-US" b="1" i="1" dirty="0"/>
              <a:t>B3(X</a:t>
            </a:r>
            <a:r>
              <a:rPr lang="en-US" b="1" i="1" dirty="0" smtClean="0"/>
              <a:t>)(1)</a:t>
            </a:r>
          </a:p>
          <a:p>
            <a:pPr lvl="1"/>
            <a:r>
              <a:rPr lang="en-US" dirty="0" smtClean="0"/>
              <a:t>Y = B0 + B2(1) + </a:t>
            </a:r>
            <a:r>
              <a:rPr lang="en-US" b="1" i="1" dirty="0" smtClean="0"/>
              <a:t>B1(X)</a:t>
            </a:r>
            <a:r>
              <a:rPr lang="en-US" b="1" dirty="0" smtClean="0"/>
              <a:t> </a:t>
            </a:r>
            <a:r>
              <a:rPr lang="en-US" dirty="0" smtClean="0"/>
              <a:t>+ </a:t>
            </a:r>
            <a:r>
              <a:rPr lang="en-US" b="1" i="1" dirty="0" smtClean="0"/>
              <a:t>B3(X)</a:t>
            </a:r>
          </a:p>
          <a:p>
            <a:pPr lvl="1"/>
            <a:r>
              <a:rPr lang="en-US" dirty="0" smtClean="0"/>
              <a:t>Y = (B0 + B2) + </a:t>
            </a:r>
            <a:r>
              <a:rPr lang="en-US" b="1" i="1" dirty="0" smtClean="0"/>
              <a:t>(B1 + B3)(X)</a:t>
            </a:r>
          </a:p>
        </p:txBody>
      </p:sp>
    </p:spTree>
    <p:extLst>
      <p:ext uri="{BB962C8B-B14F-4D97-AF65-F5344CB8AC3E}">
        <p14:creationId xmlns:p14="http://schemas.microsoft.com/office/powerpoint/2010/main" val="39372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Simple Slope BLACK</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38800" y="1600200"/>
            <a:ext cx="3352800" cy="2308324"/>
          </a:xfrm>
          <a:prstGeom prst="rect">
            <a:avLst/>
          </a:prstGeom>
          <a:solidFill>
            <a:srgbClr val="FFFF00"/>
          </a:solidFill>
        </p:spPr>
        <p:txBody>
          <a:bodyPr wrap="square">
            <a:spAutoFit/>
          </a:bodyPr>
          <a:lstStyle/>
          <a:p>
            <a:r>
              <a:rPr lang="en-US" dirty="0" smtClean="0"/>
              <a:t>The </a:t>
            </a:r>
            <a:r>
              <a:rPr lang="en-US" dirty="0" smtClean="0"/>
              <a:t>beta for </a:t>
            </a:r>
            <a:r>
              <a:rPr lang="en-US" dirty="0"/>
              <a:t>black is the predicted difference in the </a:t>
            </a:r>
            <a:r>
              <a:rPr lang="en-US" dirty="0" smtClean="0"/>
              <a:t>average years </a:t>
            </a:r>
            <a:r>
              <a:rPr lang="en-US" dirty="0"/>
              <a:t>of education between Black </a:t>
            </a:r>
            <a:r>
              <a:rPr lang="en-US" dirty="0" smtClean="0"/>
              <a:t>and </a:t>
            </a:r>
            <a:r>
              <a:rPr lang="en-US" dirty="0"/>
              <a:t>White </a:t>
            </a:r>
            <a:r>
              <a:rPr lang="en-US" dirty="0" smtClean="0"/>
              <a:t>individuals who have an average </a:t>
            </a:r>
            <a:r>
              <a:rPr lang="en-US" dirty="0"/>
              <a:t>standardized test </a:t>
            </a:r>
            <a:r>
              <a:rPr lang="en-US" dirty="0" smtClean="0"/>
              <a:t>score (i.e. </a:t>
            </a:r>
            <a:r>
              <a:rPr lang="en-US" dirty="0" err="1" smtClean="0"/>
              <a:t>stdtest_m</a:t>
            </a:r>
            <a:r>
              <a:rPr lang="en-US" dirty="0" smtClean="0"/>
              <a:t> = 0)</a:t>
            </a:r>
            <a:r>
              <a:rPr lang="en-US" dirty="0" smtClean="0"/>
              <a:t>.  </a:t>
            </a:r>
            <a:r>
              <a:rPr lang="en-US" dirty="0"/>
              <a:t>This difference is </a:t>
            </a:r>
            <a:r>
              <a:rPr lang="en-US" dirty="0" smtClean="0"/>
              <a:t>statistically </a:t>
            </a:r>
            <a:r>
              <a:rPr lang="en-US" dirty="0"/>
              <a:t>significant</a:t>
            </a:r>
            <a:r>
              <a:rPr lang="en-US" dirty="0" smtClean="0"/>
              <a:t>.</a:t>
            </a:r>
            <a:endParaRPr lang="en-US" dirty="0"/>
          </a:p>
        </p:txBody>
      </p:sp>
    </p:spTree>
    <p:extLst>
      <p:ext uri="{BB962C8B-B14F-4D97-AF65-F5344CB8AC3E}">
        <p14:creationId xmlns:p14="http://schemas.microsoft.com/office/powerpoint/2010/main" val="88909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Moderation Review</a:t>
            </a:r>
            <a:endParaRPr lang="en-US" dirty="0"/>
          </a:p>
        </p:txBody>
      </p:sp>
      <p:sp>
        <p:nvSpPr>
          <p:cNvPr id="3" name="Subtitle 2"/>
          <p:cNvSpPr>
            <a:spLocks noGrp="1"/>
          </p:cNvSpPr>
          <p:nvPr>
            <p:ph type="subTitle" idx="1"/>
          </p:nvPr>
        </p:nvSpPr>
        <p:spPr/>
        <p:txBody>
          <a:bodyPr>
            <a:normAutofit/>
          </a:bodyPr>
          <a:lstStyle/>
          <a:p>
            <a:r>
              <a:rPr lang="en-US" dirty="0" smtClean="0"/>
              <a:t>11/17/2017</a:t>
            </a:r>
            <a:endParaRPr lang="en-US" dirty="0"/>
          </a:p>
        </p:txBody>
      </p:sp>
    </p:spTree>
    <p:extLst>
      <p:ext uri="{BB962C8B-B14F-4D97-AF65-F5344CB8AC3E}">
        <p14:creationId xmlns:p14="http://schemas.microsoft.com/office/powerpoint/2010/main" val="4018711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sp>
        <p:nvSpPr>
          <p:cNvPr id="3" name="Content Placeholder 2"/>
          <p:cNvSpPr>
            <a:spLocks noGrp="1"/>
          </p:cNvSpPr>
          <p:nvPr>
            <p:ph sz="quarter" idx="1"/>
          </p:nvPr>
        </p:nvSpPr>
        <p:spPr/>
        <p:txBody>
          <a:bodyPr>
            <a:normAutofit/>
          </a:bodyPr>
          <a:lstStyle/>
          <a:p>
            <a:r>
              <a:rPr lang="en-US" sz="1800" dirty="0" smtClean="0"/>
              <a:t>HISPANIC = 0 because we’re only looking at black individuals compared to white individuals</a:t>
            </a:r>
          </a:p>
          <a:p>
            <a:r>
              <a:rPr lang="en-US" sz="1800" dirty="0" err="1" smtClean="0"/>
              <a:t>Stdtest_m</a:t>
            </a:r>
            <a:r>
              <a:rPr lang="en-US" sz="1800" dirty="0" smtClean="0"/>
              <a:t> = 0 so that the interaction term will cancel out</a:t>
            </a:r>
          </a:p>
          <a:p>
            <a:r>
              <a:rPr lang="en-US" sz="1800" dirty="0"/>
              <a:t>Y = 	13.49 + 0.586(</a:t>
            </a:r>
            <a:r>
              <a:rPr lang="en-US" sz="1800" b="1" dirty="0"/>
              <a:t>BLACK</a:t>
            </a:r>
            <a:r>
              <a:rPr lang="en-US" sz="1800" dirty="0"/>
              <a:t>) + </a:t>
            </a:r>
            <a:r>
              <a:rPr lang="en-US" sz="1800" dirty="0" smtClean="0"/>
              <a:t>0.051(HISPANIC</a:t>
            </a:r>
            <a:r>
              <a:rPr lang="en-US" sz="1800" dirty="0"/>
              <a:t>) + 0.059(</a:t>
            </a:r>
            <a:r>
              <a:rPr lang="en-US" sz="1800" dirty="0" err="1"/>
              <a:t>stdtest_m</a:t>
            </a:r>
            <a:r>
              <a:rPr lang="en-US" sz="1800" dirty="0"/>
              <a:t>) + 	0.009(</a:t>
            </a:r>
            <a:r>
              <a:rPr lang="en-US" sz="1800" b="1" dirty="0"/>
              <a:t>BLACK</a:t>
            </a:r>
            <a:r>
              <a:rPr lang="en-US" sz="1800" dirty="0"/>
              <a:t>)(</a:t>
            </a:r>
            <a:r>
              <a:rPr lang="en-US" sz="1800" dirty="0" err="1"/>
              <a:t>stdtest_m</a:t>
            </a:r>
            <a:r>
              <a:rPr lang="en-US" sz="1800" dirty="0"/>
              <a:t>) + -.006(HISPANIC)(</a:t>
            </a:r>
            <a:r>
              <a:rPr lang="en-US" sz="1800" dirty="0" err="1"/>
              <a:t>stdtest_m</a:t>
            </a:r>
            <a:r>
              <a:rPr lang="en-US" sz="1800" dirty="0" smtClean="0"/>
              <a:t>)</a:t>
            </a:r>
          </a:p>
          <a:p>
            <a:pPr marL="0" indent="0">
              <a:buNone/>
            </a:pPr>
            <a:endParaRPr lang="en-US" sz="1800" dirty="0"/>
          </a:p>
          <a:p>
            <a:r>
              <a:rPr lang="en-US" sz="1800" dirty="0"/>
              <a:t>Y = 	13.49 + 0.586(</a:t>
            </a:r>
            <a:r>
              <a:rPr lang="en-US" sz="1800" b="1" dirty="0"/>
              <a:t>BLACK</a:t>
            </a:r>
            <a:r>
              <a:rPr lang="en-US" sz="1800" dirty="0"/>
              <a:t>) + </a:t>
            </a:r>
            <a:r>
              <a:rPr lang="en-US" sz="1800" strike="sngStrike" dirty="0" smtClean="0"/>
              <a:t>0.051(0)</a:t>
            </a:r>
            <a:r>
              <a:rPr lang="en-US" sz="1800" dirty="0" smtClean="0"/>
              <a:t> </a:t>
            </a:r>
            <a:r>
              <a:rPr lang="en-US" sz="1800" dirty="0"/>
              <a:t>+ </a:t>
            </a:r>
            <a:r>
              <a:rPr lang="en-US" sz="1800" strike="sngStrike" dirty="0" smtClean="0"/>
              <a:t>0.059(0)</a:t>
            </a:r>
            <a:r>
              <a:rPr lang="en-US" sz="1800" dirty="0" smtClean="0"/>
              <a:t> </a:t>
            </a:r>
            <a:r>
              <a:rPr lang="en-US" sz="1800" dirty="0"/>
              <a:t>+ </a:t>
            </a:r>
            <a:r>
              <a:rPr lang="en-US" sz="1800" strike="sngStrike" dirty="0" smtClean="0"/>
              <a:t>0.009(</a:t>
            </a:r>
            <a:r>
              <a:rPr lang="en-US" sz="1800" b="1" strike="sngStrike" dirty="0" smtClean="0"/>
              <a:t>BLACK</a:t>
            </a:r>
            <a:r>
              <a:rPr lang="en-US" sz="1800" strike="sngStrike" dirty="0" smtClean="0"/>
              <a:t>)(0)</a:t>
            </a:r>
            <a:r>
              <a:rPr lang="en-US" sz="1800" dirty="0" smtClean="0"/>
              <a:t> </a:t>
            </a:r>
            <a:r>
              <a:rPr lang="en-US" sz="1800" dirty="0"/>
              <a:t>+ </a:t>
            </a:r>
            <a:r>
              <a:rPr lang="en-US" sz="1800" strike="sngStrike" dirty="0"/>
              <a:t>-.</a:t>
            </a:r>
            <a:r>
              <a:rPr lang="en-US" sz="1800" strike="sngStrike" dirty="0" smtClean="0"/>
              <a:t>006(0)(0)</a:t>
            </a:r>
            <a:endParaRPr lang="en-US" sz="1800" strike="sngStrike" dirty="0"/>
          </a:p>
          <a:p>
            <a:r>
              <a:rPr lang="en-US" sz="1800" dirty="0" smtClean="0"/>
              <a:t>Y =	13.49 + 0.586(</a:t>
            </a:r>
            <a:r>
              <a:rPr lang="en-US" sz="1800" b="1" dirty="0" smtClean="0"/>
              <a:t>BLACK</a:t>
            </a:r>
            <a:r>
              <a:rPr lang="en-US" sz="1800" dirty="0" smtClean="0"/>
              <a:t>)</a:t>
            </a:r>
            <a:endParaRPr lang="en-US" sz="1800" dirty="0"/>
          </a:p>
        </p:txBody>
      </p:sp>
      <p:sp>
        <p:nvSpPr>
          <p:cNvPr id="4" name="Rectangle 3"/>
          <p:cNvSpPr/>
          <p:nvPr/>
        </p:nvSpPr>
        <p:spPr>
          <a:xfrm>
            <a:off x="2743200" y="4419600"/>
            <a:ext cx="3352800" cy="2031325"/>
          </a:xfrm>
          <a:prstGeom prst="rect">
            <a:avLst/>
          </a:prstGeom>
          <a:solidFill>
            <a:srgbClr val="FFFF00"/>
          </a:solidFill>
        </p:spPr>
        <p:txBody>
          <a:bodyPr wrap="square">
            <a:spAutoFit/>
          </a:bodyPr>
          <a:lstStyle/>
          <a:p>
            <a:r>
              <a:rPr lang="en-US" dirty="0" smtClean="0"/>
              <a:t>The </a:t>
            </a:r>
            <a:r>
              <a:rPr lang="en-US" dirty="0" smtClean="0"/>
              <a:t>beta for </a:t>
            </a:r>
            <a:r>
              <a:rPr lang="en-US" dirty="0"/>
              <a:t>black is the predicted difference in the years of education between Black males and White males with </a:t>
            </a:r>
            <a:r>
              <a:rPr lang="en-US" dirty="0" smtClean="0"/>
              <a:t>an average </a:t>
            </a:r>
            <a:r>
              <a:rPr lang="en-US" dirty="0"/>
              <a:t>standardized test </a:t>
            </a:r>
            <a:r>
              <a:rPr lang="en-US" dirty="0" smtClean="0"/>
              <a:t>score (i.e. </a:t>
            </a:r>
            <a:r>
              <a:rPr lang="en-US" dirty="0" err="1" smtClean="0"/>
              <a:t>stdtest_m</a:t>
            </a:r>
            <a:r>
              <a:rPr lang="en-US" dirty="0" smtClean="0"/>
              <a:t> = 0)</a:t>
            </a:r>
            <a:r>
              <a:rPr lang="en-US" dirty="0" smtClean="0"/>
              <a:t>.  </a:t>
            </a:r>
            <a:r>
              <a:rPr lang="en-US" dirty="0"/>
              <a:t>This difference is </a:t>
            </a:r>
            <a:r>
              <a:rPr lang="en-US" dirty="0" smtClean="0"/>
              <a:t>statistically </a:t>
            </a:r>
            <a:r>
              <a:rPr lang="en-US" dirty="0"/>
              <a:t>significant</a:t>
            </a:r>
            <a:r>
              <a:rPr lang="en-US" dirty="0" smtClean="0"/>
              <a:t>.</a:t>
            </a:r>
            <a:endParaRPr lang="en-US" dirty="0"/>
          </a:p>
        </p:txBody>
      </p:sp>
    </p:spTree>
    <p:extLst>
      <p:ext uri="{BB962C8B-B14F-4D97-AF65-F5344CB8AC3E}">
        <p14:creationId xmlns:p14="http://schemas.microsoft.com/office/powerpoint/2010/main" val="286496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Simple Slope HISPANIC</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1484262"/>
            <a:ext cx="3276600" cy="2308324"/>
          </a:xfrm>
          <a:prstGeom prst="rect">
            <a:avLst/>
          </a:prstGeom>
          <a:solidFill>
            <a:srgbClr val="FFFF00"/>
          </a:solidFill>
        </p:spPr>
        <p:txBody>
          <a:bodyPr wrap="square">
            <a:spAutoFit/>
          </a:bodyPr>
          <a:lstStyle/>
          <a:p>
            <a:r>
              <a:rPr lang="en-US" dirty="0" smtClean="0"/>
              <a:t>The </a:t>
            </a:r>
            <a:r>
              <a:rPr lang="en-US" dirty="0"/>
              <a:t>slope for </a:t>
            </a:r>
            <a:r>
              <a:rPr lang="en-US" dirty="0" err="1"/>
              <a:t>hispanic</a:t>
            </a:r>
            <a:r>
              <a:rPr lang="en-US" dirty="0"/>
              <a:t> is the predicted difference in </a:t>
            </a:r>
            <a:r>
              <a:rPr lang="en-US" dirty="0" smtClean="0"/>
              <a:t>average years </a:t>
            </a:r>
            <a:r>
              <a:rPr lang="en-US" dirty="0"/>
              <a:t>of education between Hispanic </a:t>
            </a:r>
            <a:r>
              <a:rPr lang="en-US" dirty="0" smtClean="0"/>
              <a:t>and </a:t>
            </a:r>
            <a:r>
              <a:rPr lang="en-US" dirty="0"/>
              <a:t>White </a:t>
            </a:r>
            <a:r>
              <a:rPr lang="en-US" dirty="0" smtClean="0"/>
              <a:t>individuals with an average standardized test score. (i.e. </a:t>
            </a:r>
            <a:r>
              <a:rPr lang="en-US" dirty="0" err="1" smtClean="0"/>
              <a:t>stdtest_m</a:t>
            </a:r>
            <a:r>
              <a:rPr lang="en-US" dirty="0" smtClean="0"/>
              <a:t> = 0) This </a:t>
            </a:r>
            <a:r>
              <a:rPr lang="en-US" dirty="0"/>
              <a:t>difference is not statistically significant</a:t>
            </a:r>
            <a:r>
              <a:rPr lang="en-US" dirty="0" smtClean="0"/>
              <a:t>.</a:t>
            </a:r>
            <a:endParaRPr lang="en-US" dirty="0"/>
          </a:p>
        </p:txBody>
      </p:sp>
    </p:spTree>
    <p:extLst>
      <p:ext uri="{BB962C8B-B14F-4D97-AF65-F5344CB8AC3E}">
        <p14:creationId xmlns:p14="http://schemas.microsoft.com/office/powerpoint/2010/main" val="72511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a:t>
            </a:r>
            <a:r>
              <a:rPr lang="en-US" dirty="0" smtClean="0"/>
              <a:t>HISPANIC</a:t>
            </a:r>
            <a:endParaRPr lang="en-US" dirty="0"/>
          </a:p>
        </p:txBody>
      </p:sp>
      <p:sp>
        <p:nvSpPr>
          <p:cNvPr id="3" name="Content Placeholder 2"/>
          <p:cNvSpPr>
            <a:spLocks noGrp="1"/>
          </p:cNvSpPr>
          <p:nvPr>
            <p:ph sz="quarter" idx="1"/>
          </p:nvPr>
        </p:nvSpPr>
        <p:spPr/>
        <p:txBody>
          <a:bodyPr>
            <a:normAutofit/>
          </a:bodyPr>
          <a:lstStyle/>
          <a:p>
            <a:r>
              <a:rPr lang="en-US" sz="1800" dirty="0" smtClean="0"/>
              <a:t>BLACK = 0 because we’re only looking at </a:t>
            </a:r>
            <a:r>
              <a:rPr lang="en-US" sz="1800" dirty="0" err="1" smtClean="0"/>
              <a:t>hispanic</a:t>
            </a:r>
            <a:r>
              <a:rPr lang="en-US" sz="1800" dirty="0" smtClean="0"/>
              <a:t> individuals compared to white individuals</a:t>
            </a:r>
          </a:p>
          <a:p>
            <a:r>
              <a:rPr lang="en-US" sz="1800" dirty="0" err="1" smtClean="0"/>
              <a:t>Stdtest_m</a:t>
            </a:r>
            <a:r>
              <a:rPr lang="en-US" sz="1800" dirty="0" smtClean="0"/>
              <a:t> = 0 so that the interaction term will cancel out</a:t>
            </a:r>
          </a:p>
          <a:p>
            <a:r>
              <a:rPr lang="en-US" sz="1800" dirty="0"/>
              <a:t>Y = 	13.49 + 0.586(BLACK) + </a:t>
            </a:r>
            <a:r>
              <a:rPr lang="en-US" sz="1800" dirty="0" smtClean="0"/>
              <a:t>0.051(</a:t>
            </a:r>
            <a:r>
              <a:rPr lang="en-US" sz="1800" b="1" dirty="0" smtClean="0"/>
              <a:t>HISPANIC</a:t>
            </a:r>
            <a:r>
              <a:rPr lang="en-US" sz="1800" dirty="0"/>
              <a:t>) + 0.059(</a:t>
            </a:r>
            <a:r>
              <a:rPr lang="en-US" sz="1800" dirty="0" err="1"/>
              <a:t>stdtest_m</a:t>
            </a:r>
            <a:r>
              <a:rPr lang="en-US" sz="1800" dirty="0"/>
              <a:t>) + 	0.009(BLACK)(</a:t>
            </a:r>
            <a:r>
              <a:rPr lang="en-US" sz="1800" dirty="0" err="1"/>
              <a:t>stdtest_m</a:t>
            </a:r>
            <a:r>
              <a:rPr lang="en-US" sz="1800" dirty="0"/>
              <a:t>) + -.006(</a:t>
            </a:r>
            <a:r>
              <a:rPr lang="en-US" sz="1800" b="1" dirty="0"/>
              <a:t>HISPANIC</a:t>
            </a:r>
            <a:r>
              <a:rPr lang="en-US" sz="1800" dirty="0"/>
              <a:t>)(</a:t>
            </a:r>
            <a:r>
              <a:rPr lang="en-US" sz="1800" dirty="0" err="1"/>
              <a:t>stdtest_m</a:t>
            </a:r>
            <a:r>
              <a:rPr lang="en-US" sz="1800" dirty="0" smtClean="0"/>
              <a:t>)</a:t>
            </a:r>
          </a:p>
          <a:p>
            <a:pPr marL="0" indent="0">
              <a:buNone/>
            </a:pPr>
            <a:endParaRPr lang="en-US" sz="1800" dirty="0"/>
          </a:p>
          <a:p>
            <a:r>
              <a:rPr lang="en-US" sz="1800" dirty="0"/>
              <a:t>Y = 	13.49 + </a:t>
            </a:r>
            <a:r>
              <a:rPr lang="en-US" sz="1800" strike="sngStrike" dirty="0" smtClean="0"/>
              <a:t>0.586(0)</a:t>
            </a:r>
            <a:r>
              <a:rPr lang="en-US" sz="1800" dirty="0" smtClean="0"/>
              <a:t> </a:t>
            </a:r>
            <a:r>
              <a:rPr lang="en-US" sz="1800" dirty="0"/>
              <a:t>+ </a:t>
            </a:r>
            <a:r>
              <a:rPr lang="en-US" sz="1800" dirty="0" smtClean="0"/>
              <a:t>0.051(</a:t>
            </a:r>
            <a:r>
              <a:rPr lang="en-US" sz="1800" b="1" dirty="0"/>
              <a:t>HISPANIC</a:t>
            </a:r>
            <a:r>
              <a:rPr lang="en-US" sz="1800" dirty="0" smtClean="0"/>
              <a:t>) </a:t>
            </a:r>
            <a:r>
              <a:rPr lang="en-US" sz="1800" dirty="0"/>
              <a:t>+ </a:t>
            </a:r>
            <a:r>
              <a:rPr lang="en-US" sz="1800" strike="sngStrike" dirty="0" smtClean="0"/>
              <a:t>0.059(0)</a:t>
            </a:r>
            <a:r>
              <a:rPr lang="en-US" sz="1800" dirty="0" smtClean="0"/>
              <a:t> </a:t>
            </a:r>
            <a:r>
              <a:rPr lang="en-US" sz="1800" dirty="0"/>
              <a:t>+ </a:t>
            </a:r>
            <a:r>
              <a:rPr lang="en-US" sz="1800" strike="sngStrike" dirty="0" smtClean="0"/>
              <a:t>0.009(0)(0)</a:t>
            </a:r>
            <a:r>
              <a:rPr lang="en-US" sz="1800" dirty="0" smtClean="0"/>
              <a:t> + </a:t>
            </a:r>
          </a:p>
          <a:p>
            <a:pPr marL="0" indent="0">
              <a:buNone/>
            </a:pPr>
            <a:r>
              <a:rPr lang="en-US" sz="1800" dirty="0"/>
              <a:t>	</a:t>
            </a:r>
            <a:r>
              <a:rPr lang="en-US" sz="1800" strike="sngStrike" dirty="0" smtClean="0"/>
              <a:t>-.006(</a:t>
            </a:r>
            <a:r>
              <a:rPr lang="en-US" sz="1800" b="1" strike="sngStrike" dirty="0"/>
              <a:t>HISPANIC</a:t>
            </a:r>
            <a:r>
              <a:rPr lang="en-US" sz="1800" strike="sngStrike" dirty="0" smtClean="0"/>
              <a:t>)(0)</a:t>
            </a:r>
            <a:endParaRPr lang="en-US" sz="1800" strike="sngStrike" dirty="0"/>
          </a:p>
          <a:p>
            <a:r>
              <a:rPr lang="en-US" sz="1800" dirty="0" smtClean="0"/>
              <a:t>Y =	13.49 + </a:t>
            </a:r>
            <a:r>
              <a:rPr lang="en-US" sz="1800" dirty="0"/>
              <a:t>0.051(</a:t>
            </a:r>
            <a:r>
              <a:rPr lang="en-US" sz="1800" b="1" dirty="0"/>
              <a:t>HISPANIC</a:t>
            </a:r>
            <a:r>
              <a:rPr lang="en-US" sz="1800" dirty="0"/>
              <a:t>)</a:t>
            </a:r>
          </a:p>
        </p:txBody>
      </p:sp>
      <p:sp>
        <p:nvSpPr>
          <p:cNvPr id="4" name="Rectangle 3"/>
          <p:cNvSpPr/>
          <p:nvPr/>
        </p:nvSpPr>
        <p:spPr>
          <a:xfrm>
            <a:off x="4419600" y="4343400"/>
            <a:ext cx="3352800" cy="2031325"/>
          </a:xfrm>
          <a:prstGeom prst="rect">
            <a:avLst/>
          </a:prstGeom>
          <a:solidFill>
            <a:srgbClr val="FFFF00"/>
          </a:solidFill>
        </p:spPr>
        <p:txBody>
          <a:bodyPr wrap="square">
            <a:spAutoFit/>
          </a:bodyPr>
          <a:lstStyle/>
          <a:p>
            <a:r>
              <a:rPr lang="en-US" dirty="0"/>
              <a:t>The slope for </a:t>
            </a:r>
            <a:r>
              <a:rPr lang="en-US" dirty="0" err="1"/>
              <a:t>hispanic</a:t>
            </a:r>
            <a:r>
              <a:rPr lang="en-US" dirty="0"/>
              <a:t> is the predicted difference in years of education between Hispanic and White individuals with an average standardized test score. (i.e. </a:t>
            </a:r>
            <a:r>
              <a:rPr lang="en-US" dirty="0" err="1"/>
              <a:t>stdtest_m</a:t>
            </a:r>
            <a:r>
              <a:rPr lang="en-US" dirty="0"/>
              <a:t> = 0) This difference is not statistically significant.</a:t>
            </a:r>
          </a:p>
        </p:txBody>
      </p:sp>
    </p:spTree>
    <p:extLst>
      <p:ext uri="{BB962C8B-B14F-4D97-AF65-F5344CB8AC3E}">
        <p14:creationId xmlns:p14="http://schemas.microsoft.com/office/powerpoint/2010/main" val="239345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Simple Slope </a:t>
            </a:r>
            <a:r>
              <a:rPr lang="en-US" dirty="0" err="1" smtClean="0"/>
              <a:t>stdtest_m</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15000" y="1676400"/>
            <a:ext cx="3124200" cy="2031325"/>
          </a:xfrm>
          <a:prstGeom prst="rect">
            <a:avLst/>
          </a:prstGeom>
          <a:solidFill>
            <a:srgbClr val="FFFF00"/>
          </a:solidFill>
        </p:spPr>
        <p:txBody>
          <a:bodyPr wrap="square">
            <a:spAutoFit/>
          </a:bodyPr>
          <a:lstStyle/>
          <a:p>
            <a:r>
              <a:rPr lang="en-US" dirty="0"/>
              <a:t>The slope for </a:t>
            </a:r>
            <a:r>
              <a:rPr lang="en-US" dirty="0" err="1"/>
              <a:t>stdtest_m</a:t>
            </a:r>
            <a:r>
              <a:rPr lang="en-US" dirty="0"/>
              <a:t> </a:t>
            </a:r>
            <a:r>
              <a:rPr lang="en-US" dirty="0" smtClean="0"/>
              <a:t>is </a:t>
            </a:r>
            <a:r>
              <a:rPr lang="en-US" dirty="0"/>
              <a:t>the predicted increase in years of education for a one unit increase in standardized test score among White males</a:t>
            </a:r>
            <a:r>
              <a:rPr lang="en-US" dirty="0" smtClean="0"/>
              <a:t>. (i.e. BLACK = 0, HISPANIC = 0)  </a:t>
            </a:r>
            <a:r>
              <a:rPr lang="en-US" dirty="0"/>
              <a:t>This effect is statistically significant.</a:t>
            </a:r>
            <a:endParaRPr lang="en-US" dirty="0"/>
          </a:p>
        </p:txBody>
      </p:sp>
    </p:spTree>
    <p:extLst>
      <p:ext uri="{BB962C8B-B14F-4D97-AF65-F5344CB8AC3E}">
        <p14:creationId xmlns:p14="http://schemas.microsoft.com/office/powerpoint/2010/main" val="272778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a:t>
            </a:r>
            <a:r>
              <a:rPr lang="en-US" dirty="0" err="1"/>
              <a:t>stdtest_m</a:t>
            </a:r>
            <a:endParaRPr lang="en-US" dirty="0"/>
          </a:p>
        </p:txBody>
      </p:sp>
      <p:sp>
        <p:nvSpPr>
          <p:cNvPr id="3" name="Content Placeholder 2"/>
          <p:cNvSpPr>
            <a:spLocks noGrp="1"/>
          </p:cNvSpPr>
          <p:nvPr>
            <p:ph sz="quarter" idx="1"/>
          </p:nvPr>
        </p:nvSpPr>
        <p:spPr/>
        <p:txBody>
          <a:bodyPr>
            <a:normAutofit/>
          </a:bodyPr>
          <a:lstStyle/>
          <a:p>
            <a:r>
              <a:rPr lang="en-US" sz="1800" dirty="0" err="1" smtClean="0"/>
              <a:t>Stdtest_m</a:t>
            </a:r>
            <a:r>
              <a:rPr lang="en-US" sz="1800" dirty="0" smtClean="0"/>
              <a:t> is part of </a:t>
            </a:r>
            <a:r>
              <a:rPr lang="en-US" sz="1800" u="sng" dirty="0" smtClean="0"/>
              <a:t>two</a:t>
            </a:r>
            <a:r>
              <a:rPr lang="en-US" sz="1800" dirty="0" smtClean="0"/>
              <a:t> interaction terms, so we have to set BLACK </a:t>
            </a:r>
            <a:r>
              <a:rPr lang="en-US" sz="1800" u="sng" dirty="0" smtClean="0"/>
              <a:t>and</a:t>
            </a:r>
            <a:r>
              <a:rPr lang="en-US" sz="1800" dirty="0" smtClean="0"/>
              <a:t> HISPANIC = 0 to cancel both out in order to interpret the beta for </a:t>
            </a:r>
            <a:r>
              <a:rPr lang="en-US" sz="1800" dirty="0" err="1" smtClean="0"/>
              <a:t>stdtest_m</a:t>
            </a:r>
            <a:endParaRPr lang="en-US" sz="1800" dirty="0" smtClean="0"/>
          </a:p>
          <a:p>
            <a:r>
              <a:rPr lang="en-US" sz="1800" dirty="0" smtClean="0"/>
              <a:t>Y </a:t>
            </a:r>
            <a:r>
              <a:rPr lang="en-US" sz="1800" dirty="0"/>
              <a:t>= 	13.49 + 0.586(BLACK) + </a:t>
            </a:r>
            <a:r>
              <a:rPr lang="en-US" sz="1800" dirty="0" smtClean="0"/>
              <a:t>0.051(HISPANIC</a:t>
            </a:r>
            <a:r>
              <a:rPr lang="en-US" sz="1800" dirty="0"/>
              <a:t>)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smtClean="0"/>
              <a:t>)</a:t>
            </a:r>
          </a:p>
          <a:p>
            <a:pPr marL="0" indent="0">
              <a:buNone/>
            </a:pPr>
            <a:endParaRPr lang="en-US" sz="1800" dirty="0"/>
          </a:p>
          <a:p>
            <a:r>
              <a:rPr lang="en-US" sz="1800" dirty="0"/>
              <a:t>Y = 	13.49 + </a:t>
            </a:r>
            <a:r>
              <a:rPr lang="en-US" sz="1800" strike="sngStrike" dirty="0" smtClean="0"/>
              <a:t>0.586(0)</a:t>
            </a:r>
            <a:r>
              <a:rPr lang="en-US" sz="1800" dirty="0" smtClean="0"/>
              <a:t> </a:t>
            </a:r>
            <a:r>
              <a:rPr lang="en-US" sz="1800" dirty="0"/>
              <a:t>+ </a:t>
            </a:r>
            <a:r>
              <a:rPr lang="en-US" sz="1800" strike="sngStrike" dirty="0" smtClean="0"/>
              <a:t>0.051(0)</a:t>
            </a:r>
            <a:r>
              <a:rPr lang="en-US" sz="1800" dirty="0" smtClean="0"/>
              <a:t> </a:t>
            </a:r>
            <a:r>
              <a:rPr lang="en-US" sz="1800" dirty="0"/>
              <a:t>+ 0.059(</a:t>
            </a:r>
            <a:r>
              <a:rPr lang="en-US" sz="1800" b="1" dirty="0" err="1"/>
              <a:t>stdtest_m</a:t>
            </a:r>
            <a:r>
              <a:rPr lang="en-US" sz="1800" dirty="0"/>
              <a:t>) + </a:t>
            </a:r>
            <a:r>
              <a:rPr lang="en-US" sz="1800" strike="sngStrike" dirty="0" smtClean="0"/>
              <a:t>0.009(0)(</a:t>
            </a:r>
            <a:r>
              <a:rPr lang="en-US" sz="1800" b="1" strike="sngStrike" dirty="0" err="1"/>
              <a:t>stdtest_m</a:t>
            </a:r>
            <a:r>
              <a:rPr lang="en-US" sz="1800" strike="sngStrike" dirty="0"/>
              <a:t>) </a:t>
            </a:r>
            <a:r>
              <a:rPr lang="en-US" sz="1800" dirty="0"/>
              <a:t>+ </a:t>
            </a:r>
            <a:endParaRPr lang="en-US" sz="1800" dirty="0" smtClean="0"/>
          </a:p>
          <a:p>
            <a:pPr marL="0" indent="0">
              <a:buNone/>
            </a:pPr>
            <a:r>
              <a:rPr lang="en-US" sz="1800" dirty="0"/>
              <a:t>	</a:t>
            </a:r>
            <a:r>
              <a:rPr lang="en-US" sz="1800" strike="sngStrike" dirty="0" smtClean="0"/>
              <a:t>-.006(0)(</a:t>
            </a:r>
            <a:r>
              <a:rPr lang="en-US" sz="1800" b="1" strike="sngStrike" dirty="0" err="1"/>
              <a:t>stdtest_m</a:t>
            </a:r>
            <a:r>
              <a:rPr lang="en-US" sz="1800" strike="sngStrike" dirty="0"/>
              <a:t>)</a:t>
            </a:r>
          </a:p>
          <a:p>
            <a:r>
              <a:rPr lang="en-US" sz="1800" dirty="0" smtClean="0"/>
              <a:t>Y =	13.49 </a:t>
            </a:r>
            <a:r>
              <a:rPr lang="en-US" sz="1800" dirty="0"/>
              <a:t>+ 0.059(</a:t>
            </a:r>
            <a:r>
              <a:rPr lang="en-US" sz="1800" b="1" dirty="0" err="1"/>
              <a:t>stdtest_m</a:t>
            </a:r>
            <a:r>
              <a:rPr lang="en-US" sz="1800" dirty="0"/>
              <a:t>)</a:t>
            </a:r>
          </a:p>
        </p:txBody>
      </p:sp>
      <p:sp>
        <p:nvSpPr>
          <p:cNvPr id="5" name="Rectangle 4"/>
          <p:cNvSpPr/>
          <p:nvPr/>
        </p:nvSpPr>
        <p:spPr>
          <a:xfrm>
            <a:off x="4495800" y="4495800"/>
            <a:ext cx="3124200" cy="2031325"/>
          </a:xfrm>
          <a:prstGeom prst="rect">
            <a:avLst/>
          </a:prstGeom>
          <a:solidFill>
            <a:srgbClr val="FFFF00"/>
          </a:solidFill>
        </p:spPr>
        <p:txBody>
          <a:bodyPr wrap="square">
            <a:spAutoFit/>
          </a:bodyPr>
          <a:lstStyle/>
          <a:p>
            <a:r>
              <a:rPr lang="en-US" dirty="0"/>
              <a:t>The slope for </a:t>
            </a:r>
            <a:r>
              <a:rPr lang="en-US" dirty="0" err="1"/>
              <a:t>stdtest_m</a:t>
            </a:r>
            <a:r>
              <a:rPr lang="en-US" dirty="0"/>
              <a:t> </a:t>
            </a:r>
            <a:r>
              <a:rPr lang="en-US" dirty="0" smtClean="0"/>
              <a:t>is </a:t>
            </a:r>
            <a:r>
              <a:rPr lang="en-US" dirty="0"/>
              <a:t>the predicted increase in years of education for a one unit increase in standardized test score among White males</a:t>
            </a:r>
            <a:r>
              <a:rPr lang="en-US" dirty="0" smtClean="0"/>
              <a:t>. (i.e. BLACK = 0, HISPANIC = 0)  </a:t>
            </a:r>
            <a:r>
              <a:rPr lang="en-US" dirty="0"/>
              <a:t>This effect is statistically significant.</a:t>
            </a:r>
            <a:endParaRPr lang="en-US" dirty="0"/>
          </a:p>
        </p:txBody>
      </p:sp>
    </p:spTree>
    <p:extLst>
      <p:ext uri="{BB962C8B-B14F-4D97-AF65-F5344CB8AC3E}">
        <p14:creationId xmlns:p14="http://schemas.microsoft.com/office/powerpoint/2010/main" val="21291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Interaction BLACK</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67400" y="1828800"/>
            <a:ext cx="3048000" cy="2862322"/>
          </a:xfrm>
          <a:prstGeom prst="rect">
            <a:avLst/>
          </a:prstGeom>
          <a:solidFill>
            <a:srgbClr val="FFFF00"/>
          </a:solidFill>
        </p:spPr>
        <p:txBody>
          <a:bodyPr wrap="square">
            <a:spAutoFit/>
          </a:bodyPr>
          <a:lstStyle/>
          <a:p>
            <a:r>
              <a:rPr lang="en-US" dirty="0" smtClean="0"/>
              <a:t>The </a:t>
            </a:r>
            <a:r>
              <a:rPr lang="en-US" dirty="0" smtClean="0"/>
              <a:t>black*</a:t>
            </a:r>
            <a:r>
              <a:rPr lang="en-US" dirty="0" err="1" smtClean="0"/>
              <a:t>stdtest_m</a:t>
            </a:r>
            <a:r>
              <a:rPr lang="en-US" dirty="0" smtClean="0"/>
              <a:t> </a:t>
            </a:r>
            <a:r>
              <a:rPr lang="en-US" dirty="0"/>
              <a:t>interaction term is the predicted difference in the </a:t>
            </a:r>
            <a:r>
              <a:rPr lang="en-US" u="sng" dirty="0"/>
              <a:t>effect of test score</a:t>
            </a:r>
            <a:r>
              <a:rPr lang="en-US" dirty="0"/>
              <a:t> for Black compared to White </a:t>
            </a:r>
            <a:r>
              <a:rPr lang="en-US" dirty="0" smtClean="0"/>
              <a:t>individuals. </a:t>
            </a:r>
            <a:r>
              <a:rPr lang="en-US" dirty="0" smtClean="0"/>
              <a:t>The </a:t>
            </a:r>
            <a:r>
              <a:rPr lang="en-US" dirty="0"/>
              <a:t>interaction term is </a:t>
            </a:r>
            <a:r>
              <a:rPr lang="en-US" dirty="0" smtClean="0"/>
              <a:t>statistically </a:t>
            </a:r>
            <a:r>
              <a:rPr lang="en-US" dirty="0"/>
              <a:t>significant, indicating that the effect of test scores on years of education </a:t>
            </a:r>
            <a:r>
              <a:rPr lang="en-US" dirty="0" smtClean="0"/>
              <a:t>differs </a:t>
            </a:r>
            <a:r>
              <a:rPr lang="en-US" dirty="0"/>
              <a:t>between Black and White </a:t>
            </a:r>
            <a:r>
              <a:rPr lang="en-US" dirty="0" smtClean="0"/>
              <a:t>individuals.</a:t>
            </a:r>
            <a:endParaRPr lang="en-US" dirty="0"/>
          </a:p>
        </p:txBody>
      </p:sp>
    </p:spTree>
    <p:extLst>
      <p:ext uri="{BB962C8B-B14F-4D97-AF65-F5344CB8AC3E}">
        <p14:creationId xmlns:p14="http://schemas.microsoft.com/office/powerpoint/2010/main" val="159791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BLACK</a:t>
            </a:r>
          </a:p>
        </p:txBody>
      </p:sp>
      <p:sp>
        <p:nvSpPr>
          <p:cNvPr id="3" name="Content Placeholder 2"/>
          <p:cNvSpPr>
            <a:spLocks noGrp="1"/>
          </p:cNvSpPr>
          <p:nvPr>
            <p:ph sz="quarter" idx="1"/>
          </p:nvPr>
        </p:nvSpPr>
        <p:spPr/>
        <p:txBody>
          <a:bodyPr>
            <a:normAutofit/>
          </a:bodyPr>
          <a:lstStyle/>
          <a:p>
            <a:r>
              <a:rPr lang="en-US" sz="1800" dirty="0" smtClean="0"/>
              <a:t>Y </a:t>
            </a:r>
            <a:r>
              <a:rPr lang="en-US" sz="1800" dirty="0"/>
              <a:t>= 	13.49 + 0.586(BLACK) + </a:t>
            </a:r>
            <a:r>
              <a:rPr lang="en-US" sz="1800" dirty="0" smtClean="0"/>
              <a:t>0.051(HISPANIC</a:t>
            </a:r>
            <a:r>
              <a:rPr lang="en-US" sz="1800" dirty="0"/>
              <a:t>)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smtClean="0"/>
              <a:t>)</a:t>
            </a:r>
          </a:p>
          <a:p>
            <a:r>
              <a:rPr lang="en-US" sz="1800" dirty="0" smtClean="0"/>
              <a:t>Effect of </a:t>
            </a:r>
            <a:r>
              <a:rPr lang="en-US" sz="1800" dirty="0" err="1" smtClean="0"/>
              <a:t>stdtest_m</a:t>
            </a:r>
            <a:r>
              <a:rPr lang="en-US" sz="1800" dirty="0" smtClean="0"/>
              <a:t> for black individuals:</a:t>
            </a:r>
          </a:p>
          <a:p>
            <a:pPr lvl="1"/>
            <a:r>
              <a:rPr lang="en-US" sz="1600" dirty="0"/>
              <a:t>Y = </a:t>
            </a:r>
            <a:r>
              <a:rPr lang="en-US" sz="1600" dirty="0" smtClean="0"/>
              <a:t>13.49 </a:t>
            </a:r>
            <a:r>
              <a:rPr lang="en-US" sz="1600" dirty="0"/>
              <a:t>+ </a:t>
            </a:r>
            <a:r>
              <a:rPr lang="en-US" sz="1600" dirty="0" smtClean="0"/>
              <a:t>0.586(1) </a:t>
            </a:r>
            <a:r>
              <a:rPr lang="en-US" sz="1600" dirty="0"/>
              <a:t>+ </a:t>
            </a:r>
            <a:r>
              <a:rPr lang="en-US" sz="1600" strike="sngStrike" dirty="0" smtClean="0"/>
              <a:t>0.051(0)</a:t>
            </a:r>
            <a:r>
              <a:rPr lang="en-US" sz="1600" dirty="0" smtClean="0"/>
              <a:t> </a:t>
            </a:r>
            <a:r>
              <a:rPr lang="en-US" sz="1600" dirty="0"/>
              <a:t>+ 0.059(</a:t>
            </a:r>
            <a:r>
              <a:rPr lang="en-US" sz="1600" b="1" dirty="0" err="1"/>
              <a:t>stdtest_m</a:t>
            </a:r>
            <a:r>
              <a:rPr lang="en-US" sz="1600" dirty="0"/>
              <a:t>) + </a:t>
            </a:r>
            <a:r>
              <a:rPr lang="en-US" sz="1600" dirty="0" smtClean="0"/>
              <a:t>0.009(1)(</a:t>
            </a:r>
            <a:r>
              <a:rPr lang="en-US" sz="1600" b="1" dirty="0" err="1"/>
              <a:t>stdtest_m</a:t>
            </a:r>
            <a:r>
              <a:rPr lang="en-US" sz="1600" dirty="0" smtClean="0"/>
              <a:t>) + </a:t>
            </a:r>
          </a:p>
          <a:p>
            <a:pPr marL="365760" lvl="1" indent="0">
              <a:buNone/>
            </a:pPr>
            <a:r>
              <a:rPr lang="en-US" sz="1600" dirty="0"/>
              <a:t>	</a:t>
            </a:r>
            <a:r>
              <a:rPr lang="en-US" sz="1600" strike="sngStrike" dirty="0" smtClean="0"/>
              <a:t>-.006(0)(</a:t>
            </a:r>
            <a:r>
              <a:rPr lang="en-US" sz="1600" b="1" strike="sngStrike" dirty="0" err="1"/>
              <a:t>stdtest_m</a:t>
            </a:r>
            <a:r>
              <a:rPr lang="en-US" sz="1600" strike="sngStrike" dirty="0" smtClean="0"/>
              <a:t>)</a:t>
            </a:r>
          </a:p>
          <a:p>
            <a:pPr lvl="1"/>
            <a:r>
              <a:rPr lang="en-US" sz="1600" dirty="0"/>
              <a:t>Y = </a:t>
            </a:r>
            <a:r>
              <a:rPr lang="en-US" sz="1600" dirty="0" smtClean="0"/>
              <a:t>14.076 + 0.059(</a:t>
            </a:r>
            <a:r>
              <a:rPr lang="en-US" sz="1600" b="1" dirty="0" err="1" smtClean="0"/>
              <a:t>stdtest_m</a:t>
            </a:r>
            <a:r>
              <a:rPr lang="en-US" sz="1600" dirty="0"/>
              <a:t>) + </a:t>
            </a:r>
            <a:r>
              <a:rPr lang="en-US" sz="1600" dirty="0" smtClean="0"/>
              <a:t>0.009(</a:t>
            </a:r>
            <a:r>
              <a:rPr lang="en-US" sz="1600" b="1" dirty="0" err="1" smtClean="0"/>
              <a:t>stdtest_m</a:t>
            </a:r>
            <a:r>
              <a:rPr lang="en-US" sz="1600" dirty="0" smtClean="0"/>
              <a:t>)</a:t>
            </a:r>
          </a:p>
          <a:p>
            <a:pPr lvl="1"/>
            <a:r>
              <a:rPr lang="en-US" sz="1600" dirty="0" smtClean="0"/>
              <a:t>Y = 14.076 + .068(</a:t>
            </a:r>
            <a:r>
              <a:rPr lang="en-US" sz="1600" b="1" dirty="0" err="1" smtClean="0"/>
              <a:t>stdtest_m</a:t>
            </a:r>
            <a:r>
              <a:rPr lang="en-US" sz="1600" dirty="0"/>
              <a:t>) </a:t>
            </a:r>
            <a:endParaRPr lang="en-US" sz="1600" dirty="0" smtClean="0"/>
          </a:p>
          <a:p>
            <a:r>
              <a:rPr lang="en-US" sz="1900" dirty="0" smtClean="0"/>
              <a:t>Effect of </a:t>
            </a:r>
            <a:r>
              <a:rPr lang="en-US" sz="1900" dirty="0" err="1" smtClean="0"/>
              <a:t>ststest_m</a:t>
            </a:r>
            <a:r>
              <a:rPr lang="en-US" sz="1900" dirty="0" smtClean="0"/>
              <a:t> for white individuals</a:t>
            </a:r>
          </a:p>
          <a:p>
            <a:pPr lvl="1"/>
            <a:r>
              <a:rPr lang="en-US" sz="1600" dirty="0"/>
              <a:t>Y = 13.49 + </a:t>
            </a:r>
            <a:r>
              <a:rPr lang="en-US" sz="1600" strike="sngStrike" dirty="0" smtClean="0"/>
              <a:t>0.586(0)</a:t>
            </a:r>
            <a:r>
              <a:rPr lang="en-US" sz="1600" dirty="0" smtClean="0"/>
              <a:t> </a:t>
            </a:r>
            <a:r>
              <a:rPr lang="en-US" sz="1600" dirty="0"/>
              <a:t>+ </a:t>
            </a:r>
            <a:r>
              <a:rPr lang="en-US" sz="1600" strike="sngStrike" dirty="0"/>
              <a:t>0.051(0)</a:t>
            </a:r>
            <a:r>
              <a:rPr lang="en-US" sz="1600" dirty="0"/>
              <a:t> + 0.059(</a:t>
            </a:r>
            <a:r>
              <a:rPr lang="en-US" sz="1600" b="1" dirty="0" err="1"/>
              <a:t>stdtest_m</a:t>
            </a:r>
            <a:r>
              <a:rPr lang="en-US" sz="1600" dirty="0"/>
              <a:t>) + </a:t>
            </a:r>
            <a:r>
              <a:rPr lang="en-US" sz="1600" strike="sngStrike" dirty="0" smtClean="0"/>
              <a:t>0.009(0)(</a:t>
            </a:r>
            <a:r>
              <a:rPr lang="en-US" sz="1600" b="1" strike="sngStrike" dirty="0" err="1"/>
              <a:t>stdtest_m</a:t>
            </a:r>
            <a:r>
              <a:rPr lang="en-US" sz="1600" strike="sngStrike" dirty="0"/>
              <a:t>)</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smtClean="0"/>
              <a:t>Y = 13.49 + </a:t>
            </a:r>
            <a:r>
              <a:rPr lang="en-US" sz="1600" dirty="0"/>
              <a:t>0.059(</a:t>
            </a:r>
            <a:r>
              <a:rPr lang="en-US" sz="1600" b="1" dirty="0" err="1"/>
              <a:t>stdtest_m</a:t>
            </a:r>
            <a:r>
              <a:rPr lang="en-US" sz="1600" dirty="0" smtClean="0"/>
              <a:t>)</a:t>
            </a:r>
          </a:p>
          <a:p>
            <a:r>
              <a:rPr lang="en-US" sz="1900" dirty="0" smtClean="0"/>
              <a:t>Difference between the two effects:</a:t>
            </a:r>
          </a:p>
          <a:p>
            <a:pPr lvl="1"/>
            <a:r>
              <a:rPr lang="en-US" sz="1600" dirty="0" smtClean="0"/>
              <a:t>0.068 - .059 = .009</a:t>
            </a:r>
          </a:p>
          <a:p>
            <a:pPr lvl="1"/>
            <a:endParaRPr lang="en-US" sz="1600" dirty="0"/>
          </a:p>
          <a:p>
            <a:pPr lvl="1"/>
            <a:endParaRPr lang="en-US" sz="1500" dirty="0" smtClean="0"/>
          </a:p>
          <a:p>
            <a:pPr marL="0" indent="0">
              <a:buNone/>
            </a:pPr>
            <a:endParaRPr lang="en-US" sz="1800" dirty="0"/>
          </a:p>
        </p:txBody>
      </p:sp>
      <p:cxnSp>
        <p:nvCxnSpPr>
          <p:cNvPr id="8" name="Straight Arrow Connector 7"/>
          <p:cNvCxnSpPr/>
          <p:nvPr/>
        </p:nvCxnSpPr>
        <p:spPr>
          <a:xfrm flipH="1" flipV="1">
            <a:off x="2514600" y="5886450"/>
            <a:ext cx="1143000" cy="76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9050" y="5562600"/>
            <a:ext cx="19050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 beta for the interaction term</a:t>
            </a:r>
            <a:endParaRPr lang="en-US" dirty="0"/>
          </a:p>
        </p:txBody>
      </p:sp>
      <p:sp>
        <p:nvSpPr>
          <p:cNvPr id="10" name="Rectangle 9"/>
          <p:cNvSpPr/>
          <p:nvPr/>
        </p:nvSpPr>
        <p:spPr>
          <a:xfrm>
            <a:off x="6076950" y="4641116"/>
            <a:ext cx="2514600" cy="2246769"/>
          </a:xfrm>
          <a:prstGeom prst="rect">
            <a:avLst/>
          </a:prstGeom>
          <a:solidFill>
            <a:srgbClr val="FFFF00"/>
          </a:solidFill>
        </p:spPr>
        <p:txBody>
          <a:bodyPr wrap="square">
            <a:spAutoFit/>
          </a:bodyPr>
          <a:lstStyle/>
          <a:p>
            <a:r>
              <a:rPr lang="en-US" sz="1400" dirty="0" smtClean="0"/>
              <a:t>The </a:t>
            </a:r>
            <a:r>
              <a:rPr lang="en-US" sz="1400" dirty="0" smtClean="0"/>
              <a:t>black*</a:t>
            </a:r>
            <a:r>
              <a:rPr lang="en-US" sz="1400" dirty="0" err="1" smtClean="0"/>
              <a:t>stdtest_m</a:t>
            </a:r>
            <a:r>
              <a:rPr lang="en-US" sz="1400" dirty="0" smtClean="0"/>
              <a:t> </a:t>
            </a:r>
            <a:r>
              <a:rPr lang="en-US" sz="1400" dirty="0"/>
              <a:t>interaction term is the predicted difference in the </a:t>
            </a:r>
            <a:r>
              <a:rPr lang="en-US" sz="1400" u="sng" dirty="0"/>
              <a:t>effect of test score</a:t>
            </a:r>
            <a:r>
              <a:rPr lang="en-US" sz="1400" dirty="0"/>
              <a:t> for Black compared to White </a:t>
            </a:r>
            <a:r>
              <a:rPr lang="en-US" sz="1400" dirty="0" smtClean="0"/>
              <a:t>individuals. </a:t>
            </a:r>
            <a:r>
              <a:rPr lang="en-US" sz="1400" dirty="0" smtClean="0"/>
              <a:t>The </a:t>
            </a:r>
            <a:r>
              <a:rPr lang="en-US" sz="1400" dirty="0"/>
              <a:t>interaction term is </a:t>
            </a:r>
            <a:r>
              <a:rPr lang="en-US" sz="1400" dirty="0" smtClean="0"/>
              <a:t>statistically </a:t>
            </a:r>
            <a:r>
              <a:rPr lang="en-US" sz="1400" dirty="0"/>
              <a:t>significant, indicating that the effect of test scores on years of education </a:t>
            </a:r>
            <a:r>
              <a:rPr lang="en-US" sz="1400" dirty="0" smtClean="0"/>
              <a:t>differs </a:t>
            </a:r>
            <a:r>
              <a:rPr lang="en-US" sz="1400" dirty="0"/>
              <a:t>between Black and White </a:t>
            </a:r>
            <a:r>
              <a:rPr lang="en-US" sz="1400" dirty="0" smtClean="0"/>
              <a:t>individuals.</a:t>
            </a:r>
            <a:endParaRPr lang="en-US" sz="1400" dirty="0"/>
          </a:p>
        </p:txBody>
      </p:sp>
    </p:spTree>
    <p:extLst>
      <p:ext uri="{BB962C8B-B14F-4D97-AF65-F5344CB8AC3E}">
        <p14:creationId xmlns:p14="http://schemas.microsoft.com/office/powerpoint/2010/main" val="321438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Interaction HISPANIC</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67400" y="1828800"/>
            <a:ext cx="3048000" cy="3139321"/>
          </a:xfrm>
          <a:prstGeom prst="rect">
            <a:avLst/>
          </a:prstGeom>
          <a:solidFill>
            <a:srgbClr val="FFFF00"/>
          </a:solidFill>
        </p:spPr>
        <p:txBody>
          <a:bodyPr wrap="square">
            <a:spAutoFit/>
          </a:bodyPr>
          <a:lstStyle/>
          <a:p>
            <a:r>
              <a:rPr lang="en-US" dirty="0" smtClean="0"/>
              <a:t>The </a:t>
            </a:r>
            <a:r>
              <a:rPr lang="en-US" dirty="0" err="1" smtClean="0"/>
              <a:t>hispanic</a:t>
            </a:r>
            <a:r>
              <a:rPr lang="en-US" dirty="0" smtClean="0"/>
              <a:t>*</a:t>
            </a:r>
            <a:r>
              <a:rPr lang="en-US" dirty="0" err="1" smtClean="0"/>
              <a:t>stdtest_m</a:t>
            </a:r>
            <a:r>
              <a:rPr lang="en-US" dirty="0" smtClean="0"/>
              <a:t> </a:t>
            </a:r>
            <a:r>
              <a:rPr lang="en-US" dirty="0"/>
              <a:t>interaction term is the predicted difference in the </a:t>
            </a:r>
            <a:r>
              <a:rPr lang="en-US" u="sng" dirty="0"/>
              <a:t>effect of test score</a:t>
            </a:r>
            <a:r>
              <a:rPr lang="en-US" dirty="0"/>
              <a:t> for </a:t>
            </a:r>
            <a:r>
              <a:rPr lang="en-US" dirty="0" smtClean="0"/>
              <a:t>Hispanic compared </a:t>
            </a:r>
            <a:r>
              <a:rPr lang="en-US" dirty="0"/>
              <a:t>to </a:t>
            </a:r>
            <a:r>
              <a:rPr lang="en-US" dirty="0" smtClean="0"/>
              <a:t>White individuals. </a:t>
            </a:r>
            <a:r>
              <a:rPr lang="en-US" dirty="0" smtClean="0"/>
              <a:t>The </a:t>
            </a:r>
            <a:r>
              <a:rPr lang="en-US" dirty="0"/>
              <a:t>interaction term is </a:t>
            </a:r>
            <a:r>
              <a:rPr lang="en-US" dirty="0" smtClean="0"/>
              <a:t>not statistically significant</a:t>
            </a:r>
            <a:r>
              <a:rPr lang="en-US" dirty="0"/>
              <a:t>, indicating that the effect of test scores on years of education </a:t>
            </a:r>
            <a:r>
              <a:rPr lang="en-US" dirty="0" smtClean="0"/>
              <a:t>doesn’t differ </a:t>
            </a:r>
            <a:r>
              <a:rPr lang="en-US" dirty="0"/>
              <a:t>between </a:t>
            </a:r>
            <a:r>
              <a:rPr lang="en-US" dirty="0" smtClean="0"/>
              <a:t>Hispanic and White individuals.</a:t>
            </a:r>
            <a:endParaRPr lang="en-US" dirty="0"/>
          </a:p>
        </p:txBody>
      </p:sp>
    </p:spTree>
    <p:extLst>
      <p:ext uri="{BB962C8B-B14F-4D97-AF65-F5344CB8AC3E}">
        <p14:creationId xmlns:p14="http://schemas.microsoft.com/office/powerpoint/2010/main" val="86730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a:t>
            </a:r>
            <a:r>
              <a:rPr lang="en-US" dirty="0" smtClean="0"/>
              <a:t>HISPANIC</a:t>
            </a:r>
            <a:endParaRPr lang="en-US" dirty="0"/>
          </a:p>
        </p:txBody>
      </p:sp>
      <p:sp>
        <p:nvSpPr>
          <p:cNvPr id="3" name="Content Placeholder 2"/>
          <p:cNvSpPr>
            <a:spLocks noGrp="1"/>
          </p:cNvSpPr>
          <p:nvPr>
            <p:ph sz="quarter" idx="1"/>
          </p:nvPr>
        </p:nvSpPr>
        <p:spPr/>
        <p:txBody>
          <a:bodyPr>
            <a:normAutofit/>
          </a:bodyPr>
          <a:lstStyle/>
          <a:p>
            <a:r>
              <a:rPr lang="en-US" sz="1800" dirty="0" smtClean="0"/>
              <a:t>Y </a:t>
            </a:r>
            <a:r>
              <a:rPr lang="en-US" sz="1800" dirty="0"/>
              <a:t>= 	13.49 + 0.586(BLACK) + </a:t>
            </a:r>
            <a:r>
              <a:rPr lang="en-US" sz="1800" dirty="0" smtClean="0"/>
              <a:t>0.051(HISPANIC</a:t>
            </a:r>
            <a:r>
              <a:rPr lang="en-US" sz="1800" dirty="0"/>
              <a:t>)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smtClean="0"/>
              <a:t>)</a:t>
            </a:r>
          </a:p>
          <a:p>
            <a:r>
              <a:rPr lang="en-US" sz="1800" dirty="0" smtClean="0"/>
              <a:t>Effect of </a:t>
            </a:r>
            <a:r>
              <a:rPr lang="en-US" sz="1800" dirty="0" err="1" smtClean="0"/>
              <a:t>stdtest_m</a:t>
            </a:r>
            <a:r>
              <a:rPr lang="en-US" sz="1800" dirty="0" smtClean="0"/>
              <a:t> for </a:t>
            </a:r>
            <a:r>
              <a:rPr lang="en-US" sz="1800" dirty="0" err="1" smtClean="0"/>
              <a:t>hispanic</a:t>
            </a:r>
            <a:r>
              <a:rPr lang="en-US" sz="1800" dirty="0" smtClean="0"/>
              <a:t> individuals:</a:t>
            </a:r>
          </a:p>
          <a:p>
            <a:pPr lvl="1"/>
            <a:r>
              <a:rPr lang="en-US" sz="1600" dirty="0"/>
              <a:t>Y = </a:t>
            </a:r>
            <a:r>
              <a:rPr lang="en-US" sz="1600" dirty="0" smtClean="0"/>
              <a:t>13.49 </a:t>
            </a:r>
            <a:r>
              <a:rPr lang="en-US" sz="1600" dirty="0"/>
              <a:t>+ </a:t>
            </a:r>
            <a:r>
              <a:rPr lang="en-US" sz="1600" strike="sngStrike" dirty="0" smtClean="0"/>
              <a:t>0.586(0)</a:t>
            </a:r>
            <a:r>
              <a:rPr lang="en-US" sz="1600" dirty="0" smtClean="0"/>
              <a:t> </a:t>
            </a:r>
            <a:r>
              <a:rPr lang="en-US" sz="1600" dirty="0"/>
              <a:t>+ </a:t>
            </a:r>
            <a:r>
              <a:rPr lang="en-US" sz="1600" dirty="0" smtClean="0"/>
              <a:t>0.051(1) </a:t>
            </a:r>
            <a:r>
              <a:rPr lang="en-US" sz="1600" dirty="0"/>
              <a:t>+ 0.059(</a:t>
            </a:r>
            <a:r>
              <a:rPr lang="en-US" sz="1600" b="1" dirty="0" err="1"/>
              <a:t>stdtest_m</a:t>
            </a:r>
            <a:r>
              <a:rPr lang="en-US" sz="1600" dirty="0"/>
              <a:t>) + </a:t>
            </a:r>
            <a:r>
              <a:rPr lang="en-US" sz="1600" strike="sngStrike" dirty="0" smtClean="0"/>
              <a:t>0.009(0)(</a:t>
            </a:r>
            <a:r>
              <a:rPr lang="en-US" sz="1600" b="1" strike="sngStrike" dirty="0" err="1"/>
              <a:t>stdtest_m</a:t>
            </a:r>
            <a:r>
              <a:rPr lang="en-US" sz="1600" strike="sngStrike" dirty="0" smtClean="0"/>
              <a:t>)</a:t>
            </a:r>
            <a:r>
              <a:rPr lang="en-US" sz="1600" dirty="0" smtClean="0"/>
              <a:t> + </a:t>
            </a:r>
          </a:p>
          <a:p>
            <a:pPr marL="365760" lvl="1" indent="0">
              <a:buNone/>
            </a:pPr>
            <a:r>
              <a:rPr lang="en-US" sz="1600" dirty="0"/>
              <a:t>	</a:t>
            </a:r>
            <a:r>
              <a:rPr lang="en-US" sz="1600" dirty="0" smtClean="0"/>
              <a:t>-.006(1)(</a:t>
            </a:r>
            <a:r>
              <a:rPr lang="en-US" sz="1600" b="1" dirty="0" err="1"/>
              <a:t>stdtest_m</a:t>
            </a:r>
            <a:r>
              <a:rPr lang="en-US" sz="1600" dirty="0" smtClean="0"/>
              <a:t>)</a:t>
            </a:r>
          </a:p>
          <a:p>
            <a:pPr lvl="1"/>
            <a:r>
              <a:rPr lang="en-US" sz="1600" dirty="0"/>
              <a:t>Y = </a:t>
            </a:r>
            <a:r>
              <a:rPr lang="en-US" sz="1600" dirty="0" smtClean="0"/>
              <a:t>13.541 + 0.059(</a:t>
            </a:r>
            <a:r>
              <a:rPr lang="en-US" sz="1600" b="1" dirty="0" err="1" smtClean="0"/>
              <a:t>stdtest_m</a:t>
            </a:r>
            <a:r>
              <a:rPr lang="en-US" sz="1600" dirty="0"/>
              <a:t>) + </a:t>
            </a:r>
            <a:r>
              <a:rPr lang="en-US" sz="1600" dirty="0" smtClean="0"/>
              <a:t>-0.006(</a:t>
            </a:r>
            <a:r>
              <a:rPr lang="en-US" sz="1600" b="1" dirty="0" err="1" smtClean="0"/>
              <a:t>stdtest_m</a:t>
            </a:r>
            <a:r>
              <a:rPr lang="en-US" sz="1600" dirty="0" smtClean="0"/>
              <a:t>)</a:t>
            </a:r>
          </a:p>
          <a:p>
            <a:pPr lvl="1"/>
            <a:r>
              <a:rPr lang="en-US" sz="1600" dirty="0" smtClean="0"/>
              <a:t>Y = 14.076 + .053(</a:t>
            </a:r>
            <a:r>
              <a:rPr lang="en-US" sz="1600" b="1" dirty="0" err="1" smtClean="0"/>
              <a:t>stdtest_m</a:t>
            </a:r>
            <a:r>
              <a:rPr lang="en-US" sz="1600" dirty="0"/>
              <a:t>) </a:t>
            </a:r>
            <a:endParaRPr lang="en-US" sz="1600" dirty="0" smtClean="0"/>
          </a:p>
          <a:p>
            <a:r>
              <a:rPr lang="en-US" sz="1900" dirty="0" smtClean="0"/>
              <a:t>Effect of </a:t>
            </a:r>
            <a:r>
              <a:rPr lang="en-US" sz="1900" dirty="0" err="1" smtClean="0"/>
              <a:t>ststest_m</a:t>
            </a:r>
            <a:r>
              <a:rPr lang="en-US" sz="1900" dirty="0" smtClean="0"/>
              <a:t> for white individuals</a:t>
            </a:r>
          </a:p>
          <a:p>
            <a:pPr lvl="1"/>
            <a:r>
              <a:rPr lang="en-US" sz="1600" dirty="0"/>
              <a:t>Y = 13.49 + </a:t>
            </a:r>
            <a:r>
              <a:rPr lang="en-US" sz="1600" strike="sngStrike" dirty="0" smtClean="0"/>
              <a:t>0.586(0)</a:t>
            </a:r>
            <a:r>
              <a:rPr lang="en-US" sz="1600" dirty="0" smtClean="0"/>
              <a:t> </a:t>
            </a:r>
            <a:r>
              <a:rPr lang="en-US" sz="1600" dirty="0"/>
              <a:t>+ </a:t>
            </a:r>
            <a:r>
              <a:rPr lang="en-US" sz="1600" strike="sngStrike" dirty="0"/>
              <a:t>0.051(0)</a:t>
            </a:r>
            <a:r>
              <a:rPr lang="en-US" sz="1600" dirty="0"/>
              <a:t> + 0.059(</a:t>
            </a:r>
            <a:r>
              <a:rPr lang="en-US" sz="1600" b="1" dirty="0" err="1"/>
              <a:t>stdtest_m</a:t>
            </a:r>
            <a:r>
              <a:rPr lang="en-US" sz="1600" dirty="0"/>
              <a:t>) + </a:t>
            </a:r>
            <a:r>
              <a:rPr lang="en-US" sz="1600" strike="sngStrike" dirty="0" smtClean="0"/>
              <a:t>0.009(0)(</a:t>
            </a:r>
            <a:r>
              <a:rPr lang="en-US" sz="1600" b="1" strike="sngStrike" dirty="0" err="1"/>
              <a:t>stdtest_m</a:t>
            </a:r>
            <a:r>
              <a:rPr lang="en-US" sz="1600" strike="sngStrike" dirty="0"/>
              <a:t>)</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smtClean="0"/>
              <a:t>Y = 13.49 + </a:t>
            </a:r>
            <a:r>
              <a:rPr lang="en-US" sz="1600" dirty="0"/>
              <a:t>0.059(</a:t>
            </a:r>
            <a:r>
              <a:rPr lang="en-US" sz="1600" b="1" dirty="0" err="1"/>
              <a:t>stdtest_m</a:t>
            </a:r>
            <a:r>
              <a:rPr lang="en-US" sz="1600" dirty="0" smtClean="0"/>
              <a:t>)</a:t>
            </a:r>
          </a:p>
          <a:p>
            <a:r>
              <a:rPr lang="en-US" sz="1900" dirty="0" smtClean="0"/>
              <a:t>Difference between the two effects:</a:t>
            </a:r>
          </a:p>
          <a:p>
            <a:pPr lvl="1"/>
            <a:r>
              <a:rPr lang="en-US" sz="1600" dirty="0" smtClean="0"/>
              <a:t>0.053 - .059 = -.006</a:t>
            </a:r>
          </a:p>
          <a:p>
            <a:pPr lvl="1"/>
            <a:endParaRPr lang="en-US" sz="1600" dirty="0"/>
          </a:p>
          <a:p>
            <a:pPr lvl="1"/>
            <a:endParaRPr lang="en-US" sz="1500" dirty="0" smtClean="0"/>
          </a:p>
          <a:p>
            <a:pPr marL="0" indent="0">
              <a:buNone/>
            </a:pPr>
            <a:endParaRPr lang="en-US" sz="1800" dirty="0"/>
          </a:p>
        </p:txBody>
      </p:sp>
      <p:cxnSp>
        <p:nvCxnSpPr>
          <p:cNvPr id="8" name="Straight Arrow Connector 7"/>
          <p:cNvCxnSpPr/>
          <p:nvPr/>
        </p:nvCxnSpPr>
        <p:spPr>
          <a:xfrm flipH="1" flipV="1">
            <a:off x="2514600" y="5943600"/>
            <a:ext cx="1143000" cy="76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9050" y="5562600"/>
            <a:ext cx="19050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 beta for the interaction term</a:t>
            </a:r>
            <a:endParaRPr lang="en-US" dirty="0"/>
          </a:p>
        </p:txBody>
      </p:sp>
      <p:sp>
        <p:nvSpPr>
          <p:cNvPr id="6" name="Rectangle 5"/>
          <p:cNvSpPr/>
          <p:nvPr/>
        </p:nvSpPr>
        <p:spPr>
          <a:xfrm>
            <a:off x="5867400" y="4654659"/>
            <a:ext cx="3048000" cy="1815882"/>
          </a:xfrm>
          <a:prstGeom prst="rect">
            <a:avLst/>
          </a:prstGeom>
          <a:solidFill>
            <a:srgbClr val="FFFF00"/>
          </a:solidFill>
        </p:spPr>
        <p:txBody>
          <a:bodyPr wrap="square">
            <a:spAutoFit/>
          </a:bodyPr>
          <a:lstStyle/>
          <a:p>
            <a:r>
              <a:rPr lang="en-US" sz="1400" dirty="0" smtClean="0"/>
              <a:t>The </a:t>
            </a:r>
            <a:r>
              <a:rPr lang="en-US" sz="1400" dirty="0" err="1" smtClean="0"/>
              <a:t>hispanic</a:t>
            </a:r>
            <a:r>
              <a:rPr lang="en-US" sz="1400" dirty="0" smtClean="0"/>
              <a:t>*</a:t>
            </a:r>
            <a:r>
              <a:rPr lang="en-US" sz="1400" dirty="0" err="1" smtClean="0"/>
              <a:t>stdtest_m</a:t>
            </a:r>
            <a:r>
              <a:rPr lang="en-US" sz="1400" dirty="0" smtClean="0"/>
              <a:t> </a:t>
            </a:r>
            <a:r>
              <a:rPr lang="en-US" sz="1400" dirty="0"/>
              <a:t>interaction term is the predicted difference in the </a:t>
            </a:r>
            <a:r>
              <a:rPr lang="en-US" sz="1400" u="sng" dirty="0"/>
              <a:t>effect of test score</a:t>
            </a:r>
            <a:r>
              <a:rPr lang="en-US" sz="1400" dirty="0"/>
              <a:t> for </a:t>
            </a:r>
            <a:r>
              <a:rPr lang="en-US" sz="1400" dirty="0" smtClean="0"/>
              <a:t>Hispanic compared </a:t>
            </a:r>
            <a:r>
              <a:rPr lang="en-US" sz="1400" dirty="0"/>
              <a:t>to </a:t>
            </a:r>
            <a:r>
              <a:rPr lang="en-US" sz="1400" dirty="0" smtClean="0"/>
              <a:t>White individuals. </a:t>
            </a:r>
            <a:r>
              <a:rPr lang="en-US" sz="1400" dirty="0" smtClean="0"/>
              <a:t>The </a:t>
            </a:r>
            <a:r>
              <a:rPr lang="en-US" sz="1400" dirty="0"/>
              <a:t>interaction term is </a:t>
            </a:r>
            <a:r>
              <a:rPr lang="en-US" sz="1400" dirty="0" smtClean="0"/>
              <a:t>not statistically significant</a:t>
            </a:r>
            <a:r>
              <a:rPr lang="en-US" sz="1400" dirty="0"/>
              <a:t>, indicating that the effect of test scores on years of education </a:t>
            </a:r>
            <a:r>
              <a:rPr lang="en-US" sz="1400" dirty="0" smtClean="0"/>
              <a:t>doesn’t differ </a:t>
            </a:r>
            <a:r>
              <a:rPr lang="en-US" sz="1400" dirty="0"/>
              <a:t>between </a:t>
            </a:r>
            <a:r>
              <a:rPr lang="en-US" sz="1400" dirty="0" smtClean="0"/>
              <a:t>Hispanic and White individuals.</a:t>
            </a:r>
            <a:endParaRPr lang="en-US" sz="1400" dirty="0"/>
          </a:p>
        </p:txBody>
      </p:sp>
    </p:spTree>
    <p:extLst>
      <p:ext uri="{BB962C8B-B14F-4D97-AF65-F5344CB8AC3E}">
        <p14:creationId xmlns:p14="http://schemas.microsoft.com/office/powerpoint/2010/main" val="137887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variables and moderation</a:t>
            </a:r>
            <a:endParaRPr lang="en-US" dirty="0"/>
          </a:p>
        </p:txBody>
      </p:sp>
      <p:sp>
        <p:nvSpPr>
          <p:cNvPr id="3" name="Content Placeholder 2"/>
          <p:cNvSpPr>
            <a:spLocks noGrp="1"/>
          </p:cNvSpPr>
          <p:nvPr>
            <p:ph sz="quarter" idx="1"/>
          </p:nvPr>
        </p:nvSpPr>
        <p:spPr/>
        <p:txBody>
          <a:bodyPr/>
          <a:lstStyle/>
          <a:p>
            <a:r>
              <a:rPr lang="en-US" dirty="0" smtClean="0"/>
              <a:t>We can run the same model controlling for age by adding age as a predictor.</a:t>
            </a:r>
          </a:p>
          <a:p>
            <a:pPr lvl="1"/>
            <a:r>
              <a:rPr lang="en-US" dirty="0" smtClean="0"/>
              <a:t>Changes interpretation of beta estimates slightly. </a:t>
            </a:r>
          </a:p>
          <a:p>
            <a:pPr lvl="1"/>
            <a:endParaRPr lang="en-US" dirty="0" smtClean="0"/>
          </a:p>
          <a:p>
            <a:r>
              <a:rPr lang="en-US" sz="2000" dirty="0" smtClean="0"/>
              <a:t>modmodel2 </a:t>
            </a:r>
            <a:r>
              <a:rPr lang="en-US" sz="2000" dirty="0"/>
              <a:t>&lt;- lm(</a:t>
            </a:r>
            <a:r>
              <a:rPr lang="en-US" sz="2000" dirty="0" err="1"/>
              <a:t>yrseduc</a:t>
            </a:r>
            <a:r>
              <a:rPr lang="en-US" sz="2000" dirty="0"/>
              <a:t> ~ age + BLACK + HISPANIC + </a:t>
            </a:r>
            <a:r>
              <a:rPr lang="en-US" sz="2000" dirty="0" err="1"/>
              <a:t>stdtest_m</a:t>
            </a:r>
            <a:r>
              <a:rPr lang="en-US" sz="2000" dirty="0"/>
              <a:t> + </a:t>
            </a:r>
            <a:r>
              <a:rPr lang="en-US" sz="2000" dirty="0" smtClean="0"/>
              <a:t>	BLACK*</a:t>
            </a:r>
            <a:r>
              <a:rPr lang="en-US" sz="2000" dirty="0" err="1" smtClean="0"/>
              <a:t>stdtest_m</a:t>
            </a:r>
            <a:r>
              <a:rPr lang="en-US" sz="2000" dirty="0" smtClean="0"/>
              <a:t> </a:t>
            </a:r>
            <a:r>
              <a:rPr lang="en-US" sz="2000" dirty="0"/>
              <a:t>+ HISPANIC*</a:t>
            </a:r>
            <a:r>
              <a:rPr lang="en-US" sz="2000" dirty="0" err="1"/>
              <a:t>stdtest_m</a:t>
            </a:r>
            <a:r>
              <a:rPr lang="en-US" sz="2000" dirty="0"/>
              <a:t>,  data=</a:t>
            </a:r>
            <a:r>
              <a:rPr lang="en-US" sz="2000" dirty="0" err="1"/>
              <a:t>edopp</a:t>
            </a:r>
            <a:r>
              <a:rPr lang="en-US" sz="2000" dirty="0"/>
              <a:t>)</a:t>
            </a:r>
          </a:p>
          <a:p>
            <a:endParaRPr lang="en-US" dirty="0"/>
          </a:p>
        </p:txBody>
      </p:sp>
    </p:spTree>
    <p:extLst>
      <p:ext uri="{BB962C8B-B14F-4D97-AF65-F5344CB8AC3E}">
        <p14:creationId xmlns:p14="http://schemas.microsoft.com/office/powerpoint/2010/main" val="111592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Moderation Model?</a:t>
            </a:r>
            <a:endParaRPr lang="en-US" dirty="0"/>
          </a:p>
        </p:txBody>
      </p:sp>
      <p:sp>
        <p:nvSpPr>
          <p:cNvPr id="3" name="Content Placeholder 2"/>
          <p:cNvSpPr>
            <a:spLocks noGrp="1"/>
          </p:cNvSpPr>
          <p:nvPr>
            <p:ph sz="quarter" idx="1"/>
          </p:nvPr>
        </p:nvSpPr>
        <p:spPr>
          <a:xfrm>
            <a:off x="149352" y="1600200"/>
            <a:ext cx="8766048" cy="2209800"/>
          </a:xfrm>
        </p:spPr>
        <p:txBody>
          <a:bodyPr>
            <a:normAutofit/>
          </a:bodyPr>
          <a:lstStyle/>
          <a:p>
            <a:r>
              <a:rPr lang="en-US" sz="2200" dirty="0">
                <a:solidFill>
                  <a:srgbClr val="FF0000"/>
                </a:solidFill>
              </a:rPr>
              <a:t>Moderation models help us to determine </a:t>
            </a:r>
            <a:r>
              <a:rPr lang="en-US" sz="2200" dirty="0" smtClean="0">
                <a:solidFill>
                  <a:srgbClr val="FF0000"/>
                </a:solidFill>
              </a:rPr>
              <a:t>if </a:t>
            </a:r>
            <a:r>
              <a:rPr lang="en-US" sz="2200" dirty="0">
                <a:solidFill>
                  <a:srgbClr val="FF0000"/>
                </a:solidFill>
              </a:rPr>
              <a:t>the effect of x on y depends on z. </a:t>
            </a:r>
            <a:r>
              <a:rPr lang="en-US" sz="2200" dirty="0" smtClean="0">
                <a:solidFill>
                  <a:srgbClr val="FF0000"/>
                </a:solidFill>
              </a:rPr>
              <a:t> In other words, does the effect of x on </a:t>
            </a:r>
            <a:r>
              <a:rPr lang="en-US" sz="2200" dirty="0" smtClean="0">
                <a:solidFill>
                  <a:srgbClr val="FF0000"/>
                </a:solidFill>
              </a:rPr>
              <a:t>y </a:t>
            </a:r>
            <a:r>
              <a:rPr lang="en-US" sz="2200" dirty="0" smtClean="0">
                <a:solidFill>
                  <a:srgbClr val="FF0000"/>
                </a:solidFill>
              </a:rPr>
              <a:t>vary as a function of z? </a:t>
            </a:r>
          </a:p>
          <a:p>
            <a:r>
              <a:rPr lang="en-US" sz="2200" dirty="0" smtClean="0">
                <a:solidFill>
                  <a:srgbClr val="FF0000"/>
                </a:solidFill>
              </a:rPr>
              <a:t>For </a:t>
            </a:r>
            <a:r>
              <a:rPr lang="en-US" sz="2200" dirty="0">
                <a:solidFill>
                  <a:srgbClr val="FF0000"/>
                </a:solidFill>
              </a:rPr>
              <a:t>example, we can determine if the effect of a training program (x) on knowledge </a:t>
            </a:r>
            <a:r>
              <a:rPr lang="en-US" sz="2200" dirty="0" smtClean="0">
                <a:solidFill>
                  <a:srgbClr val="FF0000"/>
                </a:solidFill>
              </a:rPr>
              <a:t>gained (y</a:t>
            </a:r>
            <a:r>
              <a:rPr lang="en-US" sz="2200" dirty="0">
                <a:solidFill>
                  <a:srgbClr val="FF0000"/>
                </a:solidFill>
              </a:rPr>
              <a:t>) is more beneficial for men compared to women (i.e., gender, z, moderates the effect of the training program).  </a:t>
            </a:r>
            <a:endParaRPr lang="en-US" sz="2200" dirty="0"/>
          </a:p>
        </p:txBody>
      </p:sp>
      <p:sp>
        <p:nvSpPr>
          <p:cNvPr id="9" name="TextBox 8"/>
          <p:cNvSpPr txBox="1"/>
          <p:nvPr/>
        </p:nvSpPr>
        <p:spPr>
          <a:xfrm>
            <a:off x="1219200" y="4324421"/>
            <a:ext cx="1676400" cy="461665"/>
          </a:xfrm>
          <a:prstGeom prst="rect">
            <a:avLst/>
          </a:prstGeom>
          <a:solidFill>
            <a:schemeClr val="bg2"/>
          </a:solidFill>
        </p:spPr>
        <p:txBody>
          <a:bodyPr wrap="square" rtlCol="0">
            <a:spAutoFit/>
          </a:bodyPr>
          <a:lstStyle/>
          <a:p>
            <a:pPr algn="ctr"/>
            <a:r>
              <a:rPr lang="en-US" sz="2400" b="1" dirty="0" smtClean="0"/>
              <a:t>Training</a:t>
            </a:r>
            <a:endParaRPr lang="en-US" sz="2400" b="1" dirty="0"/>
          </a:p>
        </p:txBody>
      </p:sp>
      <p:sp>
        <p:nvSpPr>
          <p:cNvPr id="10" name="TextBox 9"/>
          <p:cNvSpPr txBox="1"/>
          <p:nvPr/>
        </p:nvSpPr>
        <p:spPr>
          <a:xfrm>
            <a:off x="3924300" y="3366477"/>
            <a:ext cx="1219200" cy="461665"/>
          </a:xfrm>
          <a:prstGeom prst="rect">
            <a:avLst/>
          </a:prstGeom>
          <a:solidFill>
            <a:schemeClr val="bg2"/>
          </a:solidFill>
        </p:spPr>
        <p:txBody>
          <a:bodyPr wrap="square" rtlCol="0">
            <a:spAutoFit/>
          </a:bodyPr>
          <a:lstStyle/>
          <a:p>
            <a:pPr algn="ctr"/>
            <a:r>
              <a:rPr lang="en-US" sz="2400" b="1" dirty="0" smtClean="0">
                <a:cs typeface="Arial"/>
              </a:rPr>
              <a:t>Sex</a:t>
            </a:r>
            <a:endParaRPr lang="en-US" sz="2400" b="1" dirty="0"/>
          </a:p>
        </p:txBody>
      </p:sp>
      <p:sp>
        <p:nvSpPr>
          <p:cNvPr id="11" name="TextBox 10"/>
          <p:cNvSpPr txBox="1"/>
          <p:nvPr/>
        </p:nvSpPr>
        <p:spPr>
          <a:xfrm>
            <a:off x="6248400" y="4338935"/>
            <a:ext cx="1905000" cy="461665"/>
          </a:xfrm>
          <a:prstGeom prst="rect">
            <a:avLst/>
          </a:prstGeom>
          <a:solidFill>
            <a:schemeClr val="bg2"/>
          </a:solidFill>
        </p:spPr>
        <p:txBody>
          <a:bodyPr wrap="square" rtlCol="0">
            <a:spAutoFit/>
          </a:bodyPr>
          <a:lstStyle/>
          <a:p>
            <a:pPr algn="ctr"/>
            <a:r>
              <a:rPr lang="en-US" sz="2400" b="1" dirty="0" smtClean="0">
                <a:cs typeface="Arial"/>
              </a:rPr>
              <a:t>Knowledge</a:t>
            </a:r>
            <a:endParaRPr lang="en-US" sz="2400" b="1" dirty="0"/>
          </a:p>
        </p:txBody>
      </p:sp>
      <p:cxnSp>
        <p:nvCxnSpPr>
          <p:cNvPr id="14" name="Straight Arrow Connector 13"/>
          <p:cNvCxnSpPr/>
          <p:nvPr/>
        </p:nvCxnSpPr>
        <p:spPr>
          <a:xfrm>
            <a:off x="3048000" y="4555253"/>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3900" y="3904342"/>
            <a:ext cx="0" cy="586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2514600" y="5671066"/>
                <a:ext cx="4959731" cy="523220"/>
              </a:xfrm>
              <a:prstGeom prst="rect">
                <a:avLst/>
              </a:prstGeom>
              <a:noFill/>
            </p:spPr>
            <p:txBody>
              <a:bodyPr wrap="square" rtlCol="0">
                <a:spAutoFit/>
              </a:bodyPr>
              <a:lstStyle/>
              <a:p>
                <a14:m>
                  <m:oMath xmlns:m="http://schemas.openxmlformats.org/officeDocument/2006/math">
                    <m:acc>
                      <m:accPr>
                        <m:chr m:val="̂"/>
                        <m:ctrlPr>
                          <a:rPr lang="en-US" sz="2800" b="0" i="1" smtClean="0">
                            <a:latin typeface="Cambria Math"/>
                          </a:rPr>
                        </m:ctrlPr>
                      </m:accPr>
                      <m:e>
                        <m:r>
                          <a:rPr lang="en-US" sz="2800" b="0" i="1" smtClean="0">
                            <a:latin typeface="Cambria Math"/>
                          </a:rPr>
                          <m:t>𝑦</m:t>
                        </m:r>
                      </m:e>
                    </m:acc>
                    <m:r>
                      <a:rPr lang="en-US" sz="2800" b="0" i="1" smtClean="0">
                        <a:latin typeface="Cambria Math"/>
                      </a:rPr>
                      <m:t>=</m:t>
                    </m:r>
                    <m:sSub>
                      <m:sSubPr>
                        <m:ctrlPr>
                          <a:rPr lang="en-US" sz="2800" b="0" i="1" smtClean="0">
                            <a:latin typeface="Cambria Math"/>
                          </a:rPr>
                        </m:ctrlPr>
                      </m:sSubPr>
                      <m:e>
                        <m:r>
                          <a:rPr lang="en-US" sz="2800" b="0" i="1" smtClean="0">
                            <a:latin typeface="Cambria Math"/>
                          </a:rPr>
                          <m:t>𝑏</m:t>
                        </m:r>
                      </m:e>
                      <m:sub>
                        <m:r>
                          <a:rPr lang="en-US" sz="2800" b="0" i="1" smtClean="0">
                            <a:latin typeface="Cambria Math"/>
                          </a:rPr>
                          <m:t>0</m:t>
                        </m:r>
                      </m:sub>
                    </m:sSub>
                  </m:oMath>
                </a14:m>
                <a:r>
                  <a:rPr lang="en-US" sz="2800" dirty="0" smtClean="0"/>
                  <a:t>+</a:t>
                </a:r>
                <a14:m>
                  <m:oMath xmlns:m="http://schemas.openxmlformats.org/officeDocument/2006/math">
                    <m:sSub>
                      <m:sSubPr>
                        <m:ctrlPr>
                          <a:rPr lang="en-US" sz="2800" i="1">
                            <a:latin typeface="Cambria Math"/>
                          </a:rPr>
                        </m:ctrlPr>
                      </m:sSubPr>
                      <m:e>
                        <m:r>
                          <a:rPr lang="en-US" sz="2800" i="1">
                            <a:latin typeface="Cambria Math"/>
                          </a:rPr>
                          <m:t>𝑏</m:t>
                        </m:r>
                      </m:e>
                      <m:sub>
                        <m:r>
                          <a:rPr lang="en-US" sz="2800" b="0" i="1" smtClean="0">
                            <a:latin typeface="Cambria Math"/>
                          </a:rPr>
                          <m:t>1</m:t>
                        </m:r>
                      </m:sub>
                    </m:sSub>
                  </m:oMath>
                </a14:m>
                <a:r>
                  <a:rPr lang="en-US" sz="2800" dirty="0" smtClean="0"/>
                  <a:t>x +</a:t>
                </a:r>
                <a14:m>
                  <m:oMath xmlns:m="http://schemas.openxmlformats.org/officeDocument/2006/math">
                    <m:sSub>
                      <m:sSubPr>
                        <m:ctrlPr>
                          <a:rPr lang="en-US" sz="2800" i="1">
                            <a:latin typeface="Cambria Math"/>
                          </a:rPr>
                        </m:ctrlPr>
                      </m:sSubPr>
                      <m:e>
                        <m:r>
                          <a:rPr lang="en-US" sz="2800" i="1">
                            <a:latin typeface="Cambria Math"/>
                          </a:rPr>
                          <m:t>𝑏</m:t>
                        </m:r>
                      </m:e>
                      <m:sub>
                        <m:r>
                          <a:rPr lang="en-US" sz="2800" b="0" i="1" smtClean="0">
                            <a:latin typeface="Cambria Math"/>
                          </a:rPr>
                          <m:t>2</m:t>
                        </m:r>
                      </m:sub>
                    </m:sSub>
                  </m:oMath>
                </a14:m>
                <a:r>
                  <a:rPr lang="en-US" sz="2800" dirty="0" smtClean="0"/>
                  <a:t>z + </a:t>
                </a:r>
                <a14:m>
                  <m:oMath xmlns:m="http://schemas.openxmlformats.org/officeDocument/2006/math">
                    <m:sSub>
                      <m:sSubPr>
                        <m:ctrlPr>
                          <a:rPr lang="en-US" sz="2800" i="1">
                            <a:latin typeface="Cambria Math"/>
                          </a:rPr>
                        </m:ctrlPr>
                      </m:sSubPr>
                      <m:e>
                        <m:r>
                          <a:rPr lang="en-US" sz="2800" i="1">
                            <a:latin typeface="Cambria Math"/>
                          </a:rPr>
                          <m:t>𝑏</m:t>
                        </m:r>
                      </m:e>
                      <m:sub>
                        <m:r>
                          <a:rPr lang="en-US" sz="2800" b="0" i="1" smtClean="0">
                            <a:latin typeface="Cambria Math"/>
                          </a:rPr>
                          <m:t>3</m:t>
                        </m:r>
                      </m:sub>
                    </m:sSub>
                  </m:oMath>
                </a14:m>
                <a:r>
                  <a:rPr lang="en-US" sz="2800" dirty="0" err="1" smtClean="0"/>
                  <a:t>x</a:t>
                </a:r>
                <a:r>
                  <a:rPr lang="en-US" sz="2800" dirty="0" err="1" smtClean="0">
                    <a:latin typeface="Arial"/>
                    <a:cs typeface="Arial"/>
                  </a:rPr>
                  <a:t>·</a:t>
                </a:r>
                <a:r>
                  <a:rPr lang="en-US" sz="2800" dirty="0" err="1" smtClean="0"/>
                  <a:t>z</a:t>
                </a:r>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514600" y="5671066"/>
                <a:ext cx="4959731" cy="523220"/>
              </a:xfrm>
              <a:prstGeom prst="rect">
                <a:avLst/>
              </a:prstGeom>
              <a:blipFill rotWithShape="1">
                <a:blip r:embed="rId2" cstate="print"/>
                <a:stretch>
                  <a:fillRect t="-13953" b="-31395"/>
                </a:stretch>
              </a:blipFill>
            </p:spPr>
            <p:txBody>
              <a:bodyPr/>
              <a:lstStyle/>
              <a:p>
                <a:r>
                  <a:rPr lang="en-US">
                    <a:noFill/>
                  </a:rPr>
                  <a:t> </a:t>
                </a:r>
              </a:p>
            </p:txBody>
          </p:sp>
        </mc:Fallback>
      </mc:AlternateContent>
      <p:sp>
        <p:nvSpPr>
          <p:cNvPr id="17" name="TextBox 16"/>
          <p:cNvSpPr txBox="1"/>
          <p:nvPr/>
        </p:nvSpPr>
        <p:spPr>
          <a:xfrm>
            <a:off x="6381750" y="6378952"/>
            <a:ext cx="1638300" cy="369332"/>
          </a:xfrm>
          <a:prstGeom prst="rect">
            <a:avLst/>
          </a:prstGeom>
          <a:noFill/>
        </p:spPr>
        <p:txBody>
          <a:bodyPr wrap="square" rtlCol="0">
            <a:spAutoFit/>
          </a:bodyPr>
          <a:lstStyle/>
          <a:p>
            <a:r>
              <a:rPr lang="en-US" dirty="0"/>
              <a:t>p</a:t>
            </a:r>
            <a:r>
              <a:rPr lang="en-US" dirty="0" smtClean="0"/>
              <a:t>roduct term</a:t>
            </a:r>
            <a:endParaRPr lang="en-US" dirty="0"/>
          </a:p>
        </p:txBody>
      </p:sp>
      <p:cxnSp>
        <p:nvCxnSpPr>
          <p:cNvPr id="19" name="Straight Arrow Connector 18"/>
          <p:cNvCxnSpPr/>
          <p:nvPr/>
        </p:nvCxnSpPr>
        <p:spPr>
          <a:xfrm flipH="1" flipV="1">
            <a:off x="6553200" y="6194286"/>
            <a:ext cx="3048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70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a:t>
            </a:r>
            <a:endParaRPr lang="en-US" dirty="0"/>
          </a:p>
        </p:txBody>
      </p:sp>
      <p:pic>
        <p:nvPicPr>
          <p:cNvPr id="4" name="Content Placeholder 3"/>
          <p:cNvPicPr>
            <a:picLocks noGrp="1"/>
          </p:cNvPicPr>
          <p:nvPr>
            <p:ph sz="quarter" idx="1"/>
          </p:nvPr>
        </p:nvPicPr>
        <p:blipFill rotWithShape="1">
          <a:blip r:embed="rId2"/>
          <a:srcRect l="2623" t="19699" r="26311" b="9159"/>
          <a:stretch/>
        </p:blipFill>
        <p:spPr bwMode="auto">
          <a:xfrm>
            <a:off x="540315" y="1600200"/>
            <a:ext cx="7983994" cy="4495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1629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 Simple Slope BLACK</a:t>
            </a:r>
            <a:endParaRPr lang="en-US" dirty="0"/>
          </a:p>
        </p:txBody>
      </p:sp>
      <p:pic>
        <p:nvPicPr>
          <p:cNvPr id="4" name="Content Placeholder 3"/>
          <p:cNvPicPr>
            <a:picLocks noGrp="1"/>
          </p:cNvPicPr>
          <p:nvPr>
            <p:ph sz="quarter" idx="1"/>
          </p:nvPr>
        </p:nvPicPr>
        <p:blipFill rotWithShape="1">
          <a:blip r:embed="rId2"/>
          <a:srcRect l="2623" t="19699" r="26311" b="9159"/>
          <a:stretch/>
        </p:blipFill>
        <p:spPr bwMode="auto">
          <a:xfrm>
            <a:off x="457200" y="1600200"/>
            <a:ext cx="7467600" cy="51816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019800" y="1600200"/>
            <a:ext cx="3048000" cy="2585323"/>
          </a:xfrm>
          <a:prstGeom prst="rect">
            <a:avLst/>
          </a:prstGeom>
          <a:solidFill>
            <a:srgbClr val="FFFF00"/>
          </a:solidFill>
        </p:spPr>
        <p:txBody>
          <a:bodyPr wrap="square">
            <a:spAutoFit/>
          </a:bodyPr>
          <a:lstStyle/>
          <a:p>
            <a:r>
              <a:rPr lang="en-US" dirty="0" smtClean="0"/>
              <a:t>The </a:t>
            </a:r>
            <a:r>
              <a:rPr lang="en-US" dirty="0" smtClean="0"/>
              <a:t>beta for </a:t>
            </a:r>
            <a:r>
              <a:rPr lang="en-US" dirty="0"/>
              <a:t>black is the predicted difference in </a:t>
            </a:r>
            <a:r>
              <a:rPr lang="en-US" dirty="0" smtClean="0"/>
              <a:t>average years </a:t>
            </a:r>
            <a:r>
              <a:rPr lang="en-US" dirty="0"/>
              <a:t>of education between Black </a:t>
            </a:r>
            <a:r>
              <a:rPr lang="en-US" dirty="0" smtClean="0"/>
              <a:t>and </a:t>
            </a:r>
            <a:r>
              <a:rPr lang="en-US" dirty="0"/>
              <a:t>White </a:t>
            </a:r>
            <a:r>
              <a:rPr lang="en-US" dirty="0" smtClean="0"/>
              <a:t>individuals with an average </a:t>
            </a:r>
            <a:r>
              <a:rPr lang="en-US" dirty="0"/>
              <a:t>standardized test </a:t>
            </a:r>
            <a:r>
              <a:rPr lang="en-US" dirty="0" smtClean="0"/>
              <a:t>score, </a:t>
            </a:r>
            <a:r>
              <a:rPr lang="en-US" b="1" u="sng" dirty="0" smtClean="0"/>
              <a:t>holding age constant</a:t>
            </a:r>
            <a:r>
              <a:rPr lang="en-US" dirty="0" smtClean="0"/>
              <a:t>.  </a:t>
            </a:r>
            <a:r>
              <a:rPr lang="en-US" dirty="0"/>
              <a:t>This difference is </a:t>
            </a:r>
            <a:r>
              <a:rPr lang="en-US" dirty="0" smtClean="0"/>
              <a:t>statistically </a:t>
            </a:r>
            <a:r>
              <a:rPr lang="en-US" dirty="0"/>
              <a:t>significant</a:t>
            </a:r>
            <a:r>
              <a:rPr lang="en-US" dirty="0" smtClean="0"/>
              <a:t>.</a:t>
            </a:r>
            <a:endParaRPr lang="en-US" dirty="0"/>
          </a:p>
        </p:txBody>
      </p:sp>
    </p:spTree>
    <p:extLst>
      <p:ext uri="{BB962C8B-B14F-4D97-AF65-F5344CB8AC3E}">
        <p14:creationId xmlns:p14="http://schemas.microsoft.com/office/powerpoint/2010/main" val="3187604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variables and moderation</a:t>
            </a:r>
            <a:endParaRPr lang="en-US" dirty="0"/>
          </a:p>
        </p:txBody>
      </p:sp>
      <p:sp>
        <p:nvSpPr>
          <p:cNvPr id="3" name="Content Placeholder 2"/>
          <p:cNvSpPr>
            <a:spLocks noGrp="1"/>
          </p:cNvSpPr>
          <p:nvPr>
            <p:ph sz="quarter" idx="1"/>
          </p:nvPr>
        </p:nvSpPr>
        <p:spPr/>
        <p:txBody>
          <a:bodyPr/>
          <a:lstStyle/>
          <a:p>
            <a:pPr lvl="1"/>
            <a:r>
              <a:rPr lang="en-US" dirty="0"/>
              <a:t>Y = B0 + </a:t>
            </a:r>
            <a:r>
              <a:rPr lang="en-US" dirty="0" smtClean="0"/>
              <a:t>B1(X1) </a:t>
            </a:r>
            <a:r>
              <a:rPr lang="en-US" dirty="0"/>
              <a:t>+ </a:t>
            </a:r>
            <a:r>
              <a:rPr lang="en-US" dirty="0" smtClean="0"/>
              <a:t>B2(X2) </a:t>
            </a:r>
            <a:r>
              <a:rPr lang="en-US" dirty="0"/>
              <a:t>+ </a:t>
            </a:r>
            <a:r>
              <a:rPr lang="en-US" dirty="0" smtClean="0"/>
              <a:t>B3(M) + B4(X2)(</a:t>
            </a:r>
            <a:r>
              <a:rPr lang="en-US" dirty="0"/>
              <a:t>M)</a:t>
            </a:r>
          </a:p>
          <a:p>
            <a:r>
              <a:rPr lang="en-US" dirty="0" smtClean="0"/>
              <a:t>Control Variables:</a:t>
            </a:r>
          </a:p>
          <a:p>
            <a:pPr lvl="1"/>
            <a:r>
              <a:rPr lang="en-US" sz="1700" b="1" u="sng" dirty="0" smtClean="0"/>
              <a:t>NOT</a:t>
            </a:r>
            <a:r>
              <a:rPr lang="en-US" sz="1700" dirty="0" smtClean="0"/>
              <a:t> part of an interaction term.</a:t>
            </a:r>
          </a:p>
          <a:p>
            <a:pPr lvl="1"/>
            <a:r>
              <a:rPr lang="en-US" sz="1700" dirty="0"/>
              <a:t>When interpreting </a:t>
            </a:r>
            <a:r>
              <a:rPr lang="en-US" sz="1700" dirty="0" smtClean="0"/>
              <a:t>B2, we say “…while controlling for X1” or “…holding X1 constant”</a:t>
            </a:r>
          </a:p>
          <a:p>
            <a:pPr lvl="1"/>
            <a:r>
              <a:rPr lang="en-US" sz="1700" dirty="0" smtClean="0"/>
              <a:t>The value of X1 can be anything, and it won’t change the effect of X2 or M.</a:t>
            </a:r>
          </a:p>
          <a:p>
            <a:r>
              <a:rPr lang="en-US" sz="2800" dirty="0" smtClean="0"/>
              <a:t>Moderation Variables</a:t>
            </a:r>
          </a:p>
          <a:p>
            <a:pPr lvl="1"/>
            <a:r>
              <a:rPr lang="en-US" sz="1700" b="1" u="sng" dirty="0" smtClean="0"/>
              <a:t>ARE</a:t>
            </a:r>
            <a:r>
              <a:rPr lang="en-US" sz="1700" dirty="0" smtClean="0"/>
              <a:t> part of an interaction term</a:t>
            </a:r>
          </a:p>
          <a:p>
            <a:pPr lvl="1"/>
            <a:r>
              <a:rPr lang="en-US" sz="1700" dirty="0" smtClean="0"/>
              <a:t>When interpreting B2, we must specify that M = 0.</a:t>
            </a:r>
          </a:p>
          <a:p>
            <a:pPr lvl="2"/>
            <a:r>
              <a:rPr lang="en-US" sz="1400" dirty="0" smtClean="0"/>
              <a:t>i.e. “… when M is equal to zero”</a:t>
            </a:r>
          </a:p>
          <a:p>
            <a:pPr lvl="2"/>
            <a:r>
              <a:rPr lang="en-US" sz="1400" dirty="0" smtClean="0"/>
              <a:t>If M has been mean centered, we say “… at the average of M”</a:t>
            </a:r>
            <a:endParaRPr lang="en-US" sz="1400" dirty="0"/>
          </a:p>
          <a:p>
            <a:endParaRPr lang="en-US" dirty="0"/>
          </a:p>
        </p:txBody>
      </p:sp>
    </p:spTree>
    <p:extLst>
      <p:ext uri="{BB962C8B-B14F-4D97-AF65-F5344CB8AC3E}">
        <p14:creationId xmlns:p14="http://schemas.microsoft.com/office/powerpoint/2010/main" val="137950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Reduced-form regression equations</a:t>
            </a:r>
            <a:endParaRPr lang="en-US" dirty="0"/>
          </a:p>
        </p:txBody>
      </p:sp>
      <p:sp>
        <p:nvSpPr>
          <p:cNvPr id="3" name="Content Placeholder 2"/>
          <p:cNvSpPr>
            <a:spLocks noGrp="1"/>
          </p:cNvSpPr>
          <p:nvPr>
            <p:ph sz="quarter" idx="1"/>
          </p:nvPr>
        </p:nvSpPr>
        <p:spPr/>
        <p:txBody>
          <a:bodyPr/>
          <a:lstStyle/>
          <a:p>
            <a:r>
              <a:rPr lang="en-US" dirty="0" smtClean="0"/>
              <a:t>Given the full model results, we can write the regression equation for any given combination of predictors.</a:t>
            </a:r>
          </a:p>
          <a:p>
            <a:pPr lvl="1"/>
            <a:r>
              <a:rPr lang="en-US" dirty="0" smtClean="0"/>
              <a:t>E.g. what is the reduced equation relating </a:t>
            </a:r>
            <a:r>
              <a:rPr lang="en-US" dirty="0" err="1" smtClean="0"/>
              <a:t>stdtest_m</a:t>
            </a:r>
            <a:r>
              <a:rPr lang="en-US" dirty="0" smtClean="0"/>
              <a:t> to </a:t>
            </a:r>
            <a:r>
              <a:rPr lang="en-US" dirty="0" err="1" smtClean="0"/>
              <a:t>yrseduc</a:t>
            </a:r>
            <a:r>
              <a:rPr lang="en-US" dirty="0" smtClean="0"/>
              <a:t> for a 30 y/o Hispanic individual?</a:t>
            </a:r>
          </a:p>
          <a:p>
            <a:pPr lvl="2"/>
            <a:r>
              <a:rPr lang="en-US" dirty="0" smtClean="0"/>
              <a:t>Plug in age = 30, HISPANIC = 1, BLACK = 0</a:t>
            </a:r>
          </a:p>
          <a:p>
            <a:pPr lvl="1"/>
            <a:endParaRPr lang="en-US" sz="2400" dirty="0"/>
          </a:p>
        </p:txBody>
      </p:sp>
    </p:spTree>
    <p:extLst>
      <p:ext uri="{BB962C8B-B14F-4D97-AF65-F5344CB8AC3E}">
        <p14:creationId xmlns:p14="http://schemas.microsoft.com/office/powerpoint/2010/main" val="245557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is the effect of </a:t>
            </a:r>
            <a:r>
              <a:rPr lang="en-US" dirty="0" err="1"/>
              <a:t>stdtest_m</a:t>
            </a:r>
            <a:r>
              <a:rPr lang="en-US" dirty="0"/>
              <a:t> on </a:t>
            </a:r>
            <a:r>
              <a:rPr lang="en-US" dirty="0" err="1"/>
              <a:t>yrseduc</a:t>
            </a:r>
            <a:r>
              <a:rPr lang="en-US" dirty="0"/>
              <a:t> for a 30 y/o Hispanic individual</a:t>
            </a:r>
            <a:r>
              <a:rPr lang="en-US" dirty="0" smtClean="0"/>
              <a:t>?</a:t>
            </a:r>
            <a:endParaRPr lang="en-US" dirty="0"/>
          </a:p>
        </p:txBody>
      </p:sp>
      <p:sp>
        <p:nvSpPr>
          <p:cNvPr id="3" name="Content Placeholder 2"/>
          <p:cNvSpPr>
            <a:spLocks noGrp="1"/>
          </p:cNvSpPr>
          <p:nvPr>
            <p:ph sz="quarter" idx="1"/>
          </p:nvPr>
        </p:nvSpPr>
        <p:spPr/>
        <p:txBody>
          <a:bodyPr>
            <a:normAutofit lnSpcReduction="10000"/>
          </a:bodyPr>
          <a:lstStyle/>
          <a:p>
            <a:pPr marL="320040" lvl="1" indent="-320040">
              <a:spcBef>
                <a:spcPts val="700"/>
              </a:spcBef>
              <a:buClr>
                <a:schemeClr val="accent2"/>
              </a:buClr>
              <a:buSzPct val="60000"/>
              <a:buFont typeface="Wingdings"/>
              <a:buChar char=""/>
            </a:pPr>
            <a:r>
              <a:rPr lang="en-US" sz="2400" dirty="0"/>
              <a:t>Y = 12.515 + 0.035(age) + 0.585(BLACK) + 0.050(HISPANIC) + </a:t>
            </a:r>
            <a:r>
              <a:rPr lang="en-US" sz="2400" dirty="0" smtClean="0"/>
              <a:t>	0.059(</a:t>
            </a:r>
            <a:r>
              <a:rPr lang="en-US" sz="2400" b="1" dirty="0" err="1" smtClean="0"/>
              <a:t>stdtest_m</a:t>
            </a:r>
            <a:r>
              <a:rPr lang="en-US" sz="2400" dirty="0"/>
              <a:t>) + 0.009(BLACK)(</a:t>
            </a:r>
            <a:r>
              <a:rPr lang="en-US" sz="2400" b="1" dirty="0" err="1" smtClean="0"/>
              <a:t>stdtest_m</a:t>
            </a:r>
            <a:r>
              <a:rPr lang="en-US" sz="2400" dirty="0" smtClean="0"/>
              <a:t>) </a:t>
            </a:r>
            <a:r>
              <a:rPr lang="en-US" sz="2400" dirty="0"/>
              <a:t>+ </a:t>
            </a:r>
            <a:r>
              <a:rPr lang="en-US" sz="2400" dirty="0" smtClean="0"/>
              <a:t>	(</a:t>
            </a:r>
            <a:r>
              <a:rPr lang="en-US" sz="2400" dirty="0"/>
              <a:t>HISPANIC)(</a:t>
            </a:r>
            <a:r>
              <a:rPr lang="en-US" sz="2400" b="1" dirty="0" err="1"/>
              <a:t>stdtest_m</a:t>
            </a:r>
            <a:r>
              <a:rPr lang="en-US" sz="2400" dirty="0"/>
              <a:t>)-</a:t>
            </a:r>
            <a:r>
              <a:rPr lang="en-US" sz="2400" dirty="0" smtClean="0"/>
              <a:t>0.006</a:t>
            </a:r>
          </a:p>
          <a:p>
            <a:pPr marL="320040" lvl="1" indent="-320040">
              <a:spcBef>
                <a:spcPts val="700"/>
              </a:spcBef>
              <a:buClr>
                <a:schemeClr val="accent2"/>
              </a:buClr>
              <a:buSzPct val="60000"/>
              <a:buFont typeface="Wingdings"/>
              <a:buChar char=""/>
            </a:pPr>
            <a:endParaRPr lang="en-US" sz="2400" dirty="0"/>
          </a:p>
          <a:p>
            <a:pPr marL="320040" lvl="1" indent="-320040">
              <a:spcBef>
                <a:spcPts val="700"/>
              </a:spcBef>
              <a:buClr>
                <a:schemeClr val="accent2"/>
              </a:buClr>
              <a:buSzPct val="60000"/>
              <a:buFont typeface="Wingdings"/>
              <a:buChar char=""/>
            </a:pPr>
            <a:r>
              <a:rPr lang="en-US" sz="2400" dirty="0"/>
              <a:t>Y = 12.515 + </a:t>
            </a:r>
            <a:r>
              <a:rPr lang="en-US" sz="2400" dirty="0" smtClean="0"/>
              <a:t>0.035(30) </a:t>
            </a:r>
            <a:r>
              <a:rPr lang="en-US" sz="2400" dirty="0"/>
              <a:t>+ </a:t>
            </a:r>
            <a:r>
              <a:rPr lang="en-US" sz="2400" strike="sngStrike" dirty="0" smtClean="0"/>
              <a:t>0.585(0)</a:t>
            </a:r>
            <a:r>
              <a:rPr lang="en-US" sz="2400" dirty="0" smtClean="0"/>
              <a:t> </a:t>
            </a:r>
            <a:r>
              <a:rPr lang="en-US" sz="2400" dirty="0"/>
              <a:t>+ </a:t>
            </a:r>
            <a:r>
              <a:rPr lang="en-US" sz="2400" dirty="0" smtClean="0"/>
              <a:t>0.050(1) </a:t>
            </a:r>
            <a:r>
              <a:rPr lang="en-US" sz="2400" dirty="0"/>
              <a:t>+ 0.059(</a:t>
            </a:r>
            <a:r>
              <a:rPr lang="en-US" sz="2400" b="1" dirty="0" err="1"/>
              <a:t>stdtest_m</a:t>
            </a:r>
            <a:r>
              <a:rPr lang="en-US" sz="2400" dirty="0"/>
              <a:t>) </a:t>
            </a:r>
            <a:r>
              <a:rPr lang="en-US" sz="2400" dirty="0" smtClean="0"/>
              <a:t>	</a:t>
            </a:r>
            <a:r>
              <a:rPr lang="en-US" sz="2400" strike="sngStrike" dirty="0" smtClean="0"/>
              <a:t>+ 0.009(0)(</a:t>
            </a:r>
            <a:r>
              <a:rPr lang="en-US" sz="2400" b="1" strike="sngStrike" dirty="0" err="1" smtClean="0"/>
              <a:t>stdtest_m</a:t>
            </a:r>
            <a:r>
              <a:rPr lang="en-US" sz="2400" strike="sngStrike" dirty="0" smtClean="0"/>
              <a:t>) </a:t>
            </a:r>
            <a:r>
              <a:rPr lang="en-US" sz="2400" dirty="0"/>
              <a:t>+ </a:t>
            </a:r>
            <a:r>
              <a:rPr lang="en-US" sz="2400" dirty="0" smtClean="0"/>
              <a:t>(1)(</a:t>
            </a:r>
            <a:r>
              <a:rPr lang="en-US" sz="2400" b="1" dirty="0" err="1"/>
              <a:t>stdtest_m</a:t>
            </a:r>
            <a:r>
              <a:rPr lang="en-US" sz="2400" dirty="0"/>
              <a:t>)-</a:t>
            </a:r>
            <a:r>
              <a:rPr lang="en-US" sz="2400" dirty="0" smtClean="0"/>
              <a:t>0.006</a:t>
            </a:r>
          </a:p>
          <a:p>
            <a:pPr marL="320040" lvl="1" indent="-320040">
              <a:spcBef>
                <a:spcPts val="700"/>
              </a:spcBef>
              <a:buClr>
                <a:schemeClr val="accent2"/>
              </a:buClr>
              <a:buSzPct val="60000"/>
              <a:buFont typeface="Wingdings"/>
              <a:buChar char=""/>
            </a:pPr>
            <a:endParaRPr lang="en-US" sz="2400" dirty="0" smtClean="0"/>
          </a:p>
          <a:p>
            <a:pPr marL="320040" lvl="1" indent="-320040">
              <a:spcBef>
                <a:spcPts val="700"/>
              </a:spcBef>
              <a:buClr>
                <a:schemeClr val="accent2"/>
              </a:buClr>
              <a:buSzPct val="60000"/>
              <a:buFont typeface="Wingdings"/>
              <a:buChar char=""/>
            </a:pPr>
            <a:r>
              <a:rPr lang="en-US" sz="2400" dirty="0" smtClean="0"/>
              <a:t>Y = 12.515 + 1.05 + 0.050 +0.059(</a:t>
            </a:r>
            <a:r>
              <a:rPr lang="en-US" sz="2400" b="1" dirty="0" err="1" smtClean="0"/>
              <a:t>stdtest_m</a:t>
            </a:r>
            <a:r>
              <a:rPr lang="en-US" sz="2400" dirty="0" smtClean="0"/>
              <a:t>) + </a:t>
            </a:r>
          </a:p>
          <a:p>
            <a:pPr marL="0" lvl="1" indent="0">
              <a:spcBef>
                <a:spcPts val="700"/>
              </a:spcBef>
              <a:buClr>
                <a:schemeClr val="accent2"/>
              </a:buClr>
              <a:buSzPct val="60000"/>
              <a:buNone/>
            </a:pPr>
            <a:r>
              <a:rPr lang="en-US" sz="2400" dirty="0" smtClean="0"/>
              <a:t>	(</a:t>
            </a:r>
            <a:r>
              <a:rPr lang="en-US" sz="2400" dirty="0" err="1" smtClean="0"/>
              <a:t>stdtest_m</a:t>
            </a:r>
            <a:r>
              <a:rPr lang="en-US" sz="2400" dirty="0" smtClean="0"/>
              <a:t>)(-0.006)</a:t>
            </a:r>
          </a:p>
          <a:p>
            <a:pPr marL="0" lvl="1" indent="0">
              <a:spcBef>
                <a:spcPts val="700"/>
              </a:spcBef>
              <a:buClr>
                <a:schemeClr val="accent2"/>
              </a:buClr>
              <a:buSzPct val="60000"/>
              <a:buNone/>
            </a:pPr>
            <a:endParaRPr lang="en-US" sz="2400" dirty="0" smtClean="0"/>
          </a:p>
          <a:p>
            <a:pPr marL="342900" lvl="1" indent="-342900">
              <a:spcBef>
                <a:spcPts val="700"/>
              </a:spcBef>
              <a:buClr>
                <a:schemeClr val="accent2"/>
              </a:buClr>
              <a:buSzPct val="60000"/>
            </a:pPr>
            <a:r>
              <a:rPr lang="en-US" sz="2400" dirty="0" smtClean="0"/>
              <a:t>Y = 13.605 - 0.053(</a:t>
            </a:r>
            <a:r>
              <a:rPr lang="en-US" sz="2400" b="1" dirty="0" err="1" smtClean="0"/>
              <a:t>stdtest_m</a:t>
            </a:r>
            <a:r>
              <a:rPr lang="en-US" sz="2400" dirty="0" smtClean="0"/>
              <a:t>)</a:t>
            </a:r>
            <a:endParaRPr lang="en-US" sz="2400" dirty="0"/>
          </a:p>
          <a:p>
            <a:endParaRPr lang="en-US" dirty="0"/>
          </a:p>
        </p:txBody>
      </p:sp>
    </p:spTree>
    <p:extLst>
      <p:ext uri="{BB962C8B-B14F-4D97-AF65-F5344CB8AC3E}">
        <p14:creationId xmlns:p14="http://schemas.microsoft.com/office/powerpoint/2010/main" val="202293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activity in </a:t>
            </a:r>
            <a:r>
              <a:rPr lang="en-US" dirty="0" err="1" smtClean="0"/>
              <a:t>dropbox</a:t>
            </a:r>
            <a:r>
              <a:rPr lang="en-US" dirty="0" smtClean="0"/>
              <a:t> folder</a:t>
            </a:r>
            <a:endParaRPr lang="en-US"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55113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Moderation/Interaction Graph</a:t>
            </a:r>
            <a:endParaRPr lang="en-US" dirty="0"/>
          </a:p>
        </p:txBody>
      </p:sp>
      <p:cxnSp>
        <p:nvCxnSpPr>
          <p:cNvPr id="5" name="Straight Connector 4"/>
          <p:cNvCxnSpPr/>
          <p:nvPr/>
        </p:nvCxnSpPr>
        <p:spPr>
          <a:xfrm>
            <a:off x="2286000" y="2286000"/>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286000" y="5486400"/>
            <a:ext cx="48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71800" y="6034344"/>
            <a:ext cx="3810000" cy="369332"/>
          </a:xfrm>
          <a:prstGeom prst="rect">
            <a:avLst/>
          </a:prstGeom>
          <a:noFill/>
        </p:spPr>
        <p:txBody>
          <a:bodyPr wrap="square" rtlCol="0">
            <a:spAutoFit/>
          </a:bodyPr>
          <a:lstStyle/>
          <a:p>
            <a:pPr algn="ctr"/>
            <a:r>
              <a:rPr lang="en-US" dirty="0" smtClean="0"/>
              <a:t>Training Program Condition</a:t>
            </a:r>
            <a:endParaRPr lang="en-US" dirty="0"/>
          </a:p>
        </p:txBody>
      </p:sp>
      <p:cxnSp>
        <p:nvCxnSpPr>
          <p:cNvPr id="12" name="Straight Connector 11"/>
          <p:cNvCxnSpPr/>
          <p:nvPr/>
        </p:nvCxnSpPr>
        <p:spPr>
          <a:xfrm>
            <a:off x="32766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103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95600" y="5665012"/>
            <a:ext cx="1143000" cy="369332"/>
          </a:xfrm>
          <a:prstGeom prst="rect">
            <a:avLst/>
          </a:prstGeom>
          <a:noFill/>
        </p:spPr>
        <p:txBody>
          <a:bodyPr wrap="square" rtlCol="0">
            <a:spAutoFit/>
          </a:bodyPr>
          <a:lstStyle/>
          <a:p>
            <a:r>
              <a:rPr lang="en-US" dirty="0" smtClean="0"/>
              <a:t>Control</a:t>
            </a:r>
            <a:endParaRPr lang="en-US" dirty="0"/>
          </a:p>
        </p:txBody>
      </p:sp>
      <p:sp>
        <p:nvSpPr>
          <p:cNvPr id="15" name="TextBox 14"/>
          <p:cNvSpPr txBox="1"/>
          <p:nvPr/>
        </p:nvSpPr>
        <p:spPr>
          <a:xfrm>
            <a:off x="5638800" y="5665012"/>
            <a:ext cx="1257300" cy="369332"/>
          </a:xfrm>
          <a:prstGeom prst="rect">
            <a:avLst/>
          </a:prstGeom>
          <a:noFill/>
        </p:spPr>
        <p:txBody>
          <a:bodyPr wrap="square" rtlCol="0">
            <a:spAutoFit/>
          </a:bodyPr>
          <a:lstStyle/>
          <a:p>
            <a:r>
              <a:rPr lang="en-US" dirty="0" smtClean="0"/>
              <a:t>Intervention</a:t>
            </a:r>
            <a:endParaRPr lang="en-US" dirty="0"/>
          </a:p>
        </p:txBody>
      </p:sp>
      <p:sp>
        <p:nvSpPr>
          <p:cNvPr id="16" name="TextBox 15"/>
          <p:cNvSpPr txBox="1"/>
          <p:nvPr/>
        </p:nvSpPr>
        <p:spPr>
          <a:xfrm rot="16200000">
            <a:off x="1245634" y="3625334"/>
            <a:ext cx="1219199" cy="369332"/>
          </a:xfrm>
          <a:prstGeom prst="rect">
            <a:avLst/>
          </a:prstGeom>
          <a:noFill/>
        </p:spPr>
        <p:txBody>
          <a:bodyPr wrap="square" rtlCol="0">
            <a:spAutoFit/>
          </a:bodyPr>
          <a:lstStyle/>
          <a:p>
            <a:r>
              <a:rPr lang="en-US" dirty="0" smtClean="0"/>
              <a:t>Knowledge</a:t>
            </a:r>
            <a:endParaRPr lang="en-US" dirty="0"/>
          </a:p>
        </p:txBody>
      </p:sp>
      <p:cxnSp>
        <p:nvCxnSpPr>
          <p:cNvPr id="18" name="Straight Connector 17"/>
          <p:cNvCxnSpPr/>
          <p:nvPr/>
        </p:nvCxnSpPr>
        <p:spPr>
          <a:xfrm flipV="1">
            <a:off x="3276600" y="4267200"/>
            <a:ext cx="2933700" cy="685800"/>
          </a:xfrm>
          <a:prstGeom prst="line">
            <a:avLst/>
          </a:prstGeom>
          <a:ln w="2857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276600" y="3352800"/>
            <a:ext cx="2819400" cy="1524000"/>
          </a:xfrm>
          <a:prstGeom prst="line">
            <a:avLst/>
          </a:prstGeom>
          <a:ln w="28575">
            <a:solidFill>
              <a:schemeClr val="accent3"/>
            </a:solidFill>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149139" y="3048000"/>
            <a:ext cx="884121" cy="369332"/>
          </a:xfrm>
          <a:prstGeom prst="rect">
            <a:avLst/>
          </a:prstGeom>
          <a:noFill/>
        </p:spPr>
        <p:txBody>
          <a:bodyPr wrap="square" rtlCol="0">
            <a:spAutoFit/>
          </a:bodyPr>
          <a:lstStyle/>
          <a:p>
            <a:r>
              <a:rPr lang="en-US" dirty="0" smtClean="0"/>
              <a:t>Women</a:t>
            </a:r>
            <a:endParaRPr lang="en-US" dirty="0"/>
          </a:p>
        </p:txBody>
      </p:sp>
      <p:sp>
        <p:nvSpPr>
          <p:cNvPr id="24" name="TextBox 23"/>
          <p:cNvSpPr txBox="1"/>
          <p:nvPr/>
        </p:nvSpPr>
        <p:spPr>
          <a:xfrm>
            <a:off x="6278679" y="4082534"/>
            <a:ext cx="884121" cy="369332"/>
          </a:xfrm>
          <a:prstGeom prst="rect">
            <a:avLst/>
          </a:prstGeom>
          <a:noFill/>
        </p:spPr>
        <p:txBody>
          <a:bodyPr wrap="square" rtlCol="0">
            <a:spAutoFit/>
          </a:bodyPr>
          <a:lstStyle/>
          <a:p>
            <a:r>
              <a:rPr lang="en-US" dirty="0" smtClean="0"/>
              <a:t>Men</a:t>
            </a:r>
            <a:endParaRPr lang="en-US" dirty="0"/>
          </a:p>
        </p:txBody>
      </p:sp>
    </p:spTree>
    <p:extLst>
      <p:ext uri="{BB962C8B-B14F-4D97-AF65-F5344CB8AC3E}">
        <p14:creationId xmlns:p14="http://schemas.microsoft.com/office/powerpoint/2010/main" val="3420560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Moderation Equation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03374658"/>
              </p:ext>
            </p:extLst>
          </p:nvPr>
        </p:nvGraphicFramePr>
        <p:xfrm>
          <a:off x="1676400" y="1905000"/>
          <a:ext cx="5723792" cy="533400"/>
        </p:xfrm>
        <a:graphic>
          <a:graphicData uri="http://schemas.openxmlformats.org/presentationml/2006/ole">
            <mc:AlternateContent xmlns:mc="http://schemas.openxmlformats.org/markup-compatibility/2006">
              <mc:Choice xmlns:v="urn:schemas-microsoft-com:vml" Requires="v">
                <p:oleObj spid="_x0000_s93307" name="Equation" r:id="rId3" imgW="2979007" imgH="272193" progId="Equation.3">
                  <p:embed/>
                </p:oleObj>
              </mc:Choice>
              <mc:Fallback>
                <p:oleObj name="Equation" r:id="rId3" imgW="2979007" imgH="272193"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05000"/>
                        <a:ext cx="572379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304800" y="2874168"/>
            <a:ext cx="8458200" cy="322183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0</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 predicted value of y when all predictors are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1</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 predicted change in y for a one unit increase in </a:t>
            </a:r>
            <a:r>
              <a:rPr kumimoji="0" lang="en-US" sz="1900" b="0" i="0" u="none" strike="noStrike" cap="none" normalizeH="0" baseline="0" dirty="0" err="1" smtClean="0">
                <a:ln>
                  <a:noFill/>
                </a:ln>
                <a:solidFill>
                  <a:srgbClr val="000000"/>
                </a:solidFill>
                <a:effectLst/>
                <a:cs typeface="Arial" pitchFamily="34" charset="0"/>
              </a:rPr>
              <a:t>xcen</a:t>
            </a:r>
            <a:r>
              <a:rPr kumimoji="0" lang="en-US" sz="1900" b="0" i="0" u="none" strike="noStrike" cap="none" normalizeH="0" baseline="0" dirty="0" smtClean="0">
                <a:ln>
                  <a:noFill/>
                </a:ln>
                <a:solidFill>
                  <a:srgbClr val="000000"/>
                </a:solidFill>
                <a:effectLst/>
                <a:cs typeface="Arial" pitchFamily="34" charset="0"/>
              </a:rPr>
              <a:t> </a:t>
            </a:r>
            <a:r>
              <a:rPr kumimoji="0" lang="en-US" sz="1900" b="1" i="0" u="sng" strike="noStrike" cap="none" normalizeH="0" baseline="0" dirty="0" smtClean="0">
                <a:ln>
                  <a:noFill/>
                </a:ln>
                <a:solidFill>
                  <a:srgbClr val="000000"/>
                </a:solidFill>
                <a:effectLst/>
                <a:cs typeface="Arial" pitchFamily="34" charset="0"/>
              </a:rPr>
              <a:t>when </a:t>
            </a:r>
            <a:r>
              <a:rPr kumimoji="0" lang="en-US" sz="1900" b="1" i="0" u="sng" strike="noStrike" cap="none" normalizeH="0" baseline="0" dirty="0" err="1" smtClean="0">
                <a:ln>
                  <a:noFill/>
                </a:ln>
                <a:solidFill>
                  <a:srgbClr val="000000"/>
                </a:solidFill>
                <a:effectLst/>
                <a:cs typeface="Arial" pitchFamily="34" charset="0"/>
              </a:rPr>
              <a:t>zcen</a:t>
            </a:r>
            <a:r>
              <a:rPr kumimoji="0" lang="en-US" sz="1900" b="1" i="0" u="sng" strike="noStrike" cap="none" normalizeH="0" baseline="0" dirty="0" smtClean="0">
                <a:ln>
                  <a:noFill/>
                </a:ln>
                <a:solidFill>
                  <a:srgbClr val="000000"/>
                </a:solidFill>
                <a:effectLst/>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2</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 predicted change in y for a one unit increase in </a:t>
            </a:r>
            <a:r>
              <a:rPr kumimoji="0" lang="en-US" sz="1900" b="0" i="0" u="none" strike="noStrike" cap="none" normalizeH="0" baseline="0" dirty="0" err="1" smtClean="0">
                <a:ln>
                  <a:noFill/>
                </a:ln>
                <a:solidFill>
                  <a:srgbClr val="000000"/>
                </a:solidFill>
                <a:effectLst/>
                <a:cs typeface="Arial" pitchFamily="34" charset="0"/>
              </a:rPr>
              <a:t>zcen</a:t>
            </a:r>
            <a:r>
              <a:rPr kumimoji="0" lang="en-US" sz="1900" b="0" i="0" u="none" strike="noStrike" cap="none" normalizeH="0" baseline="0" dirty="0" smtClean="0">
                <a:ln>
                  <a:noFill/>
                </a:ln>
                <a:solidFill>
                  <a:srgbClr val="000000"/>
                </a:solidFill>
                <a:effectLst/>
                <a:cs typeface="Arial" pitchFamily="34" charset="0"/>
              </a:rPr>
              <a:t> </a:t>
            </a:r>
            <a:r>
              <a:rPr kumimoji="0" lang="en-US" sz="1900" b="1" i="0" u="sng" strike="noStrike" cap="none" normalizeH="0" baseline="0" dirty="0" smtClean="0">
                <a:ln>
                  <a:noFill/>
                </a:ln>
                <a:solidFill>
                  <a:srgbClr val="000000"/>
                </a:solidFill>
                <a:effectLst/>
                <a:cs typeface="Arial" pitchFamily="34" charset="0"/>
              </a:rPr>
              <a:t>when </a:t>
            </a:r>
            <a:r>
              <a:rPr kumimoji="0" lang="en-US" sz="1900" b="1" i="0" u="sng" strike="noStrike" cap="none" normalizeH="0" baseline="0" dirty="0" err="1" smtClean="0">
                <a:ln>
                  <a:noFill/>
                </a:ln>
                <a:solidFill>
                  <a:srgbClr val="000000"/>
                </a:solidFill>
                <a:effectLst/>
                <a:cs typeface="Arial" pitchFamily="34" charset="0"/>
              </a:rPr>
              <a:t>xcen</a:t>
            </a:r>
            <a:r>
              <a:rPr kumimoji="0" lang="en-US" sz="1900" b="1" i="0" u="sng" strike="noStrike" cap="none" normalizeH="0" baseline="0" dirty="0" smtClean="0">
                <a:ln>
                  <a:noFill/>
                </a:ln>
                <a:solidFill>
                  <a:srgbClr val="000000"/>
                </a:solidFill>
                <a:effectLst/>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3 </a:t>
            </a:r>
            <a:r>
              <a:rPr kumimoji="0" lang="en-US" sz="1900" b="0" i="0" u="none" strike="noStrike" cap="none" normalizeH="0" baseline="0" dirty="0" smtClean="0">
                <a:ln>
                  <a:noFill/>
                </a:ln>
                <a:solidFill>
                  <a:srgbClr val="000000"/>
                </a:solidFill>
                <a:effectLst/>
                <a:cs typeface="Arial" pitchFamily="34" charset="0"/>
              </a:rPr>
              <a:t>= predicted difference in the effect of </a:t>
            </a:r>
            <a:r>
              <a:rPr kumimoji="0" lang="en-US" sz="1900" b="0" i="0" u="none" strike="noStrike" cap="none" normalizeH="0" baseline="0" dirty="0" err="1" smtClean="0">
                <a:ln>
                  <a:noFill/>
                </a:ln>
                <a:solidFill>
                  <a:srgbClr val="000000"/>
                </a:solidFill>
                <a:effectLst/>
                <a:cs typeface="Arial" pitchFamily="34" charset="0"/>
              </a:rPr>
              <a:t>xcen</a:t>
            </a:r>
            <a:r>
              <a:rPr kumimoji="0" lang="en-US" sz="1900" b="0" i="0" u="none" strike="noStrike" cap="none" normalizeH="0" baseline="0" dirty="0" smtClean="0">
                <a:ln>
                  <a:noFill/>
                </a:ln>
                <a:solidFill>
                  <a:srgbClr val="000000"/>
                </a:solidFill>
                <a:effectLst/>
                <a:cs typeface="Arial" pitchFamily="34" charset="0"/>
              </a:rPr>
              <a:t> on y (</a:t>
            </a: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1</a:t>
            </a:r>
            <a:r>
              <a:rPr kumimoji="0" lang="en-US" sz="1900" b="0" i="0" u="none" strike="noStrike" cap="none" normalizeH="0" baseline="0" dirty="0" smtClean="0">
                <a:ln>
                  <a:noFill/>
                </a:ln>
                <a:solidFill>
                  <a:srgbClr val="000000"/>
                </a:solidFill>
                <a:effectLst/>
                <a:cs typeface="Arial" pitchFamily="34" charset="0"/>
              </a:rPr>
              <a:t>) for a one unit increase in </a:t>
            </a:r>
            <a:r>
              <a:rPr kumimoji="0" lang="en-US" sz="1900" b="0" i="0" u="none" strike="noStrike" cap="none" normalizeH="0" baseline="0" dirty="0" err="1" smtClean="0">
                <a:ln>
                  <a:noFill/>
                </a:ln>
                <a:solidFill>
                  <a:srgbClr val="000000"/>
                </a:solidFill>
                <a:effectLst/>
                <a:cs typeface="Arial" pitchFamily="34" charset="0"/>
              </a:rPr>
              <a:t>zcen</a:t>
            </a:r>
            <a:endParaRPr kumimoji="0" lang="en-US" sz="1900" b="0" i="0" u="none" strike="noStrike" cap="none" normalizeH="0" baseline="0" dirty="0" smtClean="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1" i="0" u="sng" strike="noStrike" cap="none" normalizeH="0" baseline="0" dirty="0" smtClean="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cs typeface="Arial" pitchFamily="34" charset="0"/>
              </a:rPr>
              <a:t>Therefore: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1</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is the effect of </a:t>
            </a:r>
            <a:r>
              <a:rPr kumimoji="0" lang="en-US" sz="1900" b="0" i="0" u="none" strike="noStrike" cap="none" normalizeH="0" baseline="0" dirty="0" err="1" smtClean="0">
                <a:ln>
                  <a:noFill/>
                </a:ln>
                <a:solidFill>
                  <a:srgbClr val="000000"/>
                </a:solidFill>
                <a:effectLst/>
                <a:cs typeface="Arial" pitchFamily="34" charset="0"/>
              </a:rPr>
              <a:t>xcen</a:t>
            </a:r>
            <a:r>
              <a:rPr kumimoji="0" lang="en-US" sz="1900" b="0" i="0" u="none" strike="noStrike" cap="none" normalizeH="0" baseline="0" dirty="0" smtClean="0">
                <a:ln>
                  <a:noFill/>
                </a:ln>
                <a:solidFill>
                  <a:srgbClr val="000000"/>
                </a:solidFill>
                <a:effectLst/>
                <a:cs typeface="Arial" pitchFamily="34" charset="0"/>
              </a:rPr>
              <a:t> on y when </a:t>
            </a:r>
            <a:r>
              <a:rPr kumimoji="0" lang="en-US" sz="1900" b="0" i="0" u="none" strike="noStrike" cap="none" normalizeH="0" baseline="0" dirty="0" err="1" smtClean="0">
                <a:ln>
                  <a:noFill/>
                </a:ln>
                <a:solidFill>
                  <a:srgbClr val="000000"/>
                </a:solidFill>
                <a:effectLst/>
                <a:cs typeface="Arial" pitchFamily="34" charset="0"/>
              </a:rPr>
              <a:t>zcen</a:t>
            </a:r>
            <a:r>
              <a:rPr kumimoji="0" lang="en-US" sz="1900" b="0" i="0" u="none" strike="noStrike" cap="none" normalizeH="0" baseline="0" dirty="0" smtClean="0">
                <a:ln>
                  <a:noFill/>
                </a:ln>
                <a:solidFill>
                  <a:srgbClr val="000000"/>
                </a:solidFill>
                <a:effectLst/>
                <a:cs typeface="Arial" pitchFamily="34" charset="0"/>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1</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 (</a:t>
            </a: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3 </a:t>
            </a:r>
            <a:r>
              <a:rPr kumimoji="0" lang="en-US" sz="1900" b="0" i="0" u="none" strike="noStrike" cap="none" normalizeH="0" baseline="0" noProof="1" smtClean="0">
                <a:ln>
                  <a:noFill/>
                </a:ln>
                <a:solidFill>
                  <a:srgbClr val="000000"/>
                </a:solidFill>
                <a:effectLst/>
                <a:cs typeface="Arial" pitchFamily="34" charset="0"/>
              </a:rPr>
              <a:t>•</a:t>
            </a:r>
            <a:r>
              <a:rPr kumimoji="0" lang="en-US" sz="1900" b="0" i="0" u="none" strike="noStrike" cap="none" normalizeH="0" baseline="0" dirty="0" smtClean="0">
                <a:ln>
                  <a:noFill/>
                </a:ln>
                <a:solidFill>
                  <a:srgbClr val="000000"/>
                </a:solidFill>
                <a:effectLst/>
                <a:cs typeface="Arial" pitchFamily="34" charset="0"/>
              </a:rPr>
              <a:t> 1</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is the effect of </a:t>
            </a:r>
            <a:r>
              <a:rPr kumimoji="0" lang="en-US" sz="1900" b="0" i="0" u="none" strike="noStrike" cap="none" normalizeH="0" baseline="0" dirty="0" err="1" smtClean="0">
                <a:ln>
                  <a:noFill/>
                </a:ln>
                <a:solidFill>
                  <a:srgbClr val="000000"/>
                </a:solidFill>
                <a:effectLst/>
                <a:cs typeface="Arial" pitchFamily="34" charset="0"/>
              </a:rPr>
              <a:t>xcen</a:t>
            </a:r>
            <a:r>
              <a:rPr kumimoji="0" lang="en-US" sz="1900" b="0" i="0" u="none" strike="noStrike" cap="none" normalizeH="0" baseline="0" dirty="0" smtClean="0">
                <a:ln>
                  <a:noFill/>
                </a:ln>
                <a:solidFill>
                  <a:srgbClr val="000000"/>
                </a:solidFill>
                <a:effectLst/>
                <a:cs typeface="Arial" pitchFamily="34" charset="0"/>
              </a:rPr>
              <a:t> on y when </a:t>
            </a:r>
            <a:r>
              <a:rPr kumimoji="0" lang="en-US" sz="1900" b="0" i="0" u="none" strike="noStrike" cap="none" normalizeH="0" baseline="0" dirty="0" err="1" smtClean="0">
                <a:ln>
                  <a:noFill/>
                </a:ln>
                <a:solidFill>
                  <a:srgbClr val="000000"/>
                </a:solidFill>
                <a:effectLst/>
                <a:cs typeface="Arial" pitchFamily="34" charset="0"/>
              </a:rPr>
              <a:t>zcen</a:t>
            </a:r>
            <a:r>
              <a:rPr kumimoji="0" lang="en-US" sz="1900" b="0" i="0" u="none" strike="noStrike" cap="none" normalizeH="0" baseline="0" dirty="0" smtClean="0">
                <a:ln>
                  <a:noFill/>
                </a:ln>
                <a:solidFill>
                  <a:srgbClr val="000000"/>
                </a:solidFill>
                <a:effectLst/>
                <a:cs typeface="Arial" pitchFamily="34" charset="0"/>
              </a:rPr>
              <a:t>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1</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 (</a:t>
            </a:r>
            <a:r>
              <a:rPr kumimoji="0" lang="en-US" sz="1900" b="0" i="1" u="none" strike="noStrike" cap="none" normalizeH="0" baseline="0" dirty="0" smtClean="0">
                <a:ln>
                  <a:noFill/>
                </a:ln>
                <a:solidFill>
                  <a:srgbClr val="000000"/>
                </a:solidFill>
                <a:effectLst/>
                <a:cs typeface="Arial" pitchFamily="34" charset="0"/>
              </a:rPr>
              <a:t>b</a:t>
            </a:r>
            <a:r>
              <a:rPr kumimoji="0" lang="en-US" sz="1900" b="0" i="1" u="none" strike="noStrike" cap="none" normalizeH="0" baseline="-25000" dirty="0" smtClean="0">
                <a:ln>
                  <a:noFill/>
                </a:ln>
                <a:solidFill>
                  <a:srgbClr val="000000"/>
                </a:solidFill>
                <a:effectLst/>
                <a:cs typeface="Arial" pitchFamily="34" charset="0"/>
              </a:rPr>
              <a:t>3 </a:t>
            </a:r>
            <a:r>
              <a:rPr kumimoji="0" lang="en-US" sz="1900" b="0" i="0" u="none" strike="noStrike" cap="none" normalizeH="0" baseline="0" noProof="1" smtClean="0">
                <a:ln>
                  <a:noFill/>
                </a:ln>
                <a:solidFill>
                  <a:srgbClr val="000000"/>
                </a:solidFill>
                <a:effectLst/>
                <a:cs typeface="Arial" pitchFamily="34" charset="0"/>
              </a:rPr>
              <a:t>•</a:t>
            </a:r>
            <a:r>
              <a:rPr kumimoji="0" lang="en-US" sz="1900" b="0" i="0" u="none" strike="noStrike" cap="none" normalizeH="0" baseline="0" dirty="0" smtClean="0">
                <a:ln>
                  <a:noFill/>
                </a:ln>
                <a:solidFill>
                  <a:srgbClr val="000000"/>
                </a:solidFill>
                <a:effectLst/>
                <a:cs typeface="Arial" pitchFamily="34" charset="0"/>
              </a:rPr>
              <a:t> -1</a:t>
            </a:r>
            <a:r>
              <a:rPr kumimoji="0" lang="en-US" sz="1900" b="0" i="1" u="none" strike="noStrike" cap="none" normalizeH="0" baseline="0" dirty="0" smtClean="0">
                <a:ln>
                  <a:noFill/>
                </a:ln>
                <a:solidFill>
                  <a:srgbClr val="000000"/>
                </a:solidFill>
                <a:effectLst/>
                <a:cs typeface="Arial" pitchFamily="34" charset="0"/>
              </a:rPr>
              <a:t>) </a:t>
            </a:r>
            <a:r>
              <a:rPr kumimoji="0" lang="en-US" sz="1900" b="0" i="0" u="none" strike="noStrike" cap="none" normalizeH="0" baseline="0" dirty="0" smtClean="0">
                <a:ln>
                  <a:noFill/>
                </a:ln>
                <a:solidFill>
                  <a:srgbClr val="000000"/>
                </a:solidFill>
                <a:effectLst/>
                <a:cs typeface="Arial" pitchFamily="34" charset="0"/>
              </a:rPr>
              <a:t>is the effect of </a:t>
            </a:r>
            <a:r>
              <a:rPr kumimoji="0" lang="en-US" sz="1900" b="0" i="0" u="none" strike="noStrike" cap="none" normalizeH="0" baseline="0" dirty="0" err="1" smtClean="0">
                <a:ln>
                  <a:noFill/>
                </a:ln>
                <a:solidFill>
                  <a:srgbClr val="000000"/>
                </a:solidFill>
                <a:effectLst/>
                <a:cs typeface="Arial" pitchFamily="34" charset="0"/>
              </a:rPr>
              <a:t>xcen</a:t>
            </a:r>
            <a:r>
              <a:rPr kumimoji="0" lang="en-US" sz="1900" b="0" i="0" u="none" strike="noStrike" cap="none" normalizeH="0" baseline="0" dirty="0" smtClean="0">
                <a:ln>
                  <a:noFill/>
                </a:ln>
                <a:solidFill>
                  <a:srgbClr val="000000"/>
                </a:solidFill>
                <a:effectLst/>
                <a:cs typeface="Arial" pitchFamily="34" charset="0"/>
              </a:rPr>
              <a:t> on y when </a:t>
            </a:r>
            <a:r>
              <a:rPr kumimoji="0" lang="en-US" sz="1900" b="0" i="0" u="none" strike="noStrike" cap="none" normalizeH="0" baseline="0" dirty="0" err="1" smtClean="0">
                <a:ln>
                  <a:noFill/>
                </a:ln>
                <a:solidFill>
                  <a:srgbClr val="000000"/>
                </a:solidFill>
                <a:effectLst/>
                <a:cs typeface="Arial" pitchFamily="34" charset="0"/>
              </a:rPr>
              <a:t>zcen</a:t>
            </a:r>
            <a:r>
              <a:rPr kumimoji="0" lang="en-US" sz="1900" b="0" i="0" u="none" strike="noStrike" cap="none" normalizeH="0" baseline="0" dirty="0" smtClean="0">
                <a:ln>
                  <a:noFill/>
                </a:ln>
                <a:solidFill>
                  <a:srgbClr val="000000"/>
                </a:solidFill>
                <a:effectLst/>
                <a:cs typeface="Arial" pitchFamily="34" charset="0"/>
              </a:rPr>
              <a:t>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5413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sz="3600" dirty="0" smtClean="0"/>
              <a:t>Interaction of 1 Categorical and 1 Continuous Variable</a:t>
            </a:r>
            <a:endParaRPr lang="en-US" sz="3600" dirty="0"/>
          </a:p>
        </p:txBody>
      </p:sp>
    </p:spTree>
    <p:extLst>
      <p:ext uri="{BB962C8B-B14F-4D97-AF65-F5344CB8AC3E}">
        <p14:creationId xmlns:p14="http://schemas.microsoft.com/office/powerpoint/2010/main" val="1237773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r>
            <a:br>
              <a:rPr lang="en-US" dirty="0"/>
            </a:br>
            <a:r>
              <a:rPr lang="en-US" sz="3100" b="1" dirty="0"/>
              <a:t>Inequality in Opportunity for Educational Attainment</a:t>
            </a:r>
            <a:endParaRPr lang="en-US" sz="3100" dirty="0"/>
          </a:p>
        </p:txBody>
      </p:sp>
      <p:sp>
        <p:nvSpPr>
          <p:cNvPr id="5" name="Content Placeholder 4"/>
          <p:cNvSpPr>
            <a:spLocks noGrp="1"/>
          </p:cNvSpPr>
          <p:nvPr>
            <p:ph sz="quarter" idx="1"/>
          </p:nvPr>
        </p:nvSpPr>
        <p:spPr/>
        <p:txBody>
          <a:bodyPr>
            <a:normAutofit fontScale="92500" lnSpcReduction="10000"/>
          </a:bodyPr>
          <a:lstStyle/>
          <a:p>
            <a:endParaRPr lang="en-US" dirty="0"/>
          </a:p>
          <a:p>
            <a:endParaRPr lang="en-US" sz="3600" dirty="0">
              <a:solidFill>
                <a:srgbClr val="000000"/>
              </a:solidFill>
            </a:endParaRPr>
          </a:p>
          <a:p>
            <a:r>
              <a:rPr lang="en-US" sz="3200" dirty="0">
                <a:solidFill>
                  <a:srgbClr val="000000"/>
                </a:solidFill>
              </a:rPr>
              <a:t>Let’s explore potential inequalities in opportunities for educational attainment as a function of race/ ethnicity. </a:t>
            </a:r>
            <a:endParaRPr lang="en-US" sz="3200" dirty="0" smtClean="0">
              <a:solidFill>
                <a:srgbClr val="000000"/>
              </a:solidFill>
            </a:endParaRPr>
          </a:p>
          <a:p>
            <a:r>
              <a:rPr lang="en-US" sz="3200" dirty="0" smtClean="0">
                <a:solidFill>
                  <a:srgbClr val="000000"/>
                </a:solidFill>
              </a:rPr>
              <a:t>The </a:t>
            </a:r>
            <a:r>
              <a:rPr lang="en-US" sz="3200" dirty="0">
                <a:solidFill>
                  <a:srgbClr val="000000"/>
                </a:solidFill>
              </a:rPr>
              <a:t>National Longitudinal Study of Youth (NLSY) </a:t>
            </a:r>
            <a:endParaRPr lang="en-US" sz="3200" dirty="0" smtClean="0">
              <a:solidFill>
                <a:srgbClr val="000000"/>
              </a:solidFill>
            </a:endParaRPr>
          </a:p>
          <a:p>
            <a:pPr lvl="1"/>
            <a:r>
              <a:rPr lang="en-US" dirty="0" smtClean="0">
                <a:solidFill>
                  <a:srgbClr val="000000"/>
                </a:solidFill>
              </a:rPr>
              <a:t>longitudinal </a:t>
            </a:r>
            <a:r>
              <a:rPr lang="en-US" dirty="0">
                <a:solidFill>
                  <a:srgbClr val="000000"/>
                </a:solidFill>
              </a:rPr>
              <a:t>study of youth development funded by the Bureau of Labor Statistics. We’ll use a subset of the data (4,039 Black, Hispanic, and White participants who were 28 to 30 years old in 2010</a:t>
            </a:r>
            <a:r>
              <a:rPr lang="en-US" dirty="0" smtClean="0">
                <a:solidFill>
                  <a:srgbClr val="000000"/>
                </a:solidFill>
              </a:rPr>
              <a:t>)</a:t>
            </a:r>
            <a:endParaRPr lang="en-US" dirty="0"/>
          </a:p>
        </p:txBody>
      </p:sp>
    </p:spTree>
    <p:extLst>
      <p:ext uri="{BB962C8B-B14F-4D97-AF65-F5344CB8AC3E}">
        <p14:creationId xmlns:p14="http://schemas.microsoft.com/office/powerpoint/2010/main" val="1101651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
          </p:nvPr>
        </p:nvSpPr>
        <p:spPr/>
        <p:txBody>
          <a:bodyPr/>
          <a:lstStyle/>
          <a:p>
            <a:r>
              <a:rPr lang="en-US" dirty="0"/>
              <a:t>1. </a:t>
            </a:r>
            <a:r>
              <a:rPr lang="en-US" dirty="0" smtClean="0"/>
              <a:t>race: Black</a:t>
            </a:r>
            <a:r>
              <a:rPr lang="en-US" dirty="0"/>
              <a:t>, </a:t>
            </a:r>
            <a:r>
              <a:rPr lang="en-US" dirty="0" smtClean="0"/>
              <a:t>Hispanic</a:t>
            </a:r>
            <a:r>
              <a:rPr lang="en-US" dirty="0"/>
              <a:t>, </a:t>
            </a:r>
            <a:r>
              <a:rPr lang="en-US" dirty="0" smtClean="0"/>
              <a:t>White </a:t>
            </a:r>
            <a:endParaRPr lang="en-US" dirty="0"/>
          </a:p>
          <a:p>
            <a:r>
              <a:rPr lang="en-US" dirty="0"/>
              <a:t>2. </a:t>
            </a:r>
            <a:r>
              <a:rPr lang="en-US" dirty="0" smtClean="0"/>
              <a:t>sex: male</a:t>
            </a:r>
            <a:r>
              <a:rPr lang="en-US" dirty="0"/>
              <a:t>, </a:t>
            </a:r>
            <a:r>
              <a:rPr lang="en-US" dirty="0" smtClean="0"/>
              <a:t>female </a:t>
            </a:r>
            <a:endParaRPr lang="en-US" dirty="0"/>
          </a:p>
          <a:p>
            <a:r>
              <a:rPr lang="en-US" dirty="0"/>
              <a:t>3. </a:t>
            </a:r>
            <a:r>
              <a:rPr lang="en-US" dirty="0" err="1" smtClean="0"/>
              <a:t>yrseduc</a:t>
            </a:r>
            <a:r>
              <a:rPr lang="en-US" dirty="0" smtClean="0"/>
              <a:t>: # </a:t>
            </a:r>
            <a:r>
              <a:rPr lang="en-US" dirty="0"/>
              <a:t>of years of education completed by 2010 </a:t>
            </a:r>
          </a:p>
          <a:p>
            <a:r>
              <a:rPr lang="en-US" dirty="0"/>
              <a:t>4. </a:t>
            </a:r>
            <a:r>
              <a:rPr lang="en-US" dirty="0" err="1" smtClean="0"/>
              <a:t>stdtest</a:t>
            </a:r>
            <a:r>
              <a:rPr lang="en-US" dirty="0" smtClean="0"/>
              <a:t>: normed </a:t>
            </a:r>
            <a:r>
              <a:rPr lang="en-US" dirty="0"/>
              <a:t>percentile score based on math and verbal standardized </a:t>
            </a:r>
            <a:r>
              <a:rPr lang="en-US" dirty="0" smtClean="0"/>
              <a:t>tests</a:t>
            </a:r>
            <a:endParaRPr lang="en-US" dirty="0"/>
          </a:p>
          <a:p>
            <a:endParaRPr lang="en-US" dirty="0"/>
          </a:p>
        </p:txBody>
      </p:sp>
    </p:spTree>
    <p:extLst>
      <p:ext uri="{BB962C8B-B14F-4D97-AF65-F5344CB8AC3E}">
        <p14:creationId xmlns:p14="http://schemas.microsoft.com/office/powerpoint/2010/main" val="1035242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sz="quarter" idx="1"/>
          </p:nvPr>
        </p:nvSpPr>
        <p:spPr/>
        <p:txBody>
          <a:bodyPr/>
          <a:lstStyle/>
          <a:p>
            <a:r>
              <a:rPr lang="en-US" dirty="0" smtClean="0"/>
              <a:t>Is the effect of standardized test scores on years of education different for </a:t>
            </a:r>
            <a:r>
              <a:rPr lang="en-US" dirty="0" smtClean="0"/>
              <a:t>individuals with </a:t>
            </a:r>
            <a:r>
              <a:rPr lang="en-US" dirty="0" smtClean="0"/>
              <a:t>different Race/Ethnicity?</a:t>
            </a:r>
            <a:endParaRPr lang="en-US" dirty="0"/>
          </a:p>
        </p:txBody>
      </p:sp>
    </p:spTree>
    <p:extLst>
      <p:ext uri="{BB962C8B-B14F-4D97-AF65-F5344CB8AC3E}">
        <p14:creationId xmlns:p14="http://schemas.microsoft.com/office/powerpoint/2010/main" val="1343532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75306</TotalTime>
  <Words>1766</Words>
  <Application>Microsoft Office PowerPoint</Application>
  <PresentationFormat>On-screen Show (4:3)</PresentationFormat>
  <Paragraphs>203</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Median</vt:lpstr>
      <vt:lpstr>Equation</vt:lpstr>
      <vt:lpstr>Announcements</vt:lpstr>
      <vt:lpstr>Moderation Review</vt:lpstr>
      <vt:lpstr>What is a Moderation Model?</vt:lpstr>
      <vt:lpstr>Moderation/Interaction Graph</vt:lpstr>
      <vt:lpstr>Moderation Equation</vt:lpstr>
      <vt:lpstr>Interaction of 1 Categorical and 1 Continuous Variable</vt:lpstr>
      <vt:lpstr> Inequality in Opportunity for Educational Attainment</vt:lpstr>
      <vt:lpstr>Variables</vt:lpstr>
      <vt:lpstr>Research Question</vt:lpstr>
      <vt:lpstr>Research Question</vt:lpstr>
      <vt:lpstr>Preparing Data- dummy codes</vt:lpstr>
      <vt:lpstr>Preparing Data- Mean Centering</vt:lpstr>
      <vt:lpstr>Descriptives</vt:lpstr>
      <vt:lpstr>Run Moderation Model</vt:lpstr>
      <vt:lpstr>Model Results</vt:lpstr>
      <vt:lpstr>Model Results- intercept</vt:lpstr>
      <vt:lpstr>Model Results- simple slope</vt:lpstr>
      <vt:lpstr>Model Results- simple slope</vt:lpstr>
      <vt:lpstr>Model Results- Simple Slope BLACK</vt:lpstr>
      <vt:lpstr>Model Results- Simple Slope BLACK</vt:lpstr>
      <vt:lpstr>Model Results- Simple Slope HISPANIC</vt:lpstr>
      <vt:lpstr>Model Results- Simple Slope HISPANIC</vt:lpstr>
      <vt:lpstr>Model Results- Simple Slope stdtest_m</vt:lpstr>
      <vt:lpstr>Model Results- Simple Slope stdtest_m</vt:lpstr>
      <vt:lpstr>Model Results- Interaction BLACK</vt:lpstr>
      <vt:lpstr>Model Results- Interaction BLACK</vt:lpstr>
      <vt:lpstr>Model Results- Interaction HISPANIC</vt:lpstr>
      <vt:lpstr>Model Results- Interaction HISPANIC</vt:lpstr>
      <vt:lpstr>Control variables and moderation</vt:lpstr>
      <vt:lpstr>Model Results</vt:lpstr>
      <vt:lpstr>Model Results- Simple Slope BLACK</vt:lpstr>
      <vt:lpstr>Control variables and moderation</vt:lpstr>
      <vt:lpstr>Writing Reduced-form regression equations</vt:lpstr>
      <vt:lpstr>What is the effect of stdtest_m on yrseduc for a 30 y/o Hispanic individual?</vt:lpstr>
      <vt:lpstr>Practice activity in dropbox folder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Longitudinal Modeling Colorado State University, Department of Psychology Kimberly L. Henry</dc:title>
  <dc:creator>klhenry</dc:creator>
  <cp:lastModifiedBy>Office</cp:lastModifiedBy>
  <cp:revision>455</cp:revision>
  <cp:lastPrinted>2014-04-07T20:20:23Z</cp:lastPrinted>
  <dcterms:created xsi:type="dcterms:W3CDTF">2009-07-05T20:48:44Z</dcterms:created>
  <dcterms:modified xsi:type="dcterms:W3CDTF">2017-11-17T20:44:22Z</dcterms:modified>
</cp:coreProperties>
</file>