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95" r:id="rId6"/>
    <p:sldId id="260" r:id="rId7"/>
    <p:sldId id="261" r:id="rId8"/>
    <p:sldId id="267" r:id="rId9"/>
    <p:sldId id="262" r:id="rId10"/>
    <p:sldId id="263" r:id="rId11"/>
    <p:sldId id="264" r:id="rId12"/>
    <p:sldId id="265" r:id="rId13"/>
    <p:sldId id="266" r:id="rId14"/>
    <p:sldId id="268" r:id="rId15"/>
    <p:sldId id="269" r:id="rId16"/>
    <p:sldId id="270" r:id="rId17"/>
    <p:sldId id="271" r:id="rId18"/>
    <p:sldId id="272" r:id="rId19"/>
    <p:sldId id="273" r:id="rId20"/>
    <p:sldId id="274" r:id="rId21"/>
    <p:sldId id="276" r:id="rId22"/>
    <p:sldId id="275" r:id="rId23"/>
    <p:sldId id="277" r:id="rId24"/>
    <p:sldId id="284" r:id="rId25"/>
    <p:sldId id="279" r:id="rId26"/>
    <p:sldId id="282" r:id="rId27"/>
    <p:sldId id="278" r:id="rId28"/>
    <p:sldId id="283" r:id="rId29"/>
    <p:sldId id="280"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D5C3-3667-4A64-AA6D-75E9454A22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C39008-2B81-4EDB-AAFD-1A63888F70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59F5DA-178D-48E9-9E42-04AE62A4CE8B}"/>
              </a:ext>
            </a:extLst>
          </p:cNvPr>
          <p:cNvSpPr>
            <a:spLocks noGrp="1"/>
          </p:cNvSpPr>
          <p:nvPr>
            <p:ph type="dt" sz="half" idx="10"/>
          </p:nvPr>
        </p:nvSpPr>
        <p:spPr/>
        <p:txBody>
          <a:bodyPr/>
          <a:lstStyle/>
          <a:p>
            <a:fld id="{5CA2E2AC-0071-4C8C-9222-8BBDC1C79961}" type="datetimeFigureOut">
              <a:rPr lang="en-US" smtClean="0"/>
              <a:t>9/18/2020</a:t>
            </a:fld>
            <a:endParaRPr lang="en-US"/>
          </a:p>
        </p:txBody>
      </p:sp>
      <p:sp>
        <p:nvSpPr>
          <p:cNvPr id="5" name="Footer Placeholder 4">
            <a:extLst>
              <a:ext uri="{FF2B5EF4-FFF2-40B4-BE49-F238E27FC236}">
                <a16:creationId xmlns:a16="http://schemas.microsoft.com/office/drawing/2014/main" id="{AFE58E8C-590D-441B-A71E-E5E8002E3D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0D357-4B61-4658-AE27-A7DF61FAF873}"/>
              </a:ext>
            </a:extLst>
          </p:cNvPr>
          <p:cNvSpPr>
            <a:spLocks noGrp="1"/>
          </p:cNvSpPr>
          <p:nvPr>
            <p:ph type="sldNum" sz="quarter" idx="12"/>
          </p:nvPr>
        </p:nvSpPr>
        <p:spPr/>
        <p:txBody>
          <a:bodyPr/>
          <a:lstStyle/>
          <a:p>
            <a:fld id="{CF3A228A-21C1-43A5-A5F8-B98DE10CA472}" type="slidenum">
              <a:rPr lang="en-US" smtClean="0"/>
              <a:t>‹#›</a:t>
            </a:fld>
            <a:endParaRPr lang="en-US"/>
          </a:p>
        </p:txBody>
      </p:sp>
    </p:spTree>
    <p:extLst>
      <p:ext uri="{BB962C8B-B14F-4D97-AF65-F5344CB8AC3E}">
        <p14:creationId xmlns:p14="http://schemas.microsoft.com/office/powerpoint/2010/main" val="173511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179EB-2A41-448A-A888-E50A40889F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DA54C8-ACF4-49E4-905A-B562F07FFE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960C60-A0EC-48D3-9A17-5FE9C10AEC51}"/>
              </a:ext>
            </a:extLst>
          </p:cNvPr>
          <p:cNvSpPr>
            <a:spLocks noGrp="1"/>
          </p:cNvSpPr>
          <p:nvPr>
            <p:ph type="dt" sz="half" idx="10"/>
          </p:nvPr>
        </p:nvSpPr>
        <p:spPr/>
        <p:txBody>
          <a:bodyPr/>
          <a:lstStyle/>
          <a:p>
            <a:fld id="{5CA2E2AC-0071-4C8C-9222-8BBDC1C79961}" type="datetimeFigureOut">
              <a:rPr lang="en-US" smtClean="0"/>
              <a:t>9/18/2020</a:t>
            </a:fld>
            <a:endParaRPr lang="en-US"/>
          </a:p>
        </p:txBody>
      </p:sp>
      <p:sp>
        <p:nvSpPr>
          <p:cNvPr id="5" name="Footer Placeholder 4">
            <a:extLst>
              <a:ext uri="{FF2B5EF4-FFF2-40B4-BE49-F238E27FC236}">
                <a16:creationId xmlns:a16="http://schemas.microsoft.com/office/drawing/2014/main" id="{1FB3ADBB-E828-4051-B887-00C0636AD5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6B7544-B889-4A9E-86ED-0E3D3229E3C8}"/>
              </a:ext>
            </a:extLst>
          </p:cNvPr>
          <p:cNvSpPr>
            <a:spLocks noGrp="1"/>
          </p:cNvSpPr>
          <p:nvPr>
            <p:ph type="sldNum" sz="quarter" idx="12"/>
          </p:nvPr>
        </p:nvSpPr>
        <p:spPr/>
        <p:txBody>
          <a:bodyPr/>
          <a:lstStyle/>
          <a:p>
            <a:fld id="{CF3A228A-21C1-43A5-A5F8-B98DE10CA472}" type="slidenum">
              <a:rPr lang="en-US" smtClean="0"/>
              <a:t>‹#›</a:t>
            </a:fld>
            <a:endParaRPr lang="en-US"/>
          </a:p>
        </p:txBody>
      </p:sp>
    </p:spTree>
    <p:extLst>
      <p:ext uri="{BB962C8B-B14F-4D97-AF65-F5344CB8AC3E}">
        <p14:creationId xmlns:p14="http://schemas.microsoft.com/office/powerpoint/2010/main" val="5161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173418-B15C-47FB-A605-9B26886240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1A7357-1D77-4AF4-811C-1A3D565071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83C7E-F437-4F34-93B6-C7E1390E67A8}"/>
              </a:ext>
            </a:extLst>
          </p:cNvPr>
          <p:cNvSpPr>
            <a:spLocks noGrp="1"/>
          </p:cNvSpPr>
          <p:nvPr>
            <p:ph type="dt" sz="half" idx="10"/>
          </p:nvPr>
        </p:nvSpPr>
        <p:spPr/>
        <p:txBody>
          <a:bodyPr/>
          <a:lstStyle/>
          <a:p>
            <a:fld id="{5CA2E2AC-0071-4C8C-9222-8BBDC1C79961}" type="datetimeFigureOut">
              <a:rPr lang="en-US" smtClean="0"/>
              <a:t>9/18/2020</a:t>
            </a:fld>
            <a:endParaRPr lang="en-US"/>
          </a:p>
        </p:txBody>
      </p:sp>
      <p:sp>
        <p:nvSpPr>
          <p:cNvPr id="5" name="Footer Placeholder 4">
            <a:extLst>
              <a:ext uri="{FF2B5EF4-FFF2-40B4-BE49-F238E27FC236}">
                <a16:creationId xmlns:a16="http://schemas.microsoft.com/office/drawing/2014/main" id="{AAFB0FE0-20F6-4480-9F5D-6B34539825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300FE-4355-4A50-A831-BF83354E8DF9}"/>
              </a:ext>
            </a:extLst>
          </p:cNvPr>
          <p:cNvSpPr>
            <a:spLocks noGrp="1"/>
          </p:cNvSpPr>
          <p:nvPr>
            <p:ph type="sldNum" sz="quarter" idx="12"/>
          </p:nvPr>
        </p:nvSpPr>
        <p:spPr/>
        <p:txBody>
          <a:bodyPr/>
          <a:lstStyle/>
          <a:p>
            <a:fld id="{CF3A228A-21C1-43A5-A5F8-B98DE10CA472}" type="slidenum">
              <a:rPr lang="en-US" smtClean="0"/>
              <a:t>‹#›</a:t>
            </a:fld>
            <a:endParaRPr lang="en-US"/>
          </a:p>
        </p:txBody>
      </p:sp>
    </p:spTree>
    <p:extLst>
      <p:ext uri="{BB962C8B-B14F-4D97-AF65-F5344CB8AC3E}">
        <p14:creationId xmlns:p14="http://schemas.microsoft.com/office/powerpoint/2010/main" val="1263663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6000-2825-40F9-B450-7A1F277350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114B6F-4909-47E8-9792-F169CFB709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7FD01C-C40E-45D4-B69F-F0A86BE6794E}"/>
              </a:ext>
            </a:extLst>
          </p:cNvPr>
          <p:cNvSpPr>
            <a:spLocks noGrp="1"/>
          </p:cNvSpPr>
          <p:nvPr>
            <p:ph type="dt" sz="half" idx="10"/>
          </p:nvPr>
        </p:nvSpPr>
        <p:spPr/>
        <p:txBody>
          <a:bodyPr/>
          <a:lstStyle/>
          <a:p>
            <a:fld id="{5CA2E2AC-0071-4C8C-9222-8BBDC1C79961}" type="datetimeFigureOut">
              <a:rPr lang="en-US" smtClean="0"/>
              <a:t>9/18/2020</a:t>
            </a:fld>
            <a:endParaRPr lang="en-US"/>
          </a:p>
        </p:txBody>
      </p:sp>
      <p:sp>
        <p:nvSpPr>
          <p:cNvPr id="5" name="Footer Placeholder 4">
            <a:extLst>
              <a:ext uri="{FF2B5EF4-FFF2-40B4-BE49-F238E27FC236}">
                <a16:creationId xmlns:a16="http://schemas.microsoft.com/office/drawing/2014/main" id="{47728206-786D-47E7-A386-08948DB7E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B13C69-9E1E-432B-ACE5-FDBC903B8B22}"/>
              </a:ext>
            </a:extLst>
          </p:cNvPr>
          <p:cNvSpPr>
            <a:spLocks noGrp="1"/>
          </p:cNvSpPr>
          <p:nvPr>
            <p:ph type="sldNum" sz="quarter" idx="12"/>
          </p:nvPr>
        </p:nvSpPr>
        <p:spPr/>
        <p:txBody>
          <a:bodyPr/>
          <a:lstStyle/>
          <a:p>
            <a:fld id="{CF3A228A-21C1-43A5-A5F8-B98DE10CA472}" type="slidenum">
              <a:rPr lang="en-US" smtClean="0"/>
              <a:t>‹#›</a:t>
            </a:fld>
            <a:endParaRPr lang="en-US"/>
          </a:p>
        </p:txBody>
      </p:sp>
    </p:spTree>
    <p:extLst>
      <p:ext uri="{BB962C8B-B14F-4D97-AF65-F5344CB8AC3E}">
        <p14:creationId xmlns:p14="http://schemas.microsoft.com/office/powerpoint/2010/main" val="1601789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6F1BD-C69B-4970-A19E-5084649711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62B869-03FF-4A32-AD86-9AC7DE9A41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816A13-9966-4684-B4A2-0706238E508C}"/>
              </a:ext>
            </a:extLst>
          </p:cNvPr>
          <p:cNvSpPr>
            <a:spLocks noGrp="1"/>
          </p:cNvSpPr>
          <p:nvPr>
            <p:ph type="dt" sz="half" idx="10"/>
          </p:nvPr>
        </p:nvSpPr>
        <p:spPr/>
        <p:txBody>
          <a:bodyPr/>
          <a:lstStyle/>
          <a:p>
            <a:fld id="{5CA2E2AC-0071-4C8C-9222-8BBDC1C79961}" type="datetimeFigureOut">
              <a:rPr lang="en-US" smtClean="0"/>
              <a:t>9/18/2020</a:t>
            </a:fld>
            <a:endParaRPr lang="en-US"/>
          </a:p>
        </p:txBody>
      </p:sp>
      <p:sp>
        <p:nvSpPr>
          <p:cNvPr id="5" name="Footer Placeholder 4">
            <a:extLst>
              <a:ext uri="{FF2B5EF4-FFF2-40B4-BE49-F238E27FC236}">
                <a16:creationId xmlns:a16="http://schemas.microsoft.com/office/drawing/2014/main" id="{553513D1-3105-4062-A214-3EE5A54FD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1413CF-FA3E-4DF6-A654-8469174858E9}"/>
              </a:ext>
            </a:extLst>
          </p:cNvPr>
          <p:cNvSpPr>
            <a:spLocks noGrp="1"/>
          </p:cNvSpPr>
          <p:nvPr>
            <p:ph type="sldNum" sz="quarter" idx="12"/>
          </p:nvPr>
        </p:nvSpPr>
        <p:spPr/>
        <p:txBody>
          <a:bodyPr/>
          <a:lstStyle/>
          <a:p>
            <a:fld id="{CF3A228A-21C1-43A5-A5F8-B98DE10CA472}" type="slidenum">
              <a:rPr lang="en-US" smtClean="0"/>
              <a:t>‹#›</a:t>
            </a:fld>
            <a:endParaRPr lang="en-US"/>
          </a:p>
        </p:txBody>
      </p:sp>
    </p:spTree>
    <p:extLst>
      <p:ext uri="{BB962C8B-B14F-4D97-AF65-F5344CB8AC3E}">
        <p14:creationId xmlns:p14="http://schemas.microsoft.com/office/powerpoint/2010/main" val="2346425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42D70-FA48-403A-A9DF-FFEFE7C175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2F0A3D-7294-4687-871A-CFBF6D64C4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9A7856-A2F7-453B-8700-8CADD13BD6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0A9B95-B9CA-4A37-9F19-8D226EF2F9C2}"/>
              </a:ext>
            </a:extLst>
          </p:cNvPr>
          <p:cNvSpPr>
            <a:spLocks noGrp="1"/>
          </p:cNvSpPr>
          <p:nvPr>
            <p:ph type="dt" sz="half" idx="10"/>
          </p:nvPr>
        </p:nvSpPr>
        <p:spPr/>
        <p:txBody>
          <a:bodyPr/>
          <a:lstStyle/>
          <a:p>
            <a:fld id="{5CA2E2AC-0071-4C8C-9222-8BBDC1C79961}" type="datetimeFigureOut">
              <a:rPr lang="en-US" smtClean="0"/>
              <a:t>9/18/2020</a:t>
            </a:fld>
            <a:endParaRPr lang="en-US"/>
          </a:p>
        </p:txBody>
      </p:sp>
      <p:sp>
        <p:nvSpPr>
          <p:cNvPr id="6" name="Footer Placeholder 5">
            <a:extLst>
              <a:ext uri="{FF2B5EF4-FFF2-40B4-BE49-F238E27FC236}">
                <a16:creationId xmlns:a16="http://schemas.microsoft.com/office/drawing/2014/main" id="{956EBD74-FA23-42BA-9A39-0EE1746F25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9F41BB-C96D-4705-A8C8-84E65F24A144}"/>
              </a:ext>
            </a:extLst>
          </p:cNvPr>
          <p:cNvSpPr>
            <a:spLocks noGrp="1"/>
          </p:cNvSpPr>
          <p:nvPr>
            <p:ph type="sldNum" sz="quarter" idx="12"/>
          </p:nvPr>
        </p:nvSpPr>
        <p:spPr/>
        <p:txBody>
          <a:bodyPr/>
          <a:lstStyle/>
          <a:p>
            <a:fld id="{CF3A228A-21C1-43A5-A5F8-B98DE10CA472}" type="slidenum">
              <a:rPr lang="en-US" smtClean="0"/>
              <a:t>‹#›</a:t>
            </a:fld>
            <a:endParaRPr lang="en-US"/>
          </a:p>
        </p:txBody>
      </p:sp>
    </p:spTree>
    <p:extLst>
      <p:ext uri="{BB962C8B-B14F-4D97-AF65-F5344CB8AC3E}">
        <p14:creationId xmlns:p14="http://schemas.microsoft.com/office/powerpoint/2010/main" val="251414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960D-A4A5-4429-870B-8CEDA6E60C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20B0A3-B468-4E70-8F8B-A3A6B64C0A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E34A70-35BD-401D-9269-A125CC1868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CA77FA-58A1-483F-B9DA-615478EB93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0C2629-1227-47C3-B029-DE652DEFC0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C4474B-F880-4A8D-9BCE-2DFBD4311111}"/>
              </a:ext>
            </a:extLst>
          </p:cNvPr>
          <p:cNvSpPr>
            <a:spLocks noGrp="1"/>
          </p:cNvSpPr>
          <p:nvPr>
            <p:ph type="dt" sz="half" idx="10"/>
          </p:nvPr>
        </p:nvSpPr>
        <p:spPr/>
        <p:txBody>
          <a:bodyPr/>
          <a:lstStyle/>
          <a:p>
            <a:fld id="{5CA2E2AC-0071-4C8C-9222-8BBDC1C79961}" type="datetimeFigureOut">
              <a:rPr lang="en-US" smtClean="0"/>
              <a:t>9/18/2020</a:t>
            </a:fld>
            <a:endParaRPr lang="en-US"/>
          </a:p>
        </p:txBody>
      </p:sp>
      <p:sp>
        <p:nvSpPr>
          <p:cNvPr id="8" name="Footer Placeholder 7">
            <a:extLst>
              <a:ext uri="{FF2B5EF4-FFF2-40B4-BE49-F238E27FC236}">
                <a16:creationId xmlns:a16="http://schemas.microsoft.com/office/drawing/2014/main" id="{8802C50F-8169-486B-A2D5-55C1E188E6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3AC055-33CB-4E25-B3D7-70FB045B67BF}"/>
              </a:ext>
            </a:extLst>
          </p:cNvPr>
          <p:cNvSpPr>
            <a:spLocks noGrp="1"/>
          </p:cNvSpPr>
          <p:nvPr>
            <p:ph type="sldNum" sz="quarter" idx="12"/>
          </p:nvPr>
        </p:nvSpPr>
        <p:spPr/>
        <p:txBody>
          <a:bodyPr/>
          <a:lstStyle/>
          <a:p>
            <a:fld id="{CF3A228A-21C1-43A5-A5F8-B98DE10CA472}" type="slidenum">
              <a:rPr lang="en-US" smtClean="0"/>
              <a:t>‹#›</a:t>
            </a:fld>
            <a:endParaRPr lang="en-US"/>
          </a:p>
        </p:txBody>
      </p:sp>
    </p:spTree>
    <p:extLst>
      <p:ext uri="{BB962C8B-B14F-4D97-AF65-F5344CB8AC3E}">
        <p14:creationId xmlns:p14="http://schemas.microsoft.com/office/powerpoint/2010/main" val="2893734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E4D62-7EDF-4938-9CD3-70F3BA6A83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CF24C9-5A2D-4997-B8A7-49AF47600A8F}"/>
              </a:ext>
            </a:extLst>
          </p:cNvPr>
          <p:cNvSpPr>
            <a:spLocks noGrp="1"/>
          </p:cNvSpPr>
          <p:nvPr>
            <p:ph type="dt" sz="half" idx="10"/>
          </p:nvPr>
        </p:nvSpPr>
        <p:spPr/>
        <p:txBody>
          <a:bodyPr/>
          <a:lstStyle/>
          <a:p>
            <a:fld id="{5CA2E2AC-0071-4C8C-9222-8BBDC1C79961}" type="datetimeFigureOut">
              <a:rPr lang="en-US" smtClean="0"/>
              <a:t>9/18/2020</a:t>
            </a:fld>
            <a:endParaRPr lang="en-US"/>
          </a:p>
        </p:txBody>
      </p:sp>
      <p:sp>
        <p:nvSpPr>
          <p:cNvPr id="4" name="Footer Placeholder 3">
            <a:extLst>
              <a:ext uri="{FF2B5EF4-FFF2-40B4-BE49-F238E27FC236}">
                <a16:creationId xmlns:a16="http://schemas.microsoft.com/office/drawing/2014/main" id="{4B794A57-E511-461A-BE69-B02DE03FDA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800A63-C1F9-408D-A8EB-1DBA51F0BB15}"/>
              </a:ext>
            </a:extLst>
          </p:cNvPr>
          <p:cNvSpPr>
            <a:spLocks noGrp="1"/>
          </p:cNvSpPr>
          <p:nvPr>
            <p:ph type="sldNum" sz="quarter" idx="12"/>
          </p:nvPr>
        </p:nvSpPr>
        <p:spPr/>
        <p:txBody>
          <a:bodyPr/>
          <a:lstStyle/>
          <a:p>
            <a:fld id="{CF3A228A-21C1-43A5-A5F8-B98DE10CA472}" type="slidenum">
              <a:rPr lang="en-US" smtClean="0"/>
              <a:t>‹#›</a:t>
            </a:fld>
            <a:endParaRPr lang="en-US"/>
          </a:p>
        </p:txBody>
      </p:sp>
    </p:spTree>
    <p:extLst>
      <p:ext uri="{BB962C8B-B14F-4D97-AF65-F5344CB8AC3E}">
        <p14:creationId xmlns:p14="http://schemas.microsoft.com/office/powerpoint/2010/main" val="3711264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6AB60-DC8D-4877-9383-165AD21C9192}"/>
              </a:ext>
            </a:extLst>
          </p:cNvPr>
          <p:cNvSpPr>
            <a:spLocks noGrp="1"/>
          </p:cNvSpPr>
          <p:nvPr>
            <p:ph type="dt" sz="half" idx="10"/>
          </p:nvPr>
        </p:nvSpPr>
        <p:spPr/>
        <p:txBody>
          <a:bodyPr/>
          <a:lstStyle/>
          <a:p>
            <a:fld id="{5CA2E2AC-0071-4C8C-9222-8BBDC1C79961}" type="datetimeFigureOut">
              <a:rPr lang="en-US" smtClean="0"/>
              <a:t>9/18/2020</a:t>
            </a:fld>
            <a:endParaRPr lang="en-US"/>
          </a:p>
        </p:txBody>
      </p:sp>
      <p:sp>
        <p:nvSpPr>
          <p:cNvPr id="3" name="Footer Placeholder 2">
            <a:extLst>
              <a:ext uri="{FF2B5EF4-FFF2-40B4-BE49-F238E27FC236}">
                <a16:creationId xmlns:a16="http://schemas.microsoft.com/office/drawing/2014/main" id="{1D9E0A19-FEEA-465C-82C9-CDA6497586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3992C0-1974-4690-B691-64349A459420}"/>
              </a:ext>
            </a:extLst>
          </p:cNvPr>
          <p:cNvSpPr>
            <a:spLocks noGrp="1"/>
          </p:cNvSpPr>
          <p:nvPr>
            <p:ph type="sldNum" sz="quarter" idx="12"/>
          </p:nvPr>
        </p:nvSpPr>
        <p:spPr/>
        <p:txBody>
          <a:bodyPr/>
          <a:lstStyle/>
          <a:p>
            <a:fld id="{CF3A228A-21C1-43A5-A5F8-B98DE10CA472}" type="slidenum">
              <a:rPr lang="en-US" smtClean="0"/>
              <a:t>‹#›</a:t>
            </a:fld>
            <a:endParaRPr lang="en-US"/>
          </a:p>
        </p:txBody>
      </p:sp>
    </p:spTree>
    <p:extLst>
      <p:ext uri="{BB962C8B-B14F-4D97-AF65-F5344CB8AC3E}">
        <p14:creationId xmlns:p14="http://schemas.microsoft.com/office/powerpoint/2010/main" val="1650488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63ED-7AC6-42E9-8FDD-724108EAF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B6A6E5-990C-4335-BDB0-1A9A974997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602045-4AC9-4FFD-9CC8-CA60043919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0C5D7E-B862-438F-A475-39B18619EC88}"/>
              </a:ext>
            </a:extLst>
          </p:cNvPr>
          <p:cNvSpPr>
            <a:spLocks noGrp="1"/>
          </p:cNvSpPr>
          <p:nvPr>
            <p:ph type="dt" sz="half" idx="10"/>
          </p:nvPr>
        </p:nvSpPr>
        <p:spPr/>
        <p:txBody>
          <a:bodyPr/>
          <a:lstStyle/>
          <a:p>
            <a:fld id="{5CA2E2AC-0071-4C8C-9222-8BBDC1C79961}" type="datetimeFigureOut">
              <a:rPr lang="en-US" smtClean="0"/>
              <a:t>9/18/2020</a:t>
            </a:fld>
            <a:endParaRPr lang="en-US"/>
          </a:p>
        </p:txBody>
      </p:sp>
      <p:sp>
        <p:nvSpPr>
          <p:cNvPr id="6" name="Footer Placeholder 5">
            <a:extLst>
              <a:ext uri="{FF2B5EF4-FFF2-40B4-BE49-F238E27FC236}">
                <a16:creationId xmlns:a16="http://schemas.microsoft.com/office/drawing/2014/main" id="{5EF279C7-00FD-4187-A295-759973EF51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9DAE48-61E1-4614-9337-901AFC636275}"/>
              </a:ext>
            </a:extLst>
          </p:cNvPr>
          <p:cNvSpPr>
            <a:spLocks noGrp="1"/>
          </p:cNvSpPr>
          <p:nvPr>
            <p:ph type="sldNum" sz="quarter" idx="12"/>
          </p:nvPr>
        </p:nvSpPr>
        <p:spPr/>
        <p:txBody>
          <a:bodyPr/>
          <a:lstStyle/>
          <a:p>
            <a:fld id="{CF3A228A-21C1-43A5-A5F8-B98DE10CA472}" type="slidenum">
              <a:rPr lang="en-US" smtClean="0"/>
              <a:t>‹#›</a:t>
            </a:fld>
            <a:endParaRPr lang="en-US"/>
          </a:p>
        </p:txBody>
      </p:sp>
    </p:spTree>
    <p:extLst>
      <p:ext uri="{BB962C8B-B14F-4D97-AF65-F5344CB8AC3E}">
        <p14:creationId xmlns:p14="http://schemas.microsoft.com/office/powerpoint/2010/main" val="1569103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A0AA2-A988-449C-81BC-699450303E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622F4A-598A-4439-9543-AC10DFB049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A0DE52-8A51-4D74-9FA8-C3FBEFF7A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52081A-2C39-4783-9495-2435389A85E2}"/>
              </a:ext>
            </a:extLst>
          </p:cNvPr>
          <p:cNvSpPr>
            <a:spLocks noGrp="1"/>
          </p:cNvSpPr>
          <p:nvPr>
            <p:ph type="dt" sz="half" idx="10"/>
          </p:nvPr>
        </p:nvSpPr>
        <p:spPr/>
        <p:txBody>
          <a:bodyPr/>
          <a:lstStyle/>
          <a:p>
            <a:fld id="{5CA2E2AC-0071-4C8C-9222-8BBDC1C79961}" type="datetimeFigureOut">
              <a:rPr lang="en-US" smtClean="0"/>
              <a:t>9/18/2020</a:t>
            </a:fld>
            <a:endParaRPr lang="en-US"/>
          </a:p>
        </p:txBody>
      </p:sp>
      <p:sp>
        <p:nvSpPr>
          <p:cNvPr id="6" name="Footer Placeholder 5">
            <a:extLst>
              <a:ext uri="{FF2B5EF4-FFF2-40B4-BE49-F238E27FC236}">
                <a16:creationId xmlns:a16="http://schemas.microsoft.com/office/drawing/2014/main" id="{86E57730-F626-41ED-AA66-18D5888A5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56350-CB4B-4A33-9D9C-D7D5F681DA4D}"/>
              </a:ext>
            </a:extLst>
          </p:cNvPr>
          <p:cNvSpPr>
            <a:spLocks noGrp="1"/>
          </p:cNvSpPr>
          <p:nvPr>
            <p:ph type="sldNum" sz="quarter" idx="12"/>
          </p:nvPr>
        </p:nvSpPr>
        <p:spPr/>
        <p:txBody>
          <a:bodyPr/>
          <a:lstStyle/>
          <a:p>
            <a:fld id="{CF3A228A-21C1-43A5-A5F8-B98DE10CA472}" type="slidenum">
              <a:rPr lang="en-US" smtClean="0"/>
              <a:t>‹#›</a:t>
            </a:fld>
            <a:endParaRPr lang="en-US"/>
          </a:p>
        </p:txBody>
      </p:sp>
    </p:spTree>
    <p:extLst>
      <p:ext uri="{BB962C8B-B14F-4D97-AF65-F5344CB8AC3E}">
        <p14:creationId xmlns:p14="http://schemas.microsoft.com/office/powerpoint/2010/main" val="3231763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36D10D-2030-4927-925D-E1DFCE2911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0FAC1C-A929-4770-B4F2-7CD0EF3A08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72E7AA-F9AE-4F66-87B3-03B00FA2BE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A2E2AC-0071-4C8C-9222-8BBDC1C79961}" type="datetimeFigureOut">
              <a:rPr lang="en-US" smtClean="0"/>
              <a:t>9/18/2020</a:t>
            </a:fld>
            <a:endParaRPr lang="en-US"/>
          </a:p>
        </p:txBody>
      </p:sp>
      <p:sp>
        <p:nvSpPr>
          <p:cNvPr id="5" name="Footer Placeholder 4">
            <a:extLst>
              <a:ext uri="{FF2B5EF4-FFF2-40B4-BE49-F238E27FC236}">
                <a16:creationId xmlns:a16="http://schemas.microsoft.com/office/drawing/2014/main" id="{47AF8518-1915-45D4-892D-9371B9DB8C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AF600F-B380-437F-8B0E-D88A5A8FAA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3A228A-21C1-43A5-A5F8-B98DE10CA472}" type="slidenum">
              <a:rPr lang="en-US" smtClean="0"/>
              <a:t>‹#›</a:t>
            </a:fld>
            <a:endParaRPr lang="en-US"/>
          </a:p>
        </p:txBody>
      </p:sp>
    </p:spTree>
    <p:extLst>
      <p:ext uri="{BB962C8B-B14F-4D97-AF65-F5344CB8AC3E}">
        <p14:creationId xmlns:p14="http://schemas.microsoft.com/office/powerpoint/2010/main" val="4202462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psychologie.hhu.de/arbeitsgruppen/allgemeine-psychologie-und-arbeitspsychologie/gpower.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D6D85D1F-E5D1-4A03-9F3A-CA50EA977A79}"/>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Welcome to </a:t>
            </a:r>
            <a:r>
              <a:rPr lang="en-US" sz="3600" dirty="0" err="1">
                <a:solidFill>
                  <a:srgbClr val="080808"/>
                </a:solidFill>
              </a:rPr>
              <a:t>Psy</a:t>
            </a:r>
            <a:r>
              <a:rPr lang="en-US" sz="3600" dirty="0">
                <a:solidFill>
                  <a:srgbClr val="080808"/>
                </a:solidFill>
              </a:rPr>
              <a:t> 652 Lab!</a:t>
            </a:r>
            <a:br>
              <a:rPr lang="en-US" sz="3600" dirty="0">
                <a:solidFill>
                  <a:srgbClr val="080808"/>
                </a:solidFill>
              </a:rPr>
            </a:br>
            <a:r>
              <a:rPr lang="en-US" sz="3600" dirty="0">
                <a:solidFill>
                  <a:srgbClr val="080808"/>
                </a:solidFill>
              </a:rPr>
              <a:t>Module 4: </a:t>
            </a:r>
            <a:br>
              <a:rPr lang="en-US" sz="3600" dirty="0">
                <a:solidFill>
                  <a:srgbClr val="080808"/>
                </a:solidFill>
              </a:rPr>
            </a:br>
            <a:r>
              <a:rPr lang="en-US" sz="3600" dirty="0">
                <a:solidFill>
                  <a:srgbClr val="080808"/>
                </a:solidFill>
              </a:rPr>
              <a:t>Statistical Power</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65674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B074-9921-466C-936E-4C2481BDFAFE}"/>
              </a:ext>
            </a:extLst>
          </p:cNvPr>
          <p:cNvSpPr>
            <a:spLocks noGrp="1"/>
          </p:cNvSpPr>
          <p:nvPr>
            <p:ph type="title"/>
          </p:nvPr>
        </p:nvSpPr>
        <p:spPr/>
        <p:txBody>
          <a:bodyPr/>
          <a:lstStyle/>
          <a:p>
            <a:r>
              <a:rPr lang="en-US" dirty="0"/>
              <a:t>Term definitions</a:t>
            </a:r>
          </a:p>
        </p:txBody>
      </p:sp>
      <p:sp>
        <p:nvSpPr>
          <p:cNvPr id="3" name="Content Placeholder 2">
            <a:extLst>
              <a:ext uri="{FF2B5EF4-FFF2-40B4-BE49-F238E27FC236}">
                <a16:creationId xmlns:a16="http://schemas.microsoft.com/office/drawing/2014/main" id="{C71A3079-FC34-44A9-8451-1A90016D267B}"/>
              </a:ext>
            </a:extLst>
          </p:cNvPr>
          <p:cNvSpPr>
            <a:spLocks noGrp="1"/>
          </p:cNvSpPr>
          <p:nvPr>
            <p:ph idx="1"/>
          </p:nvPr>
        </p:nvSpPr>
        <p:spPr/>
        <p:txBody>
          <a:bodyPr>
            <a:normAutofit fontScale="85000" lnSpcReduction="10000"/>
          </a:bodyPr>
          <a:lstStyle/>
          <a:p>
            <a:pPr marL="228600" marR="0">
              <a:lnSpc>
                <a:spcPct val="115000"/>
              </a:lnSpc>
              <a:spcBef>
                <a:spcPts val="1200"/>
              </a:spcBef>
              <a:spcAft>
                <a:spcPts val="1200"/>
              </a:spcAft>
            </a:pPr>
            <a:r>
              <a:rPr lang="en-US" sz="2800" b="1" dirty="0" err="1">
                <a:solidFill>
                  <a:srgbClr val="FF0000"/>
                </a:solidFill>
                <a:effectLst/>
                <a:latin typeface="Arial" panose="020B0604020202020204" pitchFamily="34" charset="0"/>
                <a:ea typeface="Arial" panose="020B0604020202020204" pitchFamily="34" charset="0"/>
              </a:rPr>
              <a:t>df</a:t>
            </a:r>
            <a:r>
              <a:rPr lang="en-US" sz="2800" b="1" baseline="-25000" dirty="0" err="1">
                <a:solidFill>
                  <a:srgbClr val="FF0000"/>
                </a:solidFill>
                <a:effectLst/>
                <a:latin typeface="Arial" panose="020B0604020202020204" pitchFamily="34" charset="0"/>
                <a:ea typeface="Arial" panose="020B0604020202020204" pitchFamily="34" charset="0"/>
              </a:rPr>
              <a:t>hyp</a:t>
            </a:r>
            <a:r>
              <a:rPr lang="en-US" sz="2800" b="1" dirty="0">
                <a:effectLst/>
                <a:latin typeface="Arial" panose="020B0604020202020204" pitchFamily="34" charset="0"/>
                <a:ea typeface="Arial" panose="020B0604020202020204" pitchFamily="34" charset="0"/>
              </a:rPr>
              <a:t>:</a:t>
            </a:r>
            <a:r>
              <a:rPr lang="en-US" sz="2800" dirty="0">
                <a:effectLst/>
                <a:latin typeface="Arial" panose="020B0604020202020204" pitchFamily="34" charset="0"/>
                <a:ea typeface="Arial" panose="020B0604020202020204" pitchFamily="34" charset="0"/>
              </a:rPr>
              <a:t> Is an index of the complexity of the problem.  For example, when comparing the 2 groups, </a:t>
            </a:r>
            <a:r>
              <a:rPr lang="en-US" sz="2800" dirty="0" err="1">
                <a:effectLst/>
                <a:latin typeface="Arial" panose="020B0604020202020204" pitchFamily="34" charset="0"/>
                <a:ea typeface="Arial" panose="020B0604020202020204" pitchFamily="34" charset="0"/>
              </a:rPr>
              <a:t>df</a:t>
            </a:r>
            <a:r>
              <a:rPr lang="en-US" sz="2800" baseline="-25000" dirty="0" err="1">
                <a:effectLst/>
                <a:latin typeface="Arial" panose="020B0604020202020204" pitchFamily="34" charset="0"/>
                <a:ea typeface="Arial" panose="020B0604020202020204" pitchFamily="34" charset="0"/>
              </a:rPr>
              <a:t>hyp</a:t>
            </a:r>
            <a:r>
              <a:rPr lang="en-US" sz="2800" dirty="0">
                <a:effectLst/>
                <a:latin typeface="Arial" panose="020B0604020202020204" pitchFamily="34" charset="0"/>
                <a:ea typeface="Arial" panose="020B0604020202020204" pitchFamily="34" charset="0"/>
              </a:rPr>
              <a:t> = 1. When comparing 5 groups, </a:t>
            </a:r>
            <a:r>
              <a:rPr lang="en-US" sz="2800" dirty="0" err="1">
                <a:effectLst/>
                <a:latin typeface="Arial" panose="020B0604020202020204" pitchFamily="34" charset="0"/>
                <a:ea typeface="Arial" panose="020B0604020202020204" pitchFamily="34" charset="0"/>
              </a:rPr>
              <a:t>df</a:t>
            </a:r>
            <a:r>
              <a:rPr lang="en-US" sz="2800" baseline="-25000" dirty="0" err="1">
                <a:effectLst/>
                <a:latin typeface="Arial" panose="020B0604020202020204" pitchFamily="34" charset="0"/>
                <a:ea typeface="Arial" panose="020B0604020202020204" pitchFamily="34" charset="0"/>
              </a:rPr>
              <a:t>hyp</a:t>
            </a:r>
            <a:r>
              <a:rPr lang="en-US" sz="2800" dirty="0">
                <a:effectLst/>
                <a:latin typeface="Arial" panose="020B0604020202020204" pitchFamily="34" charset="0"/>
                <a:ea typeface="Arial" panose="020B0604020202020204" pitchFamily="34" charset="0"/>
              </a:rPr>
              <a:t> = 4. If you are evaluating 7 predictors of an outcome, your </a:t>
            </a:r>
            <a:r>
              <a:rPr lang="en-US" sz="2800" dirty="0" err="1">
                <a:effectLst/>
                <a:latin typeface="Arial" panose="020B0604020202020204" pitchFamily="34" charset="0"/>
                <a:ea typeface="Arial" panose="020B0604020202020204" pitchFamily="34" charset="0"/>
              </a:rPr>
              <a:t>df</a:t>
            </a:r>
            <a:r>
              <a:rPr lang="en-US" sz="2800" baseline="-25000" dirty="0" err="1">
                <a:effectLst/>
                <a:latin typeface="Arial" panose="020B0604020202020204" pitchFamily="34" charset="0"/>
                <a:ea typeface="Arial" panose="020B0604020202020204" pitchFamily="34" charset="0"/>
              </a:rPr>
              <a:t>hyp</a:t>
            </a:r>
            <a:r>
              <a:rPr lang="en-US" sz="2800" dirty="0">
                <a:effectLst/>
                <a:latin typeface="Arial" panose="020B0604020202020204" pitchFamily="34" charset="0"/>
                <a:ea typeface="Arial" panose="020B0604020202020204" pitchFamily="34" charset="0"/>
              </a:rPr>
              <a:t> = 6.</a:t>
            </a:r>
          </a:p>
          <a:p>
            <a:pPr marL="228600" marR="0">
              <a:lnSpc>
                <a:spcPct val="115000"/>
              </a:lnSpc>
              <a:spcBef>
                <a:spcPts val="1200"/>
              </a:spcBef>
              <a:spcAft>
                <a:spcPts val="1200"/>
              </a:spcAft>
            </a:pPr>
            <a:r>
              <a:rPr lang="en-US" sz="2800" b="1" dirty="0">
                <a:solidFill>
                  <a:schemeClr val="accent2"/>
                </a:solidFill>
                <a:effectLst/>
                <a:latin typeface="Arial" panose="020B0604020202020204" pitchFamily="34" charset="0"/>
                <a:ea typeface="Arial" panose="020B0604020202020204" pitchFamily="34" charset="0"/>
              </a:rPr>
              <a:t>Effect size</a:t>
            </a:r>
            <a:r>
              <a:rPr lang="en-US" sz="2800" b="1" dirty="0">
                <a:effectLst/>
                <a:latin typeface="Arial" panose="020B0604020202020204" pitchFamily="34" charset="0"/>
                <a:ea typeface="Arial" panose="020B0604020202020204" pitchFamily="34" charset="0"/>
              </a:rPr>
              <a:t>: </a:t>
            </a:r>
            <a:r>
              <a:rPr lang="en-US" sz="2800" dirty="0">
                <a:effectLst/>
                <a:latin typeface="Arial" panose="020B0604020202020204" pitchFamily="34" charset="0"/>
                <a:ea typeface="Arial" panose="020B0604020202020204" pitchFamily="34" charset="0"/>
              </a:rPr>
              <a:t>The proportion of variance </a:t>
            </a:r>
            <a:r>
              <a:rPr lang="en-US" dirty="0">
                <a:latin typeface="Arial" panose="020B0604020202020204" pitchFamily="34" charset="0"/>
                <a:ea typeface="Arial" panose="020B0604020202020204" pitchFamily="34" charset="0"/>
              </a:rPr>
              <a:t>explained (PV of .20 = 20% of the variance explained) or the standardized difference between groups (d of .20 = there are .20 standard deviations between the groups).</a:t>
            </a:r>
            <a:endParaRPr lang="en-US" sz="2800" dirty="0">
              <a:effectLst/>
              <a:latin typeface="Arial" panose="020B0604020202020204" pitchFamily="34" charset="0"/>
              <a:ea typeface="Arial" panose="020B0604020202020204" pitchFamily="34" charset="0"/>
            </a:endParaRPr>
          </a:p>
          <a:p>
            <a:pPr marL="228600" marR="0">
              <a:lnSpc>
                <a:spcPct val="115000"/>
              </a:lnSpc>
              <a:spcBef>
                <a:spcPts val="1200"/>
              </a:spcBef>
              <a:spcAft>
                <a:spcPts val="1200"/>
              </a:spcAft>
            </a:pPr>
            <a:r>
              <a:rPr lang="en-US" sz="2800" b="1" dirty="0" err="1">
                <a:solidFill>
                  <a:srgbClr val="00B050"/>
                </a:solidFill>
                <a:effectLst/>
                <a:latin typeface="Arial" panose="020B0604020202020204" pitchFamily="34" charset="0"/>
                <a:ea typeface="Arial" panose="020B0604020202020204" pitchFamily="34" charset="0"/>
              </a:rPr>
              <a:t>df</a:t>
            </a:r>
            <a:r>
              <a:rPr lang="en-US" sz="2800" b="1" baseline="-25000" dirty="0" err="1">
                <a:solidFill>
                  <a:srgbClr val="00B050"/>
                </a:solidFill>
                <a:effectLst/>
                <a:latin typeface="Arial" panose="020B0604020202020204" pitchFamily="34" charset="0"/>
                <a:ea typeface="Arial" panose="020B0604020202020204" pitchFamily="34" charset="0"/>
              </a:rPr>
              <a:t>err</a:t>
            </a:r>
            <a:r>
              <a:rPr lang="en-US" sz="2800" b="1" dirty="0">
                <a:effectLst/>
                <a:latin typeface="Arial" panose="020B0604020202020204" pitchFamily="34" charset="0"/>
                <a:ea typeface="Arial" panose="020B0604020202020204" pitchFamily="34" charset="0"/>
              </a:rPr>
              <a:t>: </a:t>
            </a:r>
            <a:r>
              <a:rPr lang="en-US" sz="2800" dirty="0">
                <a:effectLst/>
                <a:latin typeface="Arial" panose="020B0604020202020204" pitchFamily="34" charset="0"/>
                <a:ea typeface="Arial" panose="020B0604020202020204" pitchFamily="34" charset="0"/>
              </a:rPr>
              <a:t>The degrees of freedom for the estimate of error used in the test.</a:t>
            </a:r>
          </a:p>
          <a:p>
            <a:pPr marL="228600" marR="0">
              <a:lnSpc>
                <a:spcPct val="115000"/>
              </a:lnSpc>
              <a:spcBef>
                <a:spcPts val="1200"/>
              </a:spcBef>
              <a:spcAft>
                <a:spcPts val="1200"/>
              </a:spcAft>
            </a:pPr>
            <a:r>
              <a:rPr lang="en-US" sz="2800" b="1" dirty="0">
                <a:solidFill>
                  <a:srgbClr val="0070C0"/>
                </a:solidFill>
                <a:effectLst/>
                <a:latin typeface="Arial" panose="020B0604020202020204" pitchFamily="34" charset="0"/>
                <a:ea typeface="Arial" panose="020B0604020202020204" pitchFamily="34" charset="0"/>
              </a:rPr>
              <a:t>Sample size</a:t>
            </a:r>
            <a:r>
              <a:rPr lang="en-US" sz="2800" b="1" dirty="0">
                <a:effectLst/>
                <a:latin typeface="Arial" panose="020B0604020202020204" pitchFamily="34" charset="0"/>
                <a:ea typeface="Arial" panose="020B0604020202020204" pitchFamily="34" charset="0"/>
              </a:rPr>
              <a:t>: </a:t>
            </a:r>
            <a:r>
              <a:rPr lang="en-US" sz="2800" b="1" dirty="0">
                <a:solidFill>
                  <a:srgbClr val="0070C0"/>
                </a:solidFill>
                <a:effectLst/>
                <a:latin typeface="Arial" panose="020B0604020202020204" pitchFamily="34" charset="0"/>
                <a:ea typeface="Arial" panose="020B0604020202020204" pitchFamily="34" charset="0"/>
              </a:rPr>
              <a:t>N</a:t>
            </a:r>
            <a:r>
              <a:rPr lang="en-US" sz="2800" dirty="0">
                <a:effectLst/>
                <a:latin typeface="Arial" panose="020B0604020202020204" pitchFamily="34" charset="0"/>
                <a:ea typeface="Arial" panose="020B0604020202020204" pitchFamily="34" charset="0"/>
              </a:rPr>
              <a:t> = </a:t>
            </a:r>
            <a:r>
              <a:rPr lang="en-US" sz="2800" b="1" dirty="0" err="1">
                <a:solidFill>
                  <a:srgbClr val="FF0000"/>
                </a:solidFill>
                <a:effectLst/>
                <a:latin typeface="Arial" panose="020B0604020202020204" pitchFamily="34" charset="0"/>
                <a:ea typeface="Arial" panose="020B0604020202020204" pitchFamily="34" charset="0"/>
              </a:rPr>
              <a:t>df</a:t>
            </a:r>
            <a:r>
              <a:rPr lang="en-US" sz="2800" b="1" baseline="-25000" dirty="0" err="1">
                <a:solidFill>
                  <a:srgbClr val="FF0000"/>
                </a:solidFill>
                <a:effectLst/>
                <a:latin typeface="Arial" panose="020B0604020202020204" pitchFamily="34" charset="0"/>
                <a:ea typeface="Arial" panose="020B0604020202020204" pitchFamily="34" charset="0"/>
              </a:rPr>
              <a:t>hyp</a:t>
            </a:r>
            <a:r>
              <a:rPr lang="en-US" sz="2800" dirty="0">
                <a:effectLst/>
                <a:latin typeface="Arial" panose="020B0604020202020204" pitchFamily="34" charset="0"/>
                <a:ea typeface="Arial" panose="020B0604020202020204" pitchFamily="34" charset="0"/>
              </a:rPr>
              <a:t> + </a:t>
            </a:r>
            <a:r>
              <a:rPr lang="en-US" sz="2800" b="1" dirty="0" err="1">
                <a:solidFill>
                  <a:srgbClr val="00B050"/>
                </a:solidFill>
                <a:effectLst/>
                <a:latin typeface="Arial" panose="020B0604020202020204" pitchFamily="34" charset="0"/>
                <a:ea typeface="Arial" panose="020B0604020202020204" pitchFamily="34" charset="0"/>
              </a:rPr>
              <a:t>df</a:t>
            </a:r>
            <a:r>
              <a:rPr lang="en-US" sz="2800" b="1" baseline="-25000" dirty="0" err="1">
                <a:solidFill>
                  <a:srgbClr val="00B050"/>
                </a:solidFill>
                <a:effectLst/>
                <a:latin typeface="Arial" panose="020B0604020202020204" pitchFamily="34" charset="0"/>
                <a:ea typeface="Arial" panose="020B0604020202020204" pitchFamily="34" charset="0"/>
              </a:rPr>
              <a:t>err</a:t>
            </a:r>
            <a:r>
              <a:rPr lang="en-US" sz="2800" dirty="0">
                <a:effectLst/>
                <a:latin typeface="Arial" panose="020B0604020202020204" pitchFamily="34" charset="0"/>
                <a:ea typeface="Arial" panose="020B0604020202020204" pitchFamily="34" charset="0"/>
              </a:rPr>
              <a:t> + 1</a:t>
            </a:r>
          </a:p>
        </p:txBody>
      </p:sp>
    </p:spTree>
    <p:extLst>
      <p:ext uri="{BB962C8B-B14F-4D97-AF65-F5344CB8AC3E}">
        <p14:creationId xmlns:p14="http://schemas.microsoft.com/office/powerpoint/2010/main" val="2911635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B074-9921-466C-936E-4C2481BDFAFE}"/>
              </a:ext>
            </a:extLst>
          </p:cNvPr>
          <p:cNvSpPr>
            <a:spLocks noGrp="1"/>
          </p:cNvSpPr>
          <p:nvPr>
            <p:ph type="title"/>
          </p:nvPr>
        </p:nvSpPr>
        <p:spPr/>
        <p:txBody>
          <a:bodyPr/>
          <a:lstStyle/>
          <a:p>
            <a:r>
              <a:rPr lang="en-US" dirty="0"/>
              <a:t>Term definitions</a:t>
            </a:r>
          </a:p>
        </p:txBody>
      </p:sp>
      <p:sp>
        <p:nvSpPr>
          <p:cNvPr id="3" name="Content Placeholder 2">
            <a:extLst>
              <a:ext uri="{FF2B5EF4-FFF2-40B4-BE49-F238E27FC236}">
                <a16:creationId xmlns:a16="http://schemas.microsoft.com/office/drawing/2014/main" id="{C71A3079-FC34-44A9-8451-1A90016D267B}"/>
              </a:ext>
            </a:extLst>
          </p:cNvPr>
          <p:cNvSpPr>
            <a:spLocks noGrp="1"/>
          </p:cNvSpPr>
          <p:nvPr>
            <p:ph idx="1"/>
          </p:nvPr>
        </p:nvSpPr>
        <p:spPr/>
        <p:txBody>
          <a:bodyPr>
            <a:normAutofit fontScale="85000" lnSpcReduction="10000"/>
          </a:bodyPr>
          <a:lstStyle/>
          <a:p>
            <a:pPr marL="228600" marR="0">
              <a:lnSpc>
                <a:spcPct val="115000"/>
              </a:lnSpc>
              <a:spcBef>
                <a:spcPts val="1200"/>
              </a:spcBef>
              <a:spcAft>
                <a:spcPts val="1200"/>
              </a:spcAft>
            </a:pPr>
            <a:r>
              <a:rPr lang="en-US" sz="2800" b="1" dirty="0" err="1">
                <a:solidFill>
                  <a:srgbClr val="FF0000"/>
                </a:solidFill>
                <a:effectLst/>
                <a:latin typeface="Arial" panose="020B0604020202020204" pitchFamily="34" charset="0"/>
                <a:ea typeface="Arial" panose="020B0604020202020204" pitchFamily="34" charset="0"/>
              </a:rPr>
              <a:t>df</a:t>
            </a:r>
            <a:r>
              <a:rPr lang="en-US" sz="2800" b="1" baseline="-25000" dirty="0" err="1">
                <a:solidFill>
                  <a:srgbClr val="FF0000"/>
                </a:solidFill>
                <a:effectLst/>
                <a:latin typeface="Arial" panose="020B0604020202020204" pitchFamily="34" charset="0"/>
                <a:ea typeface="Arial" panose="020B0604020202020204" pitchFamily="34" charset="0"/>
              </a:rPr>
              <a:t>hyp</a:t>
            </a:r>
            <a:r>
              <a:rPr lang="en-US" sz="2800" b="1" dirty="0">
                <a:effectLst/>
                <a:latin typeface="Arial" panose="020B0604020202020204" pitchFamily="34" charset="0"/>
                <a:ea typeface="Arial" panose="020B0604020202020204" pitchFamily="34" charset="0"/>
              </a:rPr>
              <a:t>:</a:t>
            </a:r>
            <a:r>
              <a:rPr lang="en-US" sz="2800" dirty="0">
                <a:effectLst/>
                <a:latin typeface="Arial" panose="020B0604020202020204" pitchFamily="34" charset="0"/>
                <a:ea typeface="Arial" panose="020B0604020202020204" pitchFamily="34" charset="0"/>
              </a:rPr>
              <a:t> Is an index of the complexity of the problem.  For example, when comparing the 2 groups, </a:t>
            </a:r>
            <a:r>
              <a:rPr lang="en-US" sz="2800" dirty="0" err="1">
                <a:effectLst/>
                <a:latin typeface="Arial" panose="020B0604020202020204" pitchFamily="34" charset="0"/>
                <a:ea typeface="Arial" panose="020B0604020202020204" pitchFamily="34" charset="0"/>
              </a:rPr>
              <a:t>df</a:t>
            </a:r>
            <a:r>
              <a:rPr lang="en-US" sz="2800" baseline="-25000" dirty="0" err="1">
                <a:effectLst/>
                <a:latin typeface="Arial" panose="020B0604020202020204" pitchFamily="34" charset="0"/>
                <a:ea typeface="Arial" panose="020B0604020202020204" pitchFamily="34" charset="0"/>
              </a:rPr>
              <a:t>hyp</a:t>
            </a:r>
            <a:r>
              <a:rPr lang="en-US" sz="2800" dirty="0">
                <a:effectLst/>
                <a:latin typeface="Arial" panose="020B0604020202020204" pitchFamily="34" charset="0"/>
                <a:ea typeface="Arial" panose="020B0604020202020204" pitchFamily="34" charset="0"/>
              </a:rPr>
              <a:t> = 1. When comparing 5 groups, </a:t>
            </a:r>
            <a:r>
              <a:rPr lang="en-US" sz="2800" dirty="0" err="1">
                <a:effectLst/>
                <a:latin typeface="Arial" panose="020B0604020202020204" pitchFamily="34" charset="0"/>
                <a:ea typeface="Arial" panose="020B0604020202020204" pitchFamily="34" charset="0"/>
              </a:rPr>
              <a:t>df</a:t>
            </a:r>
            <a:r>
              <a:rPr lang="en-US" sz="2800" baseline="-25000" dirty="0" err="1">
                <a:effectLst/>
                <a:latin typeface="Arial" panose="020B0604020202020204" pitchFamily="34" charset="0"/>
                <a:ea typeface="Arial" panose="020B0604020202020204" pitchFamily="34" charset="0"/>
              </a:rPr>
              <a:t>hyp</a:t>
            </a:r>
            <a:r>
              <a:rPr lang="en-US" sz="2800" dirty="0">
                <a:effectLst/>
                <a:latin typeface="Arial" panose="020B0604020202020204" pitchFamily="34" charset="0"/>
                <a:ea typeface="Arial" panose="020B0604020202020204" pitchFamily="34" charset="0"/>
              </a:rPr>
              <a:t> = 4. If you are evaluating 7 predictors of an outcome, your </a:t>
            </a:r>
            <a:r>
              <a:rPr lang="en-US" sz="2800" dirty="0" err="1">
                <a:effectLst/>
                <a:latin typeface="Arial" panose="020B0604020202020204" pitchFamily="34" charset="0"/>
                <a:ea typeface="Arial" panose="020B0604020202020204" pitchFamily="34" charset="0"/>
              </a:rPr>
              <a:t>df</a:t>
            </a:r>
            <a:r>
              <a:rPr lang="en-US" sz="2800" baseline="-25000" dirty="0" err="1">
                <a:effectLst/>
                <a:latin typeface="Arial" panose="020B0604020202020204" pitchFamily="34" charset="0"/>
                <a:ea typeface="Arial" panose="020B0604020202020204" pitchFamily="34" charset="0"/>
              </a:rPr>
              <a:t>hyp</a:t>
            </a:r>
            <a:r>
              <a:rPr lang="en-US" sz="2800" dirty="0">
                <a:effectLst/>
                <a:latin typeface="Arial" panose="020B0604020202020204" pitchFamily="34" charset="0"/>
                <a:ea typeface="Arial" panose="020B0604020202020204" pitchFamily="34" charset="0"/>
              </a:rPr>
              <a:t> = 6.</a:t>
            </a:r>
          </a:p>
          <a:p>
            <a:pPr marL="228600" marR="0">
              <a:lnSpc>
                <a:spcPct val="115000"/>
              </a:lnSpc>
              <a:spcBef>
                <a:spcPts val="1200"/>
              </a:spcBef>
              <a:spcAft>
                <a:spcPts val="1200"/>
              </a:spcAft>
            </a:pPr>
            <a:r>
              <a:rPr lang="en-US" sz="2800" b="1" dirty="0">
                <a:solidFill>
                  <a:schemeClr val="accent2"/>
                </a:solidFill>
                <a:effectLst/>
                <a:latin typeface="Arial" panose="020B0604020202020204" pitchFamily="34" charset="0"/>
                <a:ea typeface="Arial" panose="020B0604020202020204" pitchFamily="34" charset="0"/>
              </a:rPr>
              <a:t>Effect size</a:t>
            </a:r>
            <a:r>
              <a:rPr lang="en-US" sz="2800" b="1" dirty="0">
                <a:effectLst/>
                <a:latin typeface="Arial" panose="020B0604020202020204" pitchFamily="34" charset="0"/>
                <a:ea typeface="Arial" panose="020B0604020202020204" pitchFamily="34" charset="0"/>
              </a:rPr>
              <a:t>: </a:t>
            </a:r>
            <a:r>
              <a:rPr lang="en-US" sz="2800" dirty="0">
                <a:effectLst/>
                <a:latin typeface="Arial" panose="020B0604020202020204" pitchFamily="34" charset="0"/>
                <a:ea typeface="Arial" panose="020B0604020202020204" pitchFamily="34" charset="0"/>
              </a:rPr>
              <a:t>The proportion of variance </a:t>
            </a:r>
            <a:r>
              <a:rPr lang="en-US" dirty="0">
                <a:latin typeface="Arial" panose="020B0604020202020204" pitchFamily="34" charset="0"/>
                <a:ea typeface="Arial" panose="020B0604020202020204" pitchFamily="34" charset="0"/>
              </a:rPr>
              <a:t>explained (PV of .20 = 20% of the variance explained) or the standardized difference between groups (d of .20 = there are .20 standard deviations between the groups).</a:t>
            </a:r>
            <a:endParaRPr lang="en-US" sz="2800" dirty="0">
              <a:effectLst/>
              <a:latin typeface="Arial" panose="020B0604020202020204" pitchFamily="34" charset="0"/>
              <a:ea typeface="Arial" panose="020B0604020202020204" pitchFamily="34" charset="0"/>
            </a:endParaRPr>
          </a:p>
          <a:p>
            <a:pPr marL="228600" marR="0">
              <a:lnSpc>
                <a:spcPct val="115000"/>
              </a:lnSpc>
              <a:spcBef>
                <a:spcPts val="1200"/>
              </a:spcBef>
              <a:spcAft>
                <a:spcPts val="1200"/>
              </a:spcAft>
            </a:pPr>
            <a:r>
              <a:rPr lang="en-US" sz="2800" b="1" dirty="0" err="1">
                <a:solidFill>
                  <a:srgbClr val="00B050"/>
                </a:solidFill>
                <a:effectLst/>
                <a:latin typeface="Arial" panose="020B0604020202020204" pitchFamily="34" charset="0"/>
                <a:ea typeface="Arial" panose="020B0604020202020204" pitchFamily="34" charset="0"/>
              </a:rPr>
              <a:t>df</a:t>
            </a:r>
            <a:r>
              <a:rPr lang="en-US" sz="2800" b="1" baseline="-25000" dirty="0" err="1">
                <a:solidFill>
                  <a:srgbClr val="00B050"/>
                </a:solidFill>
                <a:effectLst/>
                <a:latin typeface="Arial" panose="020B0604020202020204" pitchFamily="34" charset="0"/>
                <a:ea typeface="Arial" panose="020B0604020202020204" pitchFamily="34" charset="0"/>
              </a:rPr>
              <a:t>err</a:t>
            </a:r>
            <a:r>
              <a:rPr lang="en-US" sz="2800" b="1" dirty="0">
                <a:effectLst/>
                <a:latin typeface="Arial" panose="020B0604020202020204" pitchFamily="34" charset="0"/>
                <a:ea typeface="Arial" panose="020B0604020202020204" pitchFamily="34" charset="0"/>
              </a:rPr>
              <a:t>: </a:t>
            </a:r>
            <a:r>
              <a:rPr lang="en-US" sz="2800" dirty="0">
                <a:effectLst/>
                <a:latin typeface="Arial" panose="020B0604020202020204" pitchFamily="34" charset="0"/>
                <a:ea typeface="Arial" panose="020B0604020202020204" pitchFamily="34" charset="0"/>
              </a:rPr>
              <a:t>The degrees of freedom for the estimate of error used in the test.</a:t>
            </a:r>
          </a:p>
          <a:p>
            <a:pPr marL="228600" marR="0">
              <a:lnSpc>
                <a:spcPct val="115000"/>
              </a:lnSpc>
              <a:spcBef>
                <a:spcPts val="1200"/>
              </a:spcBef>
              <a:spcAft>
                <a:spcPts val="1200"/>
              </a:spcAft>
            </a:pPr>
            <a:r>
              <a:rPr lang="en-US" sz="2800" b="1" dirty="0">
                <a:solidFill>
                  <a:srgbClr val="0070C0"/>
                </a:solidFill>
                <a:effectLst/>
                <a:latin typeface="Arial" panose="020B0604020202020204" pitchFamily="34" charset="0"/>
                <a:ea typeface="Arial" panose="020B0604020202020204" pitchFamily="34" charset="0"/>
              </a:rPr>
              <a:t>Sample size</a:t>
            </a:r>
            <a:r>
              <a:rPr lang="en-US" sz="2800" b="1" dirty="0">
                <a:effectLst/>
                <a:latin typeface="Arial" panose="020B0604020202020204" pitchFamily="34" charset="0"/>
                <a:ea typeface="Arial" panose="020B0604020202020204" pitchFamily="34" charset="0"/>
              </a:rPr>
              <a:t>: </a:t>
            </a:r>
            <a:r>
              <a:rPr lang="en-US" sz="2800" b="1" dirty="0">
                <a:solidFill>
                  <a:srgbClr val="0070C0"/>
                </a:solidFill>
                <a:effectLst/>
                <a:latin typeface="Arial" panose="020B0604020202020204" pitchFamily="34" charset="0"/>
                <a:ea typeface="Arial" panose="020B0604020202020204" pitchFamily="34" charset="0"/>
              </a:rPr>
              <a:t>N</a:t>
            </a:r>
            <a:r>
              <a:rPr lang="en-US" sz="2800" dirty="0">
                <a:effectLst/>
                <a:latin typeface="Arial" panose="020B0604020202020204" pitchFamily="34" charset="0"/>
                <a:ea typeface="Arial" panose="020B0604020202020204" pitchFamily="34" charset="0"/>
              </a:rPr>
              <a:t> = </a:t>
            </a:r>
            <a:r>
              <a:rPr lang="en-US" sz="2800" b="1" dirty="0" err="1">
                <a:solidFill>
                  <a:srgbClr val="FF0000"/>
                </a:solidFill>
                <a:effectLst/>
                <a:latin typeface="Arial" panose="020B0604020202020204" pitchFamily="34" charset="0"/>
                <a:ea typeface="Arial" panose="020B0604020202020204" pitchFamily="34" charset="0"/>
              </a:rPr>
              <a:t>df</a:t>
            </a:r>
            <a:r>
              <a:rPr lang="en-US" sz="2800" b="1" baseline="-25000" dirty="0" err="1">
                <a:solidFill>
                  <a:srgbClr val="FF0000"/>
                </a:solidFill>
                <a:effectLst/>
                <a:latin typeface="Arial" panose="020B0604020202020204" pitchFamily="34" charset="0"/>
                <a:ea typeface="Arial" panose="020B0604020202020204" pitchFamily="34" charset="0"/>
              </a:rPr>
              <a:t>hyp</a:t>
            </a:r>
            <a:r>
              <a:rPr lang="en-US" sz="2800" dirty="0">
                <a:effectLst/>
                <a:latin typeface="Arial" panose="020B0604020202020204" pitchFamily="34" charset="0"/>
                <a:ea typeface="Arial" panose="020B0604020202020204" pitchFamily="34" charset="0"/>
              </a:rPr>
              <a:t> + </a:t>
            </a:r>
            <a:r>
              <a:rPr lang="en-US" sz="2800" b="1" dirty="0" err="1">
                <a:solidFill>
                  <a:srgbClr val="00B050"/>
                </a:solidFill>
                <a:effectLst/>
                <a:latin typeface="Arial" panose="020B0604020202020204" pitchFamily="34" charset="0"/>
                <a:ea typeface="Arial" panose="020B0604020202020204" pitchFamily="34" charset="0"/>
              </a:rPr>
              <a:t>df</a:t>
            </a:r>
            <a:r>
              <a:rPr lang="en-US" sz="2800" b="1" baseline="-25000" dirty="0" err="1">
                <a:solidFill>
                  <a:srgbClr val="00B050"/>
                </a:solidFill>
                <a:effectLst/>
                <a:latin typeface="Arial" panose="020B0604020202020204" pitchFamily="34" charset="0"/>
                <a:ea typeface="Arial" panose="020B0604020202020204" pitchFamily="34" charset="0"/>
              </a:rPr>
              <a:t>err</a:t>
            </a:r>
            <a:r>
              <a:rPr lang="en-US" sz="2800" dirty="0">
                <a:effectLst/>
                <a:latin typeface="Arial" panose="020B0604020202020204" pitchFamily="34" charset="0"/>
                <a:ea typeface="Arial" panose="020B0604020202020204" pitchFamily="34" charset="0"/>
              </a:rPr>
              <a:t> + 1</a:t>
            </a:r>
          </a:p>
        </p:txBody>
      </p:sp>
      <p:sp>
        <p:nvSpPr>
          <p:cNvPr id="4" name="Rectangle 3">
            <a:extLst>
              <a:ext uri="{FF2B5EF4-FFF2-40B4-BE49-F238E27FC236}">
                <a16:creationId xmlns:a16="http://schemas.microsoft.com/office/drawing/2014/main" id="{F2F08067-693E-4D13-A8E5-136EA3100302}"/>
              </a:ext>
            </a:extLst>
          </p:cNvPr>
          <p:cNvSpPr/>
          <p:nvPr/>
        </p:nvSpPr>
        <p:spPr>
          <a:xfrm>
            <a:off x="838200" y="5416731"/>
            <a:ext cx="4909457" cy="5312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7D7E781B-7285-4BD9-9BB6-4E7A8579D724}"/>
              </a:ext>
            </a:extLst>
          </p:cNvPr>
          <p:cNvCxnSpPr>
            <a:cxnSpLocks/>
          </p:cNvCxnSpPr>
          <p:nvPr/>
        </p:nvCxnSpPr>
        <p:spPr>
          <a:xfrm flipH="1" flipV="1">
            <a:off x="5747658" y="5645741"/>
            <a:ext cx="1132113" cy="3022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B564DE1-9B82-4506-84E4-15FA531E92A3}"/>
              </a:ext>
            </a:extLst>
          </p:cNvPr>
          <p:cNvSpPr txBox="1"/>
          <p:nvPr/>
        </p:nvSpPr>
        <p:spPr>
          <a:xfrm>
            <a:off x="6809014" y="5763288"/>
            <a:ext cx="2351314" cy="369332"/>
          </a:xfrm>
          <a:prstGeom prst="rect">
            <a:avLst/>
          </a:prstGeom>
          <a:noFill/>
        </p:spPr>
        <p:txBody>
          <a:bodyPr wrap="square" rtlCol="0">
            <a:spAutoFit/>
          </a:bodyPr>
          <a:lstStyle/>
          <a:p>
            <a:r>
              <a:rPr lang="en-US" dirty="0"/>
              <a:t>THE END PRODUCT!</a:t>
            </a:r>
          </a:p>
        </p:txBody>
      </p:sp>
    </p:spTree>
    <p:extLst>
      <p:ext uri="{BB962C8B-B14F-4D97-AF65-F5344CB8AC3E}">
        <p14:creationId xmlns:p14="http://schemas.microsoft.com/office/powerpoint/2010/main" val="4073288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493CF-4879-47F6-9392-2866C91B66DE}"/>
              </a:ext>
            </a:extLst>
          </p:cNvPr>
          <p:cNvSpPr>
            <a:spLocks noGrp="1"/>
          </p:cNvSpPr>
          <p:nvPr>
            <p:ph type="title"/>
          </p:nvPr>
        </p:nvSpPr>
        <p:spPr/>
        <p:txBody>
          <a:bodyPr/>
          <a:lstStyle/>
          <a:p>
            <a:r>
              <a:rPr lang="en-US" dirty="0"/>
              <a:t>How to use Appendix E to get sample size</a:t>
            </a:r>
          </a:p>
        </p:txBody>
      </p:sp>
      <p:sp>
        <p:nvSpPr>
          <p:cNvPr id="3" name="Content Placeholder 2">
            <a:extLst>
              <a:ext uri="{FF2B5EF4-FFF2-40B4-BE49-F238E27FC236}">
                <a16:creationId xmlns:a16="http://schemas.microsoft.com/office/drawing/2014/main" id="{9C625404-4113-4B0F-B5BC-E0D9995E9857}"/>
              </a:ext>
            </a:extLst>
          </p:cNvPr>
          <p:cNvSpPr>
            <a:spLocks noGrp="1"/>
          </p:cNvSpPr>
          <p:nvPr>
            <p:ph idx="1"/>
          </p:nvPr>
        </p:nvSpPr>
        <p:spPr/>
        <p:txBody>
          <a:bodyPr/>
          <a:lstStyle/>
          <a:p>
            <a:pPr marL="514350" indent="-514350">
              <a:buFont typeface="+mj-lt"/>
              <a:buAutoNum type="arabicPeriod"/>
            </a:pPr>
            <a:r>
              <a:rPr lang="en-US" dirty="0"/>
              <a:t>Identify your </a:t>
            </a:r>
            <a:r>
              <a:rPr lang="en-US" b="1" dirty="0" err="1">
                <a:solidFill>
                  <a:srgbClr val="FF0000"/>
                </a:solidFill>
              </a:rPr>
              <a:t>df</a:t>
            </a:r>
            <a:r>
              <a:rPr lang="en-US" b="1" baseline="-25000" dirty="0" err="1">
                <a:solidFill>
                  <a:srgbClr val="FF0000"/>
                </a:solidFill>
              </a:rPr>
              <a:t>Hyp</a:t>
            </a:r>
            <a:endParaRPr lang="en-US" b="1" baseline="-25000" dirty="0">
              <a:solidFill>
                <a:srgbClr val="FF0000"/>
              </a:solidFill>
            </a:endParaRPr>
          </a:p>
          <a:p>
            <a:pPr lvl="1"/>
            <a:r>
              <a:rPr lang="en-US" dirty="0"/>
              <a:t>The number or groups (or predictors) minus 1 (groups – 1)</a:t>
            </a:r>
          </a:p>
          <a:p>
            <a:pPr marL="514350" indent="-514350">
              <a:buFont typeface="+mj-lt"/>
              <a:buAutoNum type="arabicPeriod"/>
            </a:pPr>
            <a:r>
              <a:rPr lang="en-US" dirty="0"/>
              <a:t>Determine your </a:t>
            </a:r>
            <a:r>
              <a:rPr lang="en-US" b="1" dirty="0">
                <a:solidFill>
                  <a:schemeClr val="accent2"/>
                </a:solidFill>
              </a:rPr>
              <a:t>effect size </a:t>
            </a:r>
          </a:p>
          <a:p>
            <a:pPr lvl="1"/>
            <a:r>
              <a:rPr lang="en-US" dirty="0"/>
              <a:t>Normally found in the literature via meta analyses</a:t>
            </a:r>
          </a:p>
          <a:p>
            <a:pPr marL="514350" indent="-514350">
              <a:buFont typeface="+mj-lt"/>
              <a:buAutoNum type="arabicPeriod"/>
            </a:pPr>
            <a:r>
              <a:rPr lang="en-US" dirty="0"/>
              <a:t>Determine the </a:t>
            </a:r>
            <a:r>
              <a:rPr lang="en-US" b="1" dirty="0" err="1">
                <a:solidFill>
                  <a:srgbClr val="00B050"/>
                </a:solidFill>
              </a:rPr>
              <a:t>df</a:t>
            </a:r>
            <a:r>
              <a:rPr lang="en-US" b="1" baseline="-25000" dirty="0" err="1">
                <a:solidFill>
                  <a:srgbClr val="00B050"/>
                </a:solidFill>
              </a:rPr>
              <a:t>Err</a:t>
            </a:r>
            <a:r>
              <a:rPr lang="en-US" dirty="0"/>
              <a:t> using your </a:t>
            </a:r>
            <a:r>
              <a:rPr lang="en-US" b="1" dirty="0" err="1">
                <a:solidFill>
                  <a:srgbClr val="FF0000"/>
                </a:solidFill>
              </a:rPr>
              <a:t>df</a:t>
            </a:r>
            <a:r>
              <a:rPr lang="en-US" b="1" baseline="-25000" dirty="0" err="1">
                <a:solidFill>
                  <a:srgbClr val="FF0000"/>
                </a:solidFill>
              </a:rPr>
              <a:t>Hyp</a:t>
            </a:r>
            <a:r>
              <a:rPr lang="en-US" b="1" dirty="0">
                <a:solidFill>
                  <a:srgbClr val="FF0000"/>
                </a:solidFill>
              </a:rPr>
              <a:t> </a:t>
            </a:r>
            <a:r>
              <a:rPr lang="en-US" dirty="0"/>
              <a:t>and </a:t>
            </a:r>
            <a:r>
              <a:rPr lang="en-US" b="1" dirty="0">
                <a:solidFill>
                  <a:schemeClr val="accent2"/>
                </a:solidFill>
              </a:rPr>
              <a:t>effect size</a:t>
            </a:r>
          </a:p>
          <a:p>
            <a:pPr marL="514350" indent="-514350">
              <a:buFont typeface="+mj-lt"/>
              <a:buAutoNum type="arabicPeriod"/>
            </a:pPr>
            <a:r>
              <a:rPr lang="en-US" dirty="0"/>
              <a:t>Calculate the </a:t>
            </a:r>
            <a:r>
              <a:rPr lang="en-US" b="1" dirty="0">
                <a:solidFill>
                  <a:srgbClr val="0070C0"/>
                </a:solidFill>
              </a:rPr>
              <a:t>sample size</a:t>
            </a:r>
          </a:p>
          <a:p>
            <a:pPr lvl="1"/>
            <a:r>
              <a:rPr lang="en-US" sz="2400" b="1" dirty="0">
                <a:solidFill>
                  <a:srgbClr val="0070C0"/>
                </a:solidFill>
                <a:effectLst/>
                <a:latin typeface="Arial" panose="020B0604020202020204" pitchFamily="34" charset="0"/>
                <a:ea typeface="Arial" panose="020B0604020202020204" pitchFamily="34" charset="0"/>
              </a:rPr>
              <a:t>N</a:t>
            </a:r>
            <a:r>
              <a:rPr lang="en-US" sz="2400" dirty="0">
                <a:effectLst/>
                <a:latin typeface="Arial" panose="020B0604020202020204" pitchFamily="34" charset="0"/>
                <a:ea typeface="Arial" panose="020B0604020202020204" pitchFamily="34" charset="0"/>
              </a:rPr>
              <a:t> = </a:t>
            </a:r>
            <a:r>
              <a:rPr lang="en-US" sz="2400" b="1" dirty="0" err="1">
                <a:solidFill>
                  <a:srgbClr val="FF0000"/>
                </a:solidFill>
                <a:effectLst/>
                <a:latin typeface="Arial" panose="020B0604020202020204" pitchFamily="34" charset="0"/>
                <a:ea typeface="Arial" panose="020B0604020202020204" pitchFamily="34" charset="0"/>
              </a:rPr>
              <a:t>df</a:t>
            </a:r>
            <a:r>
              <a:rPr lang="en-US" sz="2400" b="1" baseline="-25000" dirty="0" err="1">
                <a:solidFill>
                  <a:srgbClr val="FF0000"/>
                </a:solidFill>
                <a:effectLst/>
                <a:latin typeface="Arial" panose="020B0604020202020204" pitchFamily="34" charset="0"/>
                <a:ea typeface="Arial" panose="020B0604020202020204" pitchFamily="34" charset="0"/>
              </a:rPr>
              <a:t>hyp</a:t>
            </a:r>
            <a:r>
              <a:rPr lang="en-US" sz="2400" dirty="0">
                <a:effectLst/>
                <a:latin typeface="Arial" panose="020B0604020202020204" pitchFamily="34" charset="0"/>
                <a:ea typeface="Arial" panose="020B0604020202020204" pitchFamily="34" charset="0"/>
              </a:rPr>
              <a:t> + </a:t>
            </a:r>
            <a:r>
              <a:rPr lang="en-US" sz="2400" b="1" dirty="0" err="1">
                <a:solidFill>
                  <a:srgbClr val="00B050"/>
                </a:solidFill>
                <a:effectLst/>
                <a:latin typeface="Arial" panose="020B0604020202020204" pitchFamily="34" charset="0"/>
                <a:ea typeface="Arial" panose="020B0604020202020204" pitchFamily="34" charset="0"/>
              </a:rPr>
              <a:t>df</a:t>
            </a:r>
            <a:r>
              <a:rPr lang="en-US" sz="2400" b="1" baseline="-25000" dirty="0" err="1">
                <a:solidFill>
                  <a:srgbClr val="00B050"/>
                </a:solidFill>
                <a:effectLst/>
                <a:latin typeface="Arial" panose="020B0604020202020204" pitchFamily="34" charset="0"/>
                <a:ea typeface="Arial" panose="020B0604020202020204" pitchFamily="34" charset="0"/>
              </a:rPr>
              <a:t>err</a:t>
            </a:r>
            <a:r>
              <a:rPr lang="en-US" sz="2400" b="1" dirty="0">
                <a:solidFill>
                  <a:srgbClr val="00B050"/>
                </a:solidFill>
                <a:effectLst/>
                <a:latin typeface="Arial" panose="020B0604020202020204" pitchFamily="34" charset="0"/>
                <a:ea typeface="Arial" panose="020B0604020202020204" pitchFamily="34" charset="0"/>
              </a:rPr>
              <a:t> </a:t>
            </a:r>
            <a:r>
              <a:rPr lang="en-US" sz="2400" dirty="0">
                <a:effectLst/>
                <a:latin typeface="Arial" panose="020B0604020202020204" pitchFamily="34" charset="0"/>
                <a:ea typeface="Arial" panose="020B0604020202020204" pitchFamily="34" charset="0"/>
              </a:rPr>
              <a:t>+ 1</a:t>
            </a:r>
            <a:endParaRPr lang="en-US" dirty="0"/>
          </a:p>
        </p:txBody>
      </p:sp>
    </p:spTree>
    <p:extLst>
      <p:ext uri="{BB962C8B-B14F-4D97-AF65-F5344CB8AC3E}">
        <p14:creationId xmlns:p14="http://schemas.microsoft.com/office/powerpoint/2010/main" val="942718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42C92-5E8F-4799-8FB0-42EDCCB051AC}"/>
              </a:ext>
            </a:extLst>
          </p:cNvPr>
          <p:cNvSpPr>
            <a:spLocks noGrp="1"/>
          </p:cNvSpPr>
          <p:nvPr>
            <p:ph type="title"/>
          </p:nvPr>
        </p:nvSpPr>
        <p:spPr/>
        <p:txBody>
          <a:bodyPr/>
          <a:lstStyle/>
          <a:p>
            <a:r>
              <a:rPr lang="en-US" dirty="0"/>
              <a:t>An example</a:t>
            </a:r>
          </a:p>
        </p:txBody>
      </p:sp>
      <p:sp>
        <p:nvSpPr>
          <p:cNvPr id="3" name="Content Placeholder 2">
            <a:extLst>
              <a:ext uri="{FF2B5EF4-FFF2-40B4-BE49-F238E27FC236}">
                <a16:creationId xmlns:a16="http://schemas.microsoft.com/office/drawing/2014/main" id="{C9BDA783-2565-4915-8FE0-8E87145E7607}"/>
              </a:ext>
            </a:extLst>
          </p:cNvPr>
          <p:cNvSpPr>
            <a:spLocks noGrp="1"/>
          </p:cNvSpPr>
          <p:nvPr>
            <p:ph idx="1"/>
          </p:nvPr>
        </p:nvSpPr>
        <p:spPr/>
        <p:txBody>
          <a:bodyPr/>
          <a:lstStyle/>
          <a:p>
            <a:r>
              <a:rPr lang="en-US" dirty="0"/>
              <a:t>You are conducting a study that has 2 groups in it (an experimental and control group). A meta analytic review has recently shown that the effect size is shown to be PV = .10. How many participants are needed to reach a desired power of .80 with an alpha of .05? </a:t>
            </a:r>
          </a:p>
        </p:txBody>
      </p:sp>
    </p:spTree>
    <p:extLst>
      <p:ext uri="{BB962C8B-B14F-4D97-AF65-F5344CB8AC3E}">
        <p14:creationId xmlns:p14="http://schemas.microsoft.com/office/powerpoint/2010/main" val="2284605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42C92-5E8F-4799-8FB0-42EDCCB051AC}"/>
              </a:ext>
            </a:extLst>
          </p:cNvPr>
          <p:cNvSpPr>
            <a:spLocks noGrp="1"/>
          </p:cNvSpPr>
          <p:nvPr>
            <p:ph type="title"/>
          </p:nvPr>
        </p:nvSpPr>
        <p:spPr/>
        <p:txBody>
          <a:bodyPr/>
          <a:lstStyle/>
          <a:p>
            <a:r>
              <a:rPr lang="en-US" dirty="0"/>
              <a:t>An example</a:t>
            </a:r>
          </a:p>
        </p:txBody>
      </p:sp>
      <p:sp>
        <p:nvSpPr>
          <p:cNvPr id="3" name="Content Placeholder 2">
            <a:extLst>
              <a:ext uri="{FF2B5EF4-FFF2-40B4-BE49-F238E27FC236}">
                <a16:creationId xmlns:a16="http://schemas.microsoft.com/office/drawing/2014/main" id="{C9BDA783-2565-4915-8FE0-8E87145E7607}"/>
              </a:ext>
            </a:extLst>
          </p:cNvPr>
          <p:cNvSpPr>
            <a:spLocks noGrp="1"/>
          </p:cNvSpPr>
          <p:nvPr>
            <p:ph idx="1"/>
          </p:nvPr>
        </p:nvSpPr>
        <p:spPr/>
        <p:txBody>
          <a:bodyPr/>
          <a:lstStyle/>
          <a:p>
            <a:r>
              <a:rPr lang="en-US" dirty="0"/>
              <a:t>You are conducting a study that has </a:t>
            </a:r>
            <a:r>
              <a:rPr lang="en-US" b="1" dirty="0">
                <a:solidFill>
                  <a:srgbClr val="FF0000"/>
                </a:solidFill>
              </a:rPr>
              <a:t>2 groups </a:t>
            </a:r>
            <a:r>
              <a:rPr lang="en-US" dirty="0"/>
              <a:t>in it (an experimental and control group). A meta analytic review has recently shown that the effect size is shown to be </a:t>
            </a:r>
            <a:r>
              <a:rPr lang="en-US" b="1" dirty="0">
                <a:solidFill>
                  <a:schemeClr val="accent2"/>
                </a:solidFill>
              </a:rPr>
              <a:t>PV = .10</a:t>
            </a:r>
            <a:r>
              <a:rPr lang="en-US" dirty="0"/>
              <a:t>. How many participants are needed to reach a desired power of .80 with an alpha of .05? </a:t>
            </a:r>
          </a:p>
          <a:p>
            <a:endParaRPr lang="en-US" dirty="0"/>
          </a:p>
          <a:p>
            <a:r>
              <a:rPr lang="en-US" dirty="0" err="1">
                <a:solidFill>
                  <a:srgbClr val="FF0000"/>
                </a:solidFill>
              </a:rPr>
              <a:t>df</a:t>
            </a:r>
            <a:r>
              <a:rPr lang="en-US" baseline="-25000" dirty="0" err="1">
                <a:solidFill>
                  <a:srgbClr val="FF0000"/>
                </a:solidFill>
              </a:rPr>
              <a:t>Hyp</a:t>
            </a:r>
            <a:r>
              <a:rPr lang="en-US" dirty="0">
                <a:solidFill>
                  <a:srgbClr val="FF0000"/>
                </a:solidFill>
              </a:rPr>
              <a:t> = Groups -1 = 2 - 1 = </a:t>
            </a:r>
            <a:r>
              <a:rPr lang="en-US" b="1" dirty="0">
                <a:solidFill>
                  <a:srgbClr val="FF0000"/>
                </a:solidFill>
              </a:rPr>
              <a:t>1</a:t>
            </a:r>
          </a:p>
          <a:p>
            <a:r>
              <a:rPr lang="en-US" dirty="0">
                <a:solidFill>
                  <a:schemeClr val="accent2"/>
                </a:solidFill>
              </a:rPr>
              <a:t>PV = </a:t>
            </a:r>
            <a:r>
              <a:rPr lang="en-US" b="1" dirty="0">
                <a:solidFill>
                  <a:schemeClr val="accent2"/>
                </a:solidFill>
              </a:rPr>
              <a:t>.10</a:t>
            </a:r>
          </a:p>
          <a:p>
            <a:r>
              <a:rPr lang="en-US" b="1" dirty="0"/>
              <a:t>Next step: </a:t>
            </a:r>
            <a:r>
              <a:rPr lang="en-US" dirty="0"/>
              <a:t>Find the </a:t>
            </a:r>
            <a:r>
              <a:rPr lang="en-US" b="1" dirty="0" err="1">
                <a:solidFill>
                  <a:srgbClr val="00B050"/>
                </a:solidFill>
              </a:rPr>
              <a:t>df</a:t>
            </a:r>
            <a:r>
              <a:rPr lang="en-US" b="1" baseline="-25000" dirty="0" err="1">
                <a:solidFill>
                  <a:srgbClr val="00B050"/>
                </a:solidFill>
              </a:rPr>
              <a:t>Err</a:t>
            </a:r>
            <a:endParaRPr lang="en-US" b="1" baseline="-25000" dirty="0">
              <a:solidFill>
                <a:srgbClr val="00B050"/>
              </a:solidFill>
            </a:endParaRPr>
          </a:p>
        </p:txBody>
      </p:sp>
    </p:spTree>
    <p:extLst>
      <p:ext uri="{BB962C8B-B14F-4D97-AF65-F5344CB8AC3E}">
        <p14:creationId xmlns:p14="http://schemas.microsoft.com/office/powerpoint/2010/main" val="535840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72C04-AE76-40CF-AB38-0BED91DCB8ED}"/>
              </a:ext>
            </a:extLst>
          </p:cNvPr>
          <p:cNvSpPr>
            <a:spLocks noGrp="1"/>
          </p:cNvSpPr>
          <p:nvPr>
            <p:ph type="title"/>
          </p:nvPr>
        </p:nvSpPr>
        <p:spPr/>
        <p:txBody>
          <a:bodyPr/>
          <a:lstStyle/>
          <a:p>
            <a:r>
              <a:rPr lang="en-US" dirty="0"/>
              <a:t>Finding the </a:t>
            </a:r>
            <a:r>
              <a:rPr lang="en-US" b="1" dirty="0" err="1">
                <a:solidFill>
                  <a:srgbClr val="00B050"/>
                </a:solidFill>
              </a:rPr>
              <a:t>df</a:t>
            </a:r>
            <a:r>
              <a:rPr lang="en-US" b="1" baseline="-25000" dirty="0" err="1">
                <a:solidFill>
                  <a:srgbClr val="00B050"/>
                </a:solidFill>
              </a:rPr>
              <a:t>Err</a:t>
            </a:r>
            <a:endParaRPr lang="en-US" b="1" baseline="-25000" dirty="0">
              <a:solidFill>
                <a:srgbClr val="00B050"/>
              </a:solidFill>
            </a:endParaRPr>
          </a:p>
        </p:txBody>
      </p:sp>
      <p:sp>
        <p:nvSpPr>
          <p:cNvPr id="3" name="Content Placeholder 2">
            <a:extLst>
              <a:ext uri="{FF2B5EF4-FFF2-40B4-BE49-F238E27FC236}">
                <a16:creationId xmlns:a16="http://schemas.microsoft.com/office/drawing/2014/main" id="{E933A381-0302-4279-A8B8-53380ED5CDE2}"/>
              </a:ext>
            </a:extLst>
          </p:cNvPr>
          <p:cNvSpPr>
            <a:spLocks noGrp="1"/>
          </p:cNvSpPr>
          <p:nvPr>
            <p:ph idx="1"/>
          </p:nvPr>
        </p:nvSpPr>
        <p:spPr>
          <a:xfrm>
            <a:off x="8447314" y="1825625"/>
            <a:ext cx="2906485" cy="4351338"/>
          </a:xfrm>
        </p:spPr>
        <p:txBody>
          <a:bodyPr>
            <a:normAutofit fontScale="92500" lnSpcReduction="10000"/>
          </a:bodyPr>
          <a:lstStyle/>
          <a:p>
            <a:r>
              <a:rPr lang="en-US" dirty="0" err="1">
                <a:solidFill>
                  <a:srgbClr val="00B050"/>
                </a:solidFill>
              </a:rPr>
              <a:t>df</a:t>
            </a:r>
            <a:r>
              <a:rPr lang="en-US" baseline="-25000" dirty="0" err="1">
                <a:solidFill>
                  <a:srgbClr val="00B050"/>
                </a:solidFill>
              </a:rPr>
              <a:t>Err</a:t>
            </a:r>
            <a:r>
              <a:rPr lang="en-US" dirty="0">
                <a:solidFill>
                  <a:srgbClr val="00B050"/>
                </a:solidFill>
              </a:rPr>
              <a:t> </a:t>
            </a:r>
            <a:r>
              <a:rPr lang="en-US" dirty="0"/>
              <a:t>= 73</a:t>
            </a:r>
          </a:p>
          <a:p>
            <a:pPr marL="0" indent="0">
              <a:buNone/>
            </a:pPr>
            <a:endParaRPr lang="en-US" dirty="0"/>
          </a:p>
          <a:p>
            <a:r>
              <a:rPr lang="en-US" dirty="0"/>
              <a:t>Sample Size:    </a:t>
            </a:r>
            <a:r>
              <a:rPr lang="en-US" dirty="0" err="1">
                <a:solidFill>
                  <a:srgbClr val="FF0000"/>
                </a:solidFill>
              </a:rPr>
              <a:t>df</a:t>
            </a:r>
            <a:r>
              <a:rPr lang="en-US" baseline="-25000" dirty="0" err="1">
                <a:solidFill>
                  <a:srgbClr val="FF0000"/>
                </a:solidFill>
              </a:rPr>
              <a:t>hyp</a:t>
            </a:r>
            <a:r>
              <a:rPr lang="en-US" dirty="0"/>
              <a:t> + </a:t>
            </a:r>
            <a:r>
              <a:rPr lang="en-US" dirty="0" err="1">
                <a:solidFill>
                  <a:srgbClr val="00B050"/>
                </a:solidFill>
              </a:rPr>
              <a:t>df</a:t>
            </a:r>
            <a:r>
              <a:rPr lang="en-US" baseline="-25000" dirty="0" err="1">
                <a:solidFill>
                  <a:srgbClr val="00B050"/>
                </a:solidFill>
              </a:rPr>
              <a:t>Err</a:t>
            </a:r>
            <a:r>
              <a:rPr lang="en-US" dirty="0"/>
              <a:t> +1</a:t>
            </a:r>
          </a:p>
          <a:p>
            <a:endParaRPr lang="en-US" dirty="0"/>
          </a:p>
          <a:p>
            <a:r>
              <a:rPr lang="en-US" dirty="0"/>
              <a:t>1 + 73 + 1 = </a:t>
            </a:r>
            <a:r>
              <a:rPr lang="en-US" b="1" dirty="0">
                <a:solidFill>
                  <a:srgbClr val="0070C0"/>
                </a:solidFill>
              </a:rPr>
              <a:t>75</a:t>
            </a:r>
          </a:p>
          <a:p>
            <a:endParaRPr lang="en-US" b="1" dirty="0"/>
          </a:p>
          <a:p>
            <a:r>
              <a:rPr lang="en-US" dirty="0">
                <a:solidFill>
                  <a:srgbClr val="0070C0"/>
                </a:solidFill>
              </a:rPr>
              <a:t>We need </a:t>
            </a:r>
            <a:r>
              <a:rPr lang="en-US" b="1" dirty="0">
                <a:solidFill>
                  <a:srgbClr val="0070C0"/>
                </a:solidFill>
              </a:rPr>
              <a:t>75</a:t>
            </a:r>
            <a:r>
              <a:rPr lang="en-US" dirty="0">
                <a:solidFill>
                  <a:srgbClr val="0070C0"/>
                </a:solidFill>
              </a:rPr>
              <a:t> participants to reach a power of .80</a:t>
            </a:r>
          </a:p>
        </p:txBody>
      </p:sp>
      <p:grpSp>
        <p:nvGrpSpPr>
          <p:cNvPr id="7" name="Group 6">
            <a:extLst>
              <a:ext uri="{FF2B5EF4-FFF2-40B4-BE49-F238E27FC236}">
                <a16:creationId xmlns:a16="http://schemas.microsoft.com/office/drawing/2014/main" id="{9525E635-D2EA-443C-AC6E-BCE079243F36}"/>
              </a:ext>
            </a:extLst>
          </p:cNvPr>
          <p:cNvGrpSpPr/>
          <p:nvPr/>
        </p:nvGrpSpPr>
        <p:grpSpPr>
          <a:xfrm>
            <a:off x="661029" y="1329715"/>
            <a:ext cx="7870324" cy="5282976"/>
            <a:chOff x="2428875" y="1321006"/>
            <a:chExt cx="7870324" cy="5282976"/>
          </a:xfrm>
        </p:grpSpPr>
        <p:pic>
          <p:nvPicPr>
            <p:cNvPr id="4" name="Content Placeholder 4">
              <a:extLst>
                <a:ext uri="{FF2B5EF4-FFF2-40B4-BE49-F238E27FC236}">
                  <a16:creationId xmlns:a16="http://schemas.microsoft.com/office/drawing/2014/main" id="{BAE10498-7A71-4582-AB90-CC45A899350B}"/>
                </a:ext>
              </a:extLst>
            </p:cNvPr>
            <p:cNvPicPr>
              <a:picLocks noChangeAspect="1"/>
            </p:cNvPicPr>
            <p:nvPr/>
          </p:nvPicPr>
          <p:blipFill rotWithShape="1">
            <a:blip r:embed="rId2"/>
            <a:srcRect b="14761"/>
            <a:stretch/>
          </p:blipFill>
          <p:spPr>
            <a:xfrm>
              <a:off x="2428875" y="1321006"/>
              <a:ext cx="7870324" cy="5282976"/>
            </a:xfrm>
            <a:prstGeom prst="rect">
              <a:avLst/>
            </a:prstGeom>
            <a:effectLst/>
          </p:spPr>
        </p:pic>
        <p:sp>
          <p:nvSpPr>
            <p:cNvPr id="5" name="Rectangle 4">
              <a:extLst>
                <a:ext uri="{FF2B5EF4-FFF2-40B4-BE49-F238E27FC236}">
                  <a16:creationId xmlns:a16="http://schemas.microsoft.com/office/drawing/2014/main" id="{52145F44-7568-4B2A-9030-5298A269AC17}"/>
                </a:ext>
              </a:extLst>
            </p:cNvPr>
            <p:cNvSpPr/>
            <p:nvPr/>
          </p:nvSpPr>
          <p:spPr>
            <a:xfrm>
              <a:off x="2428875" y="3429000"/>
              <a:ext cx="7063468" cy="14151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3C468BD-FCF0-4C8A-ABCF-EFC9B4DDB947}"/>
                </a:ext>
              </a:extLst>
            </p:cNvPr>
            <p:cNvSpPr/>
            <p:nvPr/>
          </p:nvSpPr>
          <p:spPr>
            <a:xfrm>
              <a:off x="3439885" y="1825625"/>
              <a:ext cx="391885" cy="47783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602A682E-C01F-4952-ADB4-EE79A0084EE9}"/>
              </a:ext>
            </a:extLst>
          </p:cNvPr>
          <p:cNvSpPr/>
          <p:nvPr/>
        </p:nvSpPr>
        <p:spPr>
          <a:xfrm>
            <a:off x="1672039" y="3429000"/>
            <a:ext cx="391885" cy="15022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6805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7D08C-6407-40E2-A23D-A2A042F9440D}"/>
              </a:ext>
            </a:extLst>
          </p:cNvPr>
          <p:cNvSpPr>
            <a:spLocks noGrp="1"/>
          </p:cNvSpPr>
          <p:nvPr>
            <p:ph type="title"/>
          </p:nvPr>
        </p:nvSpPr>
        <p:spPr/>
        <p:txBody>
          <a:bodyPr/>
          <a:lstStyle/>
          <a:p>
            <a:r>
              <a:rPr lang="en-US" dirty="0"/>
              <a:t>Another example</a:t>
            </a:r>
          </a:p>
        </p:txBody>
      </p:sp>
      <p:sp>
        <p:nvSpPr>
          <p:cNvPr id="3" name="Content Placeholder 2">
            <a:extLst>
              <a:ext uri="{FF2B5EF4-FFF2-40B4-BE49-F238E27FC236}">
                <a16:creationId xmlns:a16="http://schemas.microsoft.com/office/drawing/2014/main" id="{DF7D12A4-060F-4246-978B-DA69196C1C70}"/>
              </a:ext>
            </a:extLst>
          </p:cNvPr>
          <p:cNvSpPr>
            <a:spLocks noGrp="1"/>
          </p:cNvSpPr>
          <p:nvPr>
            <p:ph idx="1"/>
          </p:nvPr>
        </p:nvSpPr>
        <p:spPr/>
        <p:txBody>
          <a:bodyPr/>
          <a:lstStyle/>
          <a:p>
            <a:r>
              <a:rPr lang="en-US" dirty="0"/>
              <a:t>You are running an observational study, For your analyses, you plan to use 7 variables to predict one outcome. Your advisor tell you the general effect size for the predictor of interest and outcome is PV = .23. How many participants are needed to reach a power of .80 with an alpha of .05?</a:t>
            </a:r>
          </a:p>
        </p:txBody>
      </p:sp>
    </p:spTree>
    <p:extLst>
      <p:ext uri="{BB962C8B-B14F-4D97-AF65-F5344CB8AC3E}">
        <p14:creationId xmlns:p14="http://schemas.microsoft.com/office/powerpoint/2010/main" val="156018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7D08C-6407-40E2-A23D-A2A042F9440D}"/>
              </a:ext>
            </a:extLst>
          </p:cNvPr>
          <p:cNvSpPr>
            <a:spLocks noGrp="1"/>
          </p:cNvSpPr>
          <p:nvPr>
            <p:ph type="title"/>
          </p:nvPr>
        </p:nvSpPr>
        <p:spPr/>
        <p:txBody>
          <a:bodyPr/>
          <a:lstStyle/>
          <a:p>
            <a:r>
              <a:rPr lang="en-US" dirty="0"/>
              <a:t>Another example</a:t>
            </a:r>
          </a:p>
        </p:txBody>
      </p:sp>
      <p:sp>
        <p:nvSpPr>
          <p:cNvPr id="3" name="Content Placeholder 2">
            <a:extLst>
              <a:ext uri="{FF2B5EF4-FFF2-40B4-BE49-F238E27FC236}">
                <a16:creationId xmlns:a16="http://schemas.microsoft.com/office/drawing/2014/main" id="{DF7D12A4-060F-4246-978B-DA69196C1C70}"/>
              </a:ext>
            </a:extLst>
          </p:cNvPr>
          <p:cNvSpPr>
            <a:spLocks noGrp="1"/>
          </p:cNvSpPr>
          <p:nvPr>
            <p:ph idx="1"/>
          </p:nvPr>
        </p:nvSpPr>
        <p:spPr/>
        <p:txBody>
          <a:bodyPr/>
          <a:lstStyle/>
          <a:p>
            <a:r>
              <a:rPr lang="en-US" dirty="0"/>
              <a:t>You are running an observational study, For your analyses, you plan to you plan to use </a:t>
            </a:r>
            <a:r>
              <a:rPr lang="en-US" b="1" dirty="0">
                <a:solidFill>
                  <a:srgbClr val="FF0000"/>
                </a:solidFill>
              </a:rPr>
              <a:t>7 variables </a:t>
            </a:r>
            <a:r>
              <a:rPr lang="en-US" dirty="0"/>
              <a:t>to predict one outcome. Your advisor tell you the general effect size for the predictor of interest and outcome is </a:t>
            </a:r>
            <a:r>
              <a:rPr lang="en-US" b="1" dirty="0">
                <a:solidFill>
                  <a:schemeClr val="accent2"/>
                </a:solidFill>
              </a:rPr>
              <a:t>PV = .23</a:t>
            </a:r>
            <a:r>
              <a:rPr lang="en-US" dirty="0"/>
              <a:t>. How many participants are needed to reach a power of .80 with an alpha of .05?</a:t>
            </a:r>
          </a:p>
          <a:p>
            <a:endParaRPr lang="en-US" dirty="0"/>
          </a:p>
          <a:p>
            <a:r>
              <a:rPr lang="en-US" dirty="0" err="1">
                <a:solidFill>
                  <a:srgbClr val="FF0000"/>
                </a:solidFill>
              </a:rPr>
              <a:t>df</a:t>
            </a:r>
            <a:r>
              <a:rPr lang="en-US" baseline="-25000" dirty="0" err="1">
                <a:solidFill>
                  <a:srgbClr val="FF0000"/>
                </a:solidFill>
              </a:rPr>
              <a:t>Hyp</a:t>
            </a:r>
            <a:r>
              <a:rPr lang="en-US" dirty="0">
                <a:solidFill>
                  <a:srgbClr val="FF0000"/>
                </a:solidFill>
              </a:rPr>
              <a:t> = predictors -1 = 7 - 1 = </a:t>
            </a:r>
            <a:r>
              <a:rPr lang="en-US" b="1" dirty="0">
                <a:solidFill>
                  <a:srgbClr val="FF0000"/>
                </a:solidFill>
              </a:rPr>
              <a:t>6</a:t>
            </a:r>
          </a:p>
          <a:p>
            <a:r>
              <a:rPr lang="en-US" dirty="0">
                <a:solidFill>
                  <a:schemeClr val="accent2"/>
                </a:solidFill>
              </a:rPr>
              <a:t>PV = </a:t>
            </a:r>
            <a:r>
              <a:rPr lang="en-US" b="1" dirty="0">
                <a:solidFill>
                  <a:schemeClr val="accent2"/>
                </a:solidFill>
              </a:rPr>
              <a:t>.23</a:t>
            </a:r>
          </a:p>
          <a:p>
            <a:r>
              <a:rPr lang="en-US" b="1" dirty="0"/>
              <a:t>Next step: </a:t>
            </a:r>
            <a:r>
              <a:rPr lang="en-US" dirty="0"/>
              <a:t>Find the </a:t>
            </a:r>
            <a:r>
              <a:rPr lang="en-US" b="1" dirty="0" err="1">
                <a:solidFill>
                  <a:srgbClr val="00B050"/>
                </a:solidFill>
              </a:rPr>
              <a:t>df</a:t>
            </a:r>
            <a:r>
              <a:rPr lang="en-US" b="1" baseline="-25000" dirty="0" err="1">
                <a:solidFill>
                  <a:srgbClr val="00B050"/>
                </a:solidFill>
              </a:rPr>
              <a:t>Err</a:t>
            </a:r>
            <a:endParaRPr lang="en-US" b="1" baseline="-25000" dirty="0">
              <a:solidFill>
                <a:srgbClr val="00B050"/>
              </a:solidFill>
            </a:endParaRPr>
          </a:p>
          <a:p>
            <a:endParaRPr lang="en-US" dirty="0"/>
          </a:p>
        </p:txBody>
      </p:sp>
    </p:spTree>
    <p:extLst>
      <p:ext uri="{BB962C8B-B14F-4D97-AF65-F5344CB8AC3E}">
        <p14:creationId xmlns:p14="http://schemas.microsoft.com/office/powerpoint/2010/main" val="1069966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72C04-AE76-40CF-AB38-0BED91DCB8ED}"/>
              </a:ext>
            </a:extLst>
          </p:cNvPr>
          <p:cNvSpPr>
            <a:spLocks noGrp="1"/>
          </p:cNvSpPr>
          <p:nvPr>
            <p:ph type="title"/>
          </p:nvPr>
        </p:nvSpPr>
        <p:spPr/>
        <p:txBody>
          <a:bodyPr/>
          <a:lstStyle/>
          <a:p>
            <a:r>
              <a:rPr lang="en-US" dirty="0"/>
              <a:t>Finding the </a:t>
            </a:r>
            <a:r>
              <a:rPr lang="en-US" b="1" dirty="0" err="1">
                <a:solidFill>
                  <a:srgbClr val="00B050"/>
                </a:solidFill>
              </a:rPr>
              <a:t>df</a:t>
            </a:r>
            <a:r>
              <a:rPr lang="en-US" b="1" baseline="-25000" dirty="0" err="1">
                <a:solidFill>
                  <a:srgbClr val="00B050"/>
                </a:solidFill>
              </a:rPr>
              <a:t>Err</a:t>
            </a:r>
            <a:endParaRPr lang="en-US" b="1" baseline="-25000" dirty="0">
              <a:solidFill>
                <a:srgbClr val="00B050"/>
              </a:solidFill>
            </a:endParaRPr>
          </a:p>
        </p:txBody>
      </p:sp>
      <p:sp>
        <p:nvSpPr>
          <p:cNvPr id="3" name="Content Placeholder 2">
            <a:extLst>
              <a:ext uri="{FF2B5EF4-FFF2-40B4-BE49-F238E27FC236}">
                <a16:creationId xmlns:a16="http://schemas.microsoft.com/office/drawing/2014/main" id="{E933A381-0302-4279-A8B8-53380ED5CDE2}"/>
              </a:ext>
            </a:extLst>
          </p:cNvPr>
          <p:cNvSpPr>
            <a:spLocks noGrp="1"/>
          </p:cNvSpPr>
          <p:nvPr>
            <p:ph idx="1"/>
          </p:nvPr>
        </p:nvSpPr>
        <p:spPr>
          <a:xfrm>
            <a:off x="8429905" y="1836920"/>
            <a:ext cx="2906485" cy="4351338"/>
          </a:xfrm>
        </p:spPr>
        <p:txBody>
          <a:bodyPr>
            <a:normAutofit fontScale="92500" lnSpcReduction="10000"/>
          </a:bodyPr>
          <a:lstStyle/>
          <a:p>
            <a:r>
              <a:rPr lang="en-US" dirty="0" err="1">
                <a:solidFill>
                  <a:srgbClr val="00B050"/>
                </a:solidFill>
              </a:rPr>
              <a:t>df</a:t>
            </a:r>
            <a:r>
              <a:rPr lang="en-US" baseline="-25000" dirty="0" err="1">
                <a:solidFill>
                  <a:srgbClr val="00B050"/>
                </a:solidFill>
              </a:rPr>
              <a:t>Err</a:t>
            </a:r>
            <a:r>
              <a:rPr lang="en-US" dirty="0">
                <a:solidFill>
                  <a:srgbClr val="00B050"/>
                </a:solidFill>
              </a:rPr>
              <a:t> </a:t>
            </a:r>
            <a:r>
              <a:rPr lang="en-US" dirty="0"/>
              <a:t>= 54</a:t>
            </a:r>
          </a:p>
          <a:p>
            <a:pPr marL="0" indent="0">
              <a:buNone/>
            </a:pPr>
            <a:endParaRPr lang="en-US" dirty="0"/>
          </a:p>
          <a:p>
            <a:r>
              <a:rPr lang="en-US" dirty="0"/>
              <a:t>Sample Size:    </a:t>
            </a:r>
            <a:r>
              <a:rPr lang="en-US" dirty="0" err="1">
                <a:solidFill>
                  <a:srgbClr val="FF0000"/>
                </a:solidFill>
              </a:rPr>
              <a:t>df</a:t>
            </a:r>
            <a:r>
              <a:rPr lang="en-US" baseline="-25000" dirty="0" err="1">
                <a:solidFill>
                  <a:srgbClr val="FF0000"/>
                </a:solidFill>
              </a:rPr>
              <a:t>hyp</a:t>
            </a:r>
            <a:r>
              <a:rPr lang="en-US" dirty="0"/>
              <a:t> + </a:t>
            </a:r>
            <a:r>
              <a:rPr lang="en-US" dirty="0" err="1">
                <a:solidFill>
                  <a:srgbClr val="00B050"/>
                </a:solidFill>
              </a:rPr>
              <a:t>df</a:t>
            </a:r>
            <a:r>
              <a:rPr lang="en-US" baseline="-25000" dirty="0" err="1">
                <a:solidFill>
                  <a:srgbClr val="00B050"/>
                </a:solidFill>
              </a:rPr>
              <a:t>Err</a:t>
            </a:r>
            <a:r>
              <a:rPr lang="en-US" dirty="0"/>
              <a:t> +1</a:t>
            </a:r>
          </a:p>
          <a:p>
            <a:endParaRPr lang="en-US" dirty="0"/>
          </a:p>
          <a:p>
            <a:r>
              <a:rPr lang="en-US" dirty="0"/>
              <a:t>6 + 54 + 1 = </a:t>
            </a:r>
            <a:r>
              <a:rPr lang="en-US" b="1" dirty="0">
                <a:solidFill>
                  <a:srgbClr val="0070C0"/>
                </a:solidFill>
              </a:rPr>
              <a:t>61</a:t>
            </a:r>
          </a:p>
          <a:p>
            <a:endParaRPr lang="en-US" b="1" dirty="0"/>
          </a:p>
          <a:p>
            <a:r>
              <a:rPr lang="en-US" dirty="0">
                <a:solidFill>
                  <a:srgbClr val="0070C0"/>
                </a:solidFill>
              </a:rPr>
              <a:t>We need </a:t>
            </a:r>
            <a:r>
              <a:rPr lang="en-US" b="1" dirty="0">
                <a:solidFill>
                  <a:srgbClr val="0070C0"/>
                </a:solidFill>
              </a:rPr>
              <a:t>61</a:t>
            </a:r>
            <a:r>
              <a:rPr lang="en-US" dirty="0">
                <a:solidFill>
                  <a:srgbClr val="0070C0"/>
                </a:solidFill>
              </a:rPr>
              <a:t> participants to reach a power of .80</a:t>
            </a:r>
          </a:p>
        </p:txBody>
      </p:sp>
      <p:grpSp>
        <p:nvGrpSpPr>
          <p:cNvPr id="7" name="Group 6">
            <a:extLst>
              <a:ext uri="{FF2B5EF4-FFF2-40B4-BE49-F238E27FC236}">
                <a16:creationId xmlns:a16="http://schemas.microsoft.com/office/drawing/2014/main" id="{9525E635-D2EA-443C-AC6E-BCE079243F36}"/>
              </a:ext>
            </a:extLst>
          </p:cNvPr>
          <p:cNvGrpSpPr/>
          <p:nvPr/>
        </p:nvGrpSpPr>
        <p:grpSpPr>
          <a:xfrm>
            <a:off x="661029" y="1329715"/>
            <a:ext cx="7870324" cy="5282976"/>
            <a:chOff x="2428875" y="1321006"/>
            <a:chExt cx="7870324" cy="5282976"/>
          </a:xfrm>
        </p:grpSpPr>
        <p:pic>
          <p:nvPicPr>
            <p:cNvPr id="4" name="Content Placeholder 4">
              <a:extLst>
                <a:ext uri="{FF2B5EF4-FFF2-40B4-BE49-F238E27FC236}">
                  <a16:creationId xmlns:a16="http://schemas.microsoft.com/office/drawing/2014/main" id="{BAE10498-7A71-4582-AB90-CC45A899350B}"/>
                </a:ext>
              </a:extLst>
            </p:cNvPr>
            <p:cNvPicPr>
              <a:picLocks noChangeAspect="1"/>
            </p:cNvPicPr>
            <p:nvPr/>
          </p:nvPicPr>
          <p:blipFill rotWithShape="1">
            <a:blip r:embed="rId2"/>
            <a:srcRect b="14761"/>
            <a:stretch/>
          </p:blipFill>
          <p:spPr>
            <a:xfrm>
              <a:off x="2428875" y="1321006"/>
              <a:ext cx="7870324" cy="5282976"/>
            </a:xfrm>
            <a:prstGeom prst="rect">
              <a:avLst/>
            </a:prstGeom>
            <a:effectLst/>
          </p:spPr>
        </p:pic>
        <p:sp>
          <p:nvSpPr>
            <p:cNvPr id="5" name="Rectangle 4">
              <a:extLst>
                <a:ext uri="{FF2B5EF4-FFF2-40B4-BE49-F238E27FC236}">
                  <a16:creationId xmlns:a16="http://schemas.microsoft.com/office/drawing/2014/main" id="{52145F44-7568-4B2A-9030-5298A269AC17}"/>
                </a:ext>
              </a:extLst>
            </p:cNvPr>
            <p:cNvSpPr/>
            <p:nvPr/>
          </p:nvSpPr>
          <p:spPr>
            <a:xfrm>
              <a:off x="2428875" y="4945734"/>
              <a:ext cx="7063468" cy="14151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33C468BD-FCF0-4C8A-ABCF-EFC9B4DDB947}"/>
                </a:ext>
              </a:extLst>
            </p:cNvPr>
            <p:cNvSpPr/>
            <p:nvPr/>
          </p:nvSpPr>
          <p:spPr>
            <a:xfrm>
              <a:off x="5138058" y="1825625"/>
              <a:ext cx="391885" cy="47783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Rectangle 7">
            <a:extLst>
              <a:ext uri="{FF2B5EF4-FFF2-40B4-BE49-F238E27FC236}">
                <a16:creationId xmlns:a16="http://schemas.microsoft.com/office/drawing/2014/main" id="{602A682E-C01F-4952-ADB4-EE79A0084EE9}"/>
              </a:ext>
            </a:extLst>
          </p:cNvPr>
          <p:cNvSpPr/>
          <p:nvPr/>
        </p:nvSpPr>
        <p:spPr>
          <a:xfrm>
            <a:off x="3370212" y="4945734"/>
            <a:ext cx="391885" cy="15022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2580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0B8B4-325B-4B60-8375-97692523DBAF}"/>
              </a:ext>
            </a:extLst>
          </p:cNvPr>
          <p:cNvSpPr>
            <a:spLocks noGrp="1"/>
          </p:cNvSpPr>
          <p:nvPr>
            <p:ph type="title"/>
          </p:nvPr>
        </p:nvSpPr>
        <p:spPr>
          <a:xfrm>
            <a:off x="6413111" y="640081"/>
            <a:ext cx="5138808" cy="3592768"/>
          </a:xfrm>
          <a:noFill/>
        </p:spPr>
        <p:txBody>
          <a:bodyPr vert="horz" lIns="91440" tIns="45720" rIns="91440" bIns="45720" rtlCol="0" anchor="b">
            <a:normAutofit/>
          </a:bodyPr>
          <a:lstStyle/>
          <a:p>
            <a:pPr algn="ctr"/>
            <a:r>
              <a:rPr lang="en-US" sz="6000" dirty="0"/>
              <a:t>Method 2: G*Power</a:t>
            </a:r>
          </a:p>
        </p:txBody>
      </p:sp>
      <p:sp>
        <p:nvSpPr>
          <p:cNvPr id="15" name="Rectangle 14">
            <a:extLst>
              <a:ext uri="{FF2B5EF4-FFF2-40B4-BE49-F238E27FC236}">
                <a16:creationId xmlns:a16="http://schemas.microsoft.com/office/drawing/2014/main" id="{8AD13924-DC7C-4339-B194-8A4EFFBF2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6107584" cy="6858000"/>
          </a:xfrm>
          <a:prstGeom prst="rect">
            <a:avLst/>
          </a:prstGeom>
          <a:solidFill>
            <a:srgbClr val="512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26">
            <a:extLst>
              <a:ext uri="{FF2B5EF4-FFF2-40B4-BE49-F238E27FC236}">
                <a16:creationId xmlns:a16="http://schemas.microsoft.com/office/drawing/2014/main" id="{72458505-C9BA-445F-AE75-CFC7FF04F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480917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A9CBB3F-140E-4A0D-BA07-246E36BDC421}"/>
              </a:ext>
            </a:extLst>
          </p:cNvPr>
          <p:cNvPicPr>
            <a:picLocks noChangeAspect="1"/>
          </p:cNvPicPr>
          <p:nvPr/>
        </p:nvPicPr>
        <p:blipFill rotWithShape="1">
          <a:blip r:embed="rId2"/>
          <a:srcRect r="-4" b="689"/>
          <a:stretch/>
        </p:blipFill>
        <p:spPr>
          <a:xfrm>
            <a:off x="727414" y="640080"/>
            <a:ext cx="4647836" cy="5577818"/>
          </a:xfrm>
          <a:prstGeom prst="rect">
            <a:avLst/>
          </a:prstGeom>
          <a:effectLst/>
        </p:spPr>
      </p:pic>
      <p:pic>
        <p:nvPicPr>
          <p:cNvPr id="3074" name="Picture 2" descr="G*Power free download for Mac">
            <a:extLst>
              <a:ext uri="{FF2B5EF4-FFF2-40B4-BE49-F238E27FC236}">
                <a16:creationId xmlns:a16="http://schemas.microsoft.com/office/drawing/2014/main" id="{D34DB68A-5862-4555-9F19-C8974B2720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3200" y="50292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360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3DA9-8308-47CF-9C52-3663E2D34ED8}"/>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71EDB262-7576-4411-B085-709933F94BE9}"/>
              </a:ext>
            </a:extLst>
          </p:cNvPr>
          <p:cNvSpPr>
            <a:spLocks noGrp="1"/>
          </p:cNvSpPr>
          <p:nvPr>
            <p:ph idx="1"/>
          </p:nvPr>
        </p:nvSpPr>
        <p:spPr/>
        <p:txBody>
          <a:bodyPr/>
          <a:lstStyle/>
          <a:p>
            <a:r>
              <a:rPr lang="en-US" dirty="0"/>
              <a:t>Explain statistical power</a:t>
            </a:r>
          </a:p>
          <a:p>
            <a:r>
              <a:rPr lang="en-US" dirty="0"/>
              <a:t>Learn to calculate sample sizes from power &amp; effect sizes via:</a:t>
            </a:r>
          </a:p>
          <a:p>
            <a:pPr lvl="1"/>
            <a:r>
              <a:rPr lang="en-US" dirty="0"/>
              <a:t>Murphy, </a:t>
            </a:r>
            <a:r>
              <a:rPr lang="en-US" dirty="0" err="1"/>
              <a:t>Myors</a:t>
            </a:r>
            <a:r>
              <a:rPr lang="en-US" dirty="0"/>
              <a:t> &amp; </a:t>
            </a:r>
            <a:r>
              <a:rPr lang="en-US" dirty="0" err="1"/>
              <a:t>Wolach</a:t>
            </a:r>
            <a:r>
              <a:rPr lang="en-US" dirty="0"/>
              <a:t> (2014) Appendix E</a:t>
            </a:r>
          </a:p>
          <a:p>
            <a:pPr lvl="1"/>
            <a:r>
              <a:rPr lang="en-US" dirty="0"/>
              <a:t>G*Power</a:t>
            </a:r>
          </a:p>
          <a:p>
            <a:pPr lvl="1"/>
            <a:endParaRPr lang="en-US" dirty="0"/>
          </a:p>
          <a:p>
            <a:pPr lvl="1"/>
            <a:endParaRPr lang="en-US" dirty="0"/>
          </a:p>
          <a:p>
            <a:pPr marL="457200" lvl="1" indent="0" algn="ctr">
              <a:buNone/>
            </a:pPr>
            <a:r>
              <a:rPr lang="en-US" sz="4000" b="1" dirty="0"/>
              <a:t>We will </a:t>
            </a:r>
            <a:r>
              <a:rPr lang="en-US" sz="4000" b="1" dirty="0">
                <a:solidFill>
                  <a:srgbClr val="FF0000"/>
                </a:solidFill>
              </a:rPr>
              <a:t>NOT</a:t>
            </a:r>
            <a:r>
              <a:rPr lang="en-US" sz="4000" b="1" dirty="0"/>
              <a:t> be using R today!</a:t>
            </a:r>
          </a:p>
          <a:p>
            <a:pPr marL="457200" lvl="1" indent="0" algn="ctr">
              <a:buNone/>
            </a:pPr>
            <a:r>
              <a:rPr lang="en-US" b="1" dirty="0"/>
              <a:t>(But you </a:t>
            </a:r>
            <a:r>
              <a:rPr lang="en-US" b="1" u="sng" dirty="0"/>
              <a:t>can</a:t>
            </a:r>
            <a:r>
              <a:rPr lang="en-US" b="1" dirty="0"/>
              <a:t> do power calculations in R using the “</a:t>
            </a:r>
            <a:r>
              <a:rPr lang="en-US" b="1" dirty="0" err="1"/>
              <a:t>pwr</a:t>
            </a:r>
            <a:r>
              <a:rPr lang="en-US" b="1" dirty="0"/>
              <a:t>” package)</a:t>
            </a:r>
          </a:p>
          <a:p>
            <a:pPr marL="0" indent="0">
              <a:buNone/>
            </a:pPr>
            <a:endParaRPr lang="en-US" dirty="0"/>
          </a:p>
        </p:txBody>
      </p:sp>
    </p:spTree>
    <p:extLst>
      <p:ext uri="{BB962C8B-B14F-4D97-AF65-F5344CB8AC3E}">
        <p14:creationId xmlns:p14="http://schemas.microsoft.com/office/powerpoint/2010/main" val="1103614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4DC063E-026F-4FCF-85AA-7E34E2BA6440}"/>
              </a:ext>
            </a:extLst>
          </p:cNvPr>
          <p:cNvSpPr>
            <a:spLocks noGrp="1"/>
          </p:cNvSpPr>
          <p:nvPr>
            <p:ph type="title"/>
          </p:nvPr>
        </p:nvSpPr>
        <p:spPr>
          <a:xfrm>
            <a:off x="838200" y="365125"/>
            <a:ext cx="5387502" cy="1325563"/>
          </a:xfrm>
        </p:spPr>
        <p:txBody>
          <a:bodyPr>
            <a:normAutofit/>
          </a:bodyPr>
          <a:lstStyle/>
          <a:p>
            <a:r>
              <a:rPr lang="en-US" b="1" dirty="0"/>
              <a:t>G*Power</a:t>
            </a:r>
          </a:p>
        </p:txBody>
      </p:sp>
      <p:sp>
        <p:nvSpPr>
          <p:cNvPr id="3" name="Content Placeholder 2">
            <a:extLst>
              <a:ext uri="{FF2B5EF4-FFF2-40B4-BE49-F238E27FC236}">
                <a16:creationId xmlns:a16="http://schemas.microsoft.com/office/drawing/2014/main" id="{2C158089-4A04-44A2-876F-07FAE5E8A85A}"/>
              </a:ext>
            </a:extLst>
          </p:cNvPr>
          <p:cNvSpPr>
            <a:spLocks noGrp="1"/>
          </p:cNvSpPr>
          <p:nvPr>
            <p:ph idx="1"/>
          </p:nvPr>
        </p:nvSpPr>
        <p:spPr>
          <a:xfrm>
            <a:off x="838200" y="1825625"/>
            <a:ext cx="5387502" cy="4351338"/>
          </a:xfrm>
        </p:spPr>
        <p:txBody>
          <a:bodyPr>
            <a:normAutofit/>
          </a:bodyPr>
          <a:lstStyle/>
          <a:p>
            <a:endParaRPr lang="en-US" dirty="0"/>
          </a:p>
          <a:p>
            <a:r>
              <a:rPr lang="en-US" dirty="0"/>
              <a:t>Great Power calculator</a:t>
            </a:r>
          </a:p>
          <a:p>
            <a:r>
              <a:rPr lang="en-US" dirty="0"/>
              <a:t>Allows you to Calculate sample size (Given power, </a:t>
            </a:r>
            <a:r>
              <a:rPr lang="el-GR" dirty="0">
                <a:latin typeface="Corbel" panose="020B0503020204020204" pitchFamily="34" charset="0"/>
              </a:rPr>
              <a:t>α</a:t>
            </a:r>
            <a:r>
              <a:rPr lang="en-US" dirty="0">
                <a:latin typeface="Corbel" panose="020B0503020204020204" pitchFamily="34" charset="0"/>
              </a:rPr>
              <a:t>,</a:t>
            </a:r>
            <a:r>
              <a:rPr lang="en-US" dirty="0"/>
              <a:t> and effect size)</a:t>
            </a:r>
          </a:p>
          <a:p>
            <a:r>
              <a:rPr lang="en-US" dirty="0"/>
              <a:t>You can also calculate the power of a study (sample size,</a:t>
            </a:r>
            <a:r>
              <a:rPr lang="el-GR" dirty="0">
                <a:latin typeface="Corbel" panose="020B0503020204020204" pitchFamily="34" charset="0"/>
              </a:rPr>
              <a:t> α</a:t>
            </a:r>
            <a:r>
              <a:rPr lang="en-US" dirty="0">
                <a:latin typeface="Corbel" panose="020B0503020204020204" pitchFamily="34" charset="0"/>
              </a:rPr>
              <a:t>,</a:t>
            </a:r>
            <a:r>
              <a:rPr lang="en-US" dirty="0"/>
              <a:t> and effect size)</a:t>
            </a:r>
          </a:p>
          <a:p>
            <a:r>
              <a:rPr lang="en-US" dirty="0"/>
              <a:t>…And more!</a:t>
            </a:r>
          </a:p>
        </p:txBody>
      </p:sp>
      <p:pic>
        <p:nvPicPr>
          <p:cNvPr id="2054" name="Picture 6" descr="G*Power free download for Mac">
            <a:extLst>
              <a:ext uri="{FF2B5EF4-FFF2-40B4-BE49-F238E27FC236}">
                <a16:creationId xmlns:a16="http://schemas.microsoft.com/office/drawing/2014/main" id="{4F8BC564-7573-4C95-AD45-CDA7CAB12B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6"/>
          <a:stretch/>
        </p:blipFill>
        <p:spPr bwMode="auto">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a:noFill/>
          <a:extLst>
            <a:ext uri="{909E8E84-426E-40DD-AFC4-6F175D3DCCD1}">
              <a14:hiddenFill xmlns:a14="http://schemas.microsoft.com/office/drawing/2010/main">
                <a:solidFill>
                  <a:srgbClr val="FFFFFF"/>
                </a:solidFill>
              </a14:hiddenFill>
            </a:ext>
          </a:extLst>
        </p:spPr>
      </p:pic>
      <p:sp>
        <p:nvSpPr>
          <p:cNvPr id="77" name="Oval 76">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9" name="Arc 78">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5429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1FE0E-3059-4222-ACD6-0D7BFD85F4E8}"/>
              </a:ext>
            </a:extLst>
          </p:cNvPr>
          <p:cNvSpPr>
            <a:spLocks noGrp="1"/>
          </p:cNvSpPr>
          <p:nvPr>
            <p:ph type="title"/>
          </p:nvPr>
        </p:nvSpPr>
        <p:spPr/>
        <p:txBody>
          <a:bodyPr/>
          <a:lstStyle/>
          <a:p>
            <a:r>
              <a:rPr lang="en-US" dirty="0"/>
              <a:t>A-priori vs post-hoc power analysis</a:t>
            </a:r>
          </a:p>
        </p:txBody>
      </p:sp>
      <p:sp>
        <p:nvSpPr>
          <p:cNvPr id="3" name="Content Placeholder 2">
            <a:extLst>
              <a:ext uri="{FF2B5EF4-FFF2-40B4-BE49-F238E27FC236}">
                <a16:creationId xmlns:a16="http://schemas.microsoft.com/office/drawing/2014/main" id="{41F8CEFE-5018-4DF9-BFB9-EE8B99ED0869}"/>
              </a:ext>
            </a:extLst>
          </p:cNvPr>
          <p:cNvSpPr>
            <a:spLocks noGrp="1"/>
          </p:cNvSpPr>
          <p:nvPr>
            <p:ph idx="1"/>
          </p:nvPr>
        </p:nvSpPr>
        <p:spPr/>
        <p:txBody>
          <a:bodyPr/>
          <a:lstStyle/>
          <a:p>
            <a:r>
              <a:rPr lang="en-US" b="1" dirty="0">
                <a:solidFill>
                  <a:srgbClr val="00B050"/>
                </a:solidFill>
              </a:rPr>
              <a:t>A-priori</a:t>
            </a:r>
            <a:r>
              <a:rPr lang="en-US" b="1" dirty="0"/>
              <a:t> =</a:t>
            </a:r>
            <a:r>
              <a:rPr lang="en-US" dirty="0"/>
              <a:t> When you run the power analysis </a:t>
            </a:r>
            <a:r>
              <a:rPr lang="en-US" b="1" i="1" dirty="0">
                <a:solidFill>
                  <a:srgbClr val="00B050"/>
                </a:solidFill>
              </a:rPr>
              <a:t>BEFORE</a:t>
            </a:r>
            <a:r>
              <a:rPr lang="en-US" dirty="0"/>
              <a:t> you run the study to determine the sample size.</a:t>
            </a:r>
          </a:p>
          <a:p>
            <a:endParaRPr lang="en-US" dirty="0"/>
          </a:p>
          <a:p>
            <a:r>
              <a:rPr lang="en-US" b="1" dirty="0">
                <a:solidFill>
                  <a:srgbClr val="FF0000"/>
                </a:solidFill>
              </a:rPr>
              <a:t>Post-hoc</a:t>
            </a:r>
            <a:r>
              <a:rPr lang="en-US" dirty="0"/>
              <a:t> = When you run the power analysis</a:t>
            </a:r>
            <a:r>
              <a:rPr lang="en-US" b="1" i="1" dirty="0"/>
              <a:t> </a:t>
            </a:r>
            <a:r>
              <a:rPr lang="en-US" b="1" i="1" dirty="0">
                <a:solidFill>
                  <a:srgbClr val="FF0000"/>
                </a:solidFill>
              </a:rPr>
              <a:t>AFTER</a:t>
            </a:r>
            <a:r>
              <a:rPr lang="en-US" b="1" i="1" dirty="0"/>
              <a:t> </a:t>
            </a:r>
            <a:r>
              <a:rPr lang="en-US" dirty="0"/>
              <a:t>you run the study to determine how much power the study had.</a:t>
            </a:r>
          </a:p>
          <a:p>
            <a:pPr marL="0" indent="0">
              <a:buNone/>
            </a:pPr>
            <a:endParaRPr lang="en-US" dirty="0"/>
          </a:p>
          <a:p>
            <a:pPr marL="0" indent="0">
              <a:buNone/>
            </a:pPr>
            <a:endParaRPr lang="en-US" dirty="0"/>
          </a:p>
          <a:p>
            <a:pPr marL="0" indent="0" algn="ctr">
              <a:buNone/>
            </a:pPr>
            <a:r>
              <a:rPr lang="en-US" b="1" dirty="0">
                <a:solidFill>
                  <a:srgbClr val="00B050"/>
                </a:solidFill>
              </a:rPr>
              <a:t>A-priori is preferred</a:t>
            </a:r>
            <a:r>
              <a:rPr lang="en-US" dirty="0"/>
              <a:t>, but sometimes we find ourselves in situations where </a:t>
            </a:r>
            <a:r>
              <a:rPr lang="en-US" b="1" dirty="0">
                <a:solidFill>
                  <a:srgbClr val="FF0000"/>
                </a:solidFill>
              </a:rPr>
              <a:t>the only option we have is a post-hoc analysis</a:t>
            </a:r>
            <a:r>
              <a:rPr lang="en-US" dirty="0"/>
              <a:t>.</a:t>
            </a:r>
          </a:p>
        </p:txBody>
      </p:sp>
    </p:spTree>
    <p:extLst>
      <p:ext uri="{BB962C8B-B14F-4D97-AF65-F5344CB8AC3E}">
        <p14:creationId xmlns:p14="http://schemas.microsoft.com/office/powerpoint/2010/main" val="3637265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93E5-0361-4E04-920E-4C28EC85C5C9}"/>
              </a:ext>
            </a:extLst>
          </p:cNvPr>
          <p:cNvSpPr>
            <a:spLocks noGrp="1"/>
          </p:cNvSpPr>
          <p:nvPr>
            <p:ph type="title"/>
          </p:nvPr>
        </p:nvSpPr>
        <p:spPr>
          <a:xfrm>
            <a:off x="645859" y="640081"/>
            <a:ext cx="4786895" cy="3592768"/>
          </a:xfrm>
          <a:noFill/>
        </p:spPr>
        <p:txBody>
          <a:bodyPr vert="horz" lIns="91440" tIns="45720" rIns="91440" bIns="45720" rtlCol="0" anchor="b">
            <a:normAutofit/>
          </a:bodyPr>
          <a:lstStyle/>
          <a:p>
            <a:r>
              <a:rPr lang="en-US" sz="6000" dirty="0"/>
              <a:t>The G*Power Calculator</a:t>
            </a:r>
          </a:p>
        </p:txBody>
      </p:sp>
      <p:sp>
        <p:nvSpPr>
          <p:cNvPr id="21" name="Rectangle 9">
            <a:extLst>
              <a:ext uri="{FF2B5EF4-FFF2-40B4-BE49-F238E27FC236}">
                <a16:creationId xmlns:a16="http://schemas.microsoft.com/office/drawing/2014/main" id="{8AD13924-DC7C-4339-B194-8A4EFFBF2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4416" y="0"/>
            <a:ext cx="6107584" cy="6858000"/>
          </a:xfrm>
          <a:prstGeom prst="rect">
            <a:avLst/>
          </a:prstGeom>
          <a:solidFill>
            <a:srgbClr val="512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6">
            <a:extLst>
              <a:ext uri="{FF2B5EF4-FFF2-40B4-BE49-F238E27FC236}">
                <a16:creationId xmlns:a16="http://schemas.microsoft.com/office/drawing/2014/main" id="{72458505-C9BA-445F-AE75-CFC7FF04F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1163" y="640080"/>
            <a:ext cx="480917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C5EDBB8-1B90-439E-871C-036CBA480912}"/>
              </a:ext>
            </a:extLst>
          </p:cNvPr>
          <p:cNvPicPr>
            <a:picLocks noGrp="1" noChangeAspect="1"/>
          </p:cNvPicPr>
          <p:nvPr>
            <p:ph idx="1"/>
          </p:nvPr>
        </p:nvPicPr>
        <p:blipFill rotWithShape="1">
          <a:blip r:embed="rId2"/>
          <a:srcRect r="-4" b="689"/>
          <a:stretch/>
        </p:blipFill>
        <p:spPr>
          <a:xfrm>
            <a:off x="6811832" y="640080"/>
            <a:ext cx="4647836" cy="5577818"/>
          </a:xfrm>
          <a:prstGeom prst="rect">
            <a:avLst/>
          </a:prstGeom>
          <a:effectLst/>
        </p:spPr>
      </p:pic>
      <p:sp>
        <p:nvSpPr>
          <p:cNvPr id="6" name="Rectangle 5">
            <a:extLst>
              <a:ext uri="{FF2B5EF4-FFF2-40B4-BE49-F238E27FC236}">
                <a16:creationId xmlns:a16="http://schemas.microsoft.com/office/drawing/2014/main" id="{958EC2EE-E942-4977-83C5-C6316EFBF17C}"/>
              </a:ext>
            </a:extLst>
          </p:cNvPr>
          <p:cNvSpPr/>
          <p:nvPr/>
        </p:nvSpPr>
        <p:spPr>
          <a:xfrm>
            <a:off x="6811832" y="2934789"/>
            <a:ext cx="4688170" cy="40930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9B294BC7-8631-4045-A21F-1F7B241DBFB8}"/>
              </a:ext>
            </a:extLst>
          </p:cNvPr>
          <p:cNvCxnSpPr>
            <a:cxnSpLocks/>
            <a:stCxn id="9" idx="2"/>
            <a:endCxn id="6" idx="0"/>
          </p:cNvCxnSpPr>
          <p:nvPr/>
        </p:nvCxnSpPr>
        <p:spPr>
          <a:xfrm>
            <a:off x="7698096" y="2119755"/>
            <a:ext cx="1457821" cy="8150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B12041F-97F9-4FB9-A2E5-982F45D33A6A}"/>
              </a:ext>
            </a:extLst>
          </p:cNvPr>
          <p:cNvSpPr txBox="1"/>
          <p:nvPr/>
        </p:nvSpPr>
        <p:spPr>
          <a:xfrm>
            <a:off x="6731163" y="1750423"/>
            <a:ext cx="1933866" cy="369332"/>
          </a:xfrm>
          <a:prstGeom prst="rect">
            <a:avLst/>
          </a:prstGeom>
          <a:noFill/>
          <a:ln w="38100">
            <a:solidFill>
              <a:srgbClr val="0070C0"/>
            </a:solidFill>
          </a:ln>
        </p:spPr>
        <p:txBody>
          <a:bodyPr wrap="square" rtlCol="0">
            <a:spAutoFit/>
          </a:bodyPr>
          <a:lstStyle/>
          <a:p>
            <a:pPr algn="ctr"/>
            <a:r>
              <a:rPr lang="en-US" dirty="0">
                <a:solidFill>
                  <a:srgbClr val="0070C0"/>
                </a:solidFill>
              </a:rPr>
              <a:t>Statistical Model</a:t>
            </a:r>
          </a:p>
        </p:txBody>
      </p:sp>
      <p:sp>
        <p:nvSpPr>
          <p:cNvPr id="20" name="Rectangle 19">
            <a:extLst>
              <a:ext uri="{FF2B5EF4-FFF2-40B4-BE49-F238E27FC236}">
                <a16:creationId xmlns:a16="http://schemas.microsoft.com/office/drawing/2014/main" id="{225DA9FA-957B-49A5-A31C-23EF3BA7A642}"/>
              </a:ext>
            </a:extLst>
          </p:cNvPr>
          <p:cNvSpPr/>
          <p:nvPr/>
        </p:nvSpPr>
        <p:spPr>
          <a:xfrm>
            <a:off x="6811831" y="3394163"/>
            <a:ext cx="4688171" cy="32082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A307A9E3-9C46-4B2B-92FC-8ED85106B57E}"/>
              </a:ext>
            </a:extLst>
          </p:cNvPr>
          <p:cNvCxnSpPr>
            <a:cxnSpLocks/>
            <a:stCxn id="30" idx="3"/>
            <a:endCxn id="20" idx="1"/>
          </p:cNvCxnSpPr>
          <p:nvPr/>
        </p:nvCxnSpPr>
        <p:spPr>
          <a:xfrm flipV="1">
            <a:off x="5804565" y="3554575"/>
            <a:ext cx="1007266" cy="114668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AAE6346-8227-43A4-B843-9CA4CF3D0E0E}"/>
              </a:ext>
            </a:extLst>
          </p:cNvPr>
          <p:cNvSpPr txBox="1"/>
          <p:nvPr/>
        </p:nvSpPr>
        <p:spPr>
          <a:xfrm>
            <a:off x="3870699" y="4239599"/>
            <a:ext cx="1933866" cy="923330"/>
          </a:xfrm>
          <a:prstGeom prst="rect">
            <a:avLst/>
          </a:prstGeom>
          <a:noFill/>
          <a:ln w="38100">
            <a:solidFill>
              <a:srgbClr val="00B050"/>
            </a:solidFill>
          </a:ln>
        </p:spPr>
        <p:txBody>
          <a:bodyPr wrap="square" rtlCol="0">
            <a:spAutoFit/>
          </a:bodyPr>
          <a:lstStyle/>
          <a:p>
            <a:pPr algn="ctr"/>
            <a:r>
              <a:rPr lang="en-US" dirty="0">
                <a:solidFill>
                  <a:srgbClr val="00B050"/>
                </a:solidFill>
              </a:rPr>
              <a:t>Type of analysis (a-priori or post-hoc… and more!)</a:t>
            </a:r>
          </a:p>
        </p:txBody>
      </p:sp>
      <p:sp>
        <p:nvSpPr>
          <p:cNvPr id="36" name="Rectangle 35">
            <a:extLst>
              <a:ext uri="{FF2B5EF4-FFF2-40B4-BE49-F238E27FC236}">
                <a16:creationId xmlns:a16="http://schemas.microsoft.com/office/drawing/2014/main" id="{C4CEA360-DB75-4F58-B819-A804F2AC7787}"/>
              </a:ext>
            </a:extLst>
          </p:cNvPr>
          <p:cNvSpPr/>
          <p:nvPr/>
        </p:nvSpPr>
        <p:spPr>
          <a:xfrm>
            <a:off x="6811832" y="3765058"/>
            <a:ext cx="2323918" cy="1146576"/>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7FEE9F8B-47E2-43F9-BADD-23E84DC71F29}"/>
              </a:ext>
            </a:extLst>
          </p:cNvPr>
          <p:cNvCxnSpPr>
            <a:cxnSpLocks/>
            <a:endCxn id="36" idx="2"/>
          </p:cNvCxnSpPr>
          <p:nvPr/>
        </p:nvCxnSpPr>
        <p:spPr>
          <a:xfrm flipV="1">
            <a:off x="7698096" y="4911634"/>
            <a:ext cx="275695" cy="31786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7D46FC5-B0CE-4E9B-A901-A38CCD8B4871}"/>
              </a:ext>
            </a:extLst>
          </p:cNvPr>
          <p:cNvSpPr txBox="1"/>
          <p:nvPr/>
        </p:nvSpPr>
        <p:spPr>
          <a:xfrm>
            <a:off x="6932023" y="5229498"/>
            <a:ext cx="1541417" cy="369332"/>
          </a:xfrm>
          <a:prstGeom prst="rect">
            <a:avLst/>
          </a:prstGeom>
          <a:noFill/>
          <a:ln w="38100">
            <a:solidFill>
              <a:srgbClr val="7030A0"/>
            </a:solidFill>
          </a:ln>
        </p:spPr>
        <p:txBody>
          <a:bodyPr wrap="square" rtlCol="0">
            <a:spAutoFit/>
          </a:bodyPr>
          <a:lstStyle/>
          <a:p>
            <a:pPr algn="ctr"/>
            <a:r>
              <a:rPr lang="en-US" dirty="0">
                <a:solidFill>
                  <a:srgbClr val="7030A0"/>
                </a:solidFill>
              </a:rPr>
              <a:t>Inputs</a:t>
            </a:r>
          </a:p>
        </p:txBody>
      </p:sp>
      <p:sp>
        <p:nvSpPr>
          <p:cNvPr id="41" name="Rectangle 40">
            <a:extLst>
              <a:ext uri="{FF2B5EF4-FFF2-40B4-BE49-F238E27FC236}">
                <a16:creationId xmlns:a16="http://schemas.microsoft.com/office/drawing/2014/main" id="{F8F3B785-938E-4D37-A8EB-E63DD6D4275E}"/>
              </a:ext>
            </a:extLst>
          </p:cNvPr>
          <p:cNvSpPr/>
          <p:nvPr/>
        </p:nvSpPr>
        <p:spPr>
          <a:xfrm>
            <a:off x="9176085" y="3765058"/>
            <a:ext cx="2323918" cy="114657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4EECF8BD-C7CE-4574-B434-9C273602D4BA}"/>
              </a:ext>
            </a:extLst>
          </p:cNvPr>
          <p:cNvCxnSpPr>
            <a:cxnSpLocks/>
            <a:endCxn id="41" idx="2"/>
          </p:cNvCxnSpPr>
          <p:nvPr/>
        </p:nvCxnSpPr>
        <p:spPr>
          <a:xfrm flipV="1">
            <a:off x="10275428" y="4911634"/>
            <a:ext cx="62616" cy="45541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37AEB9E-EBE2-4461-8167-42A5F0522240}"/>
              </a:ext>
            </a:extLst>
          </p:cNvPr>
          <p:cNvSpPr txBox="1"/>
          <p:nvPr/>
        </p:nvSpPr>
        <p:spPr>
          <a:xfrm>
            <a:off x="9509355" y="5367048"/>
            <a:ext cx="1541417" cy="369332"/>
          </a:xfrm>
          <a:prstGeom prst="rect">
            <a:avLst/>
          </a:prstGeom>
          <a:noFill/>
          <a:ln w="38100">
            <a:solidFill>
              <a:schemeClr val="accent2"/>
            </a:solidFill>
          </a:ln>
        </p:spPr>
        <p:txBody>
          <a:bodyPr wrap="square" rtlCol="0">
            <a:spAutoFit/>
          </a:bodyPr>
          <a:lstStyle/>
          <a:p>
            <a:pPr algn="ctr"/>
            <a:r>
              <a:rPr lang="en-US" dirty="0">
                <a:solidFill>
                  <a:schemeClr val="accent2"/>
                </a:solidFill>
              </a:rPr>
              <a:t>Outputs</a:t>
            </a:r>
          </a:p>
        </p:txBody>
      </p:sp>
    </p:spTree>
    <p:extLst>
      <p:ext uri="{BB962C8B-B14F-4D97-AF65-F5344CB8AC3E}">
        <p14:creationId xmlns:p14="http://schemas.microsoft.com/office/powerpoint/2010/main" val="1927718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5A298-0AA1-4019-847E-CFA85C79F75A}"/>
              </a:ext>
            </a:extLst>
          </p:cNvPr>
          <p:cNvSpPr>
            <a:spLocks noGrp="1"/>
          </p:cNvSpPr>
          <p:nvPr>
            <p:ph type="title"/>
          </p:nvPr>
        </p:nvSpPr>
        <p:spPr/>
        <p:txBody>
          <a:bodyPr/>
          <a:lstStyle/>
          <a:p>
            <a:r>
              <a:rPr lang="en-US" dirty="0"/>
              <a:t>An a-priori example (t-test)</a:t>
            </a:r>
          </a:p>
        </p:txBody>
      </p:sp>
      <p:sp>
        <p:nvSpPr>
          <p:cNvPr id="3" name="Content Placeholder 2">
            <a:extLst>
              <a:ext uri="{FF2B5EF4-FFF2-40B4-BE49-F238E27FC236}">
                <a16:creationId xmlns:a16="http://schemas.microsoft.com/office/drawing/2014/main" id="{D1103B16-E52E-4099-BF81-7EF1DBC13C7D}"/>
              </a:ext>
            </a:extLst>
          </p:cNvPr>
          <p:cNvSpPr>
            <a:spLocks noGrp="1"/>
          </p:cNvSpPr>
          <p:nvPr>
            <p:ph idx="1"/>
          </p:nvPr>
        </p:nvSpPr>
        <p:spPr/>
        <p:txBody>
          <a:bodyPr>
            <a:normAutofit/>
          </a:bodyPr>
          <a:lstStyle/>
          <a:p>
            <a:r>
              <a:rPr lang="en-US" dirty="0">
                <a:latin typeface="Arial" panose="020B0604020202020204" pitchFamily="34" charset="0"/>
                <a:ea typeface="Arial" panose="020B0604020202020204" pitchFamily="34" charset="0"/>
              </a:rPr>
              <a:t>Your </a:t>
            </a:r>
            <a:r>
              <a:rPr lang="en-US" i="1" dirty="0">
                <a:latin typeface="Arial" panose="020B0604020202020204" pitchFamily="34" charset="0"/>
                <a:ea typeface="Arial" panose="020B0604020202020204" pitchFamily="34" charset="0"/>
              </a:rPr>
              <a:t>planned</a:t>
            </a:r>
            <a:r>
              <a:rPr lang="en-US" dirty="0">
                <a:effectLst/>
                <a:latin typeface="Arial" panose="020B0604020202020204" pitchFamily="34" charset="0"/>
                <a:ea typeface="Arial" panose="020B0604020202020204" pitchFamily="34" charset="0"/>
              </a:rPr>
              <a:t> study is a randomized control treatment assessing the mean differences of sexual knowledge scores between participants that took a 12-week sexual education class vs. those in a control group (No class). An independent samples t-test will be used to assess this difference. You want to use an alpha level of .05 and a recent meta-analysis that came out has shown that sexual education classes show an effect size of 0.12. What sample size would be needed to achieve a power level of .80?</a:t>
            </a:r>
            <a:endParaRPr lang="en-US" sz="4000" dirty="0"/>
          </a:p>
        </p:txBody>
      </p:sp>
    </p:spTree>
    <p:extLst>
      <p:ext uri="{BB962C8B-B14F-4D97-AF65-F5344CB8AC3E}">
        <p14:creationId xmlns:p14="http://schemas.microsoft.com/office/powerpoint/2010/main" val="1496921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5A298-0AA1-4019-847E-CFA85C79F75A}"/>
              </a:ext>
            </a:extLst>
          </p:cNvPr>
          <p:cNvSpPr>
            <a:spLocks noGrp="1"/>
          </p:cNvSpPr>
          <p:nvPr>
            <p:ph type="title"/>
          </p:nvPr>
        </p:nvSpPr>
        <p:spPr/>
        <p:txBody>
          <a:bodyPr/>
          <a:lstStyle/>
          <a:p>
            <a:r>
              <a:rPr lang="en-US" dirty="0"/>
              <a:t>An a-priori example (t-test)</a:t>
            </a:r>
          </a:p>
        </p:txBody>
      </p:sp>
      <p:sp>
        <p:nvSpPr>
          <p:cNvPr id="3" name="Content Placeholder 2">
            <a:extLst>
              <a:ext uri="{FF2B5EF4-FFF2-40B4-BE49-F238E27FC236}">
                <a16:creationId xmlns:a16="http://schemas.microsoft.com/office/drawing/2014/main" id="{D1103B16-E52E-4099-BF81-7EF1DBC13C7D}"/>
              </a:ext>
            </a:extLst>
          </p:cNvPr>
          <p:cNvSpPr>
            <a:spLocks noGrp="1"/>
          </p:cNvSpPr>
          <p:nvPr>
            <p:ph idx="1"/>
          </p:nvPr>
        </p:nvSpPr>
        <p:spPr/>
        <p:txBody>
          <a:bodyPr>
            <a:normAutofit/>
          </a:bodyPr>
          <a:lstStyle/>
          <a:p>
            <a:r>
              <a:rPr lang="en-US" dirty="0">
                <a:latin typeface="Arial" panose="020B0604020202020204" pitchFamily="34" charset="0"/>
                <a:ea typeface="Arial" panose="020B0604020202020204" pitchFamily="34" charset="0"/>
              </a:rPr>
              <a:t>Your </a:t>
            </a:r>
            <a:r>
              <a:rPr lang="en-US" i="1" dirty="0">
                <a:latin typeface="Arial" panose="020B0604020202020204" pitchFamily="34" charset="0"/>
                <a:ea typeface="Arial" panose="020B0604020202020204" pitchFamily="34" charset="0"/>
              </a:rPr>
              <a:t>planned</a:t>
            </a:r>
            <a:r>
              <a:rPr lang="en-US" dirty="0">
                <a:effectLst/>
                <a:latin typeface="Arial" panose="020B0604020202020204" pitchFamily="34" charset="0"/>
                <a:ea typeface="Arial" panose="020B0604020202020204" pitchFamily="34" charset="0"/>
              </a:rPr>
              <a:t> study is a randomized control treatment assessing the mean differences of sexual knowledge scores between participants that took a 12-week sexual education class vs. those in a control group (No class). An </a:t>
            </a:r>
            <a:r>
              <a:rPr lang="en-US" b="1" u="sng" dirty="0">
                <a:effectLst/>
                <a:latin typeface="Arial" panose="020B0604020202020204" pitchFamily="34" charset="0"/>
                <a:ea typeface="Arial" panose="020B0604020202020204" pitchFamily="34" charset="0"/>
              </a:rPr>
              <a:t>independent samples t-test</a:t>
            </a:r>
            <a:r>
              <a:rPr lang="en-US" dirty="0">
                <a:effectLst/>
                <a:latin typeface="Arial" panose="020B0604020202020204" pitchFamily="34" charset="0"/>
                <a:ea typeface="Arial" panose="020B0604020202020204" pitchFamily="34" charset="0"/>
              </a:rPr>
              <a:t> will be used to assess this difference. You want to use an alpha level of </a:t>
            </a:r>
            <a:r>
              <a:rPr lang="en-US" b="1" dirty="0">
                <a:solidFill>
                  <a:srgbClr val="7030A0"/>
                </a:solidFill>
                <a:effectLst/>
                <a:latin typeface="Arial" panose="020B0604020202020204" pitchFamily="34" charset="0"/>
                <a:ea typeface="Arial" panose="020B0604020202020204" pitchFamily="34" charset="0"/>
              </a:rPr>
              <a:t>.05 </a:t>
            </a:r>
            <a:r>
              <a:rPr lang="en-US" dirty="0">
                <a:effectLst/>
                <a:latin typeface="Arial" panose="020B0604020202020204" pitchFamily="34" charset="0"/>
                <a:ea typeface="Arial" panose="020B0604020202020204" pitchFamily="34" charset="0"/>
              </a:rPr>
              <a:t>and a recent meta-analysis that came out has shown that sexual education classes show an effect size of </a:t>
            </a:r>
            <a:r>
              <a:rPr lang="en-US" b="1" dirty="0">
                <a:solidFill>
                  <a:srgbClr val="00B050"/>
                </a:solidFill>
                <a:effectLst/>
                <a:latin typeface="Arial" panose="020B0604020202020204" pitchFamily="34" charset="0"/>
                <a:ea typeface="Arial" panose="020B0604020202020204" pitchFamily="34" charset="0"/>
              </a:rPr>
              <a:t>0.12</a:t>
            </a:r>
            <a:r>
              <a:rPr lang="en-US" dirty="0">
                <a:effectLst/>
                <a:latin typeface="Arial" panose="020B0604020202020204" pitchFamily="34" charset="0"/>
                <a:ea typeface="Arial" panose="020B0604020202020204" pitchFamily="34" charset="0"/>
              </a:rPr>
              <a:t>. What sample size would be needed to achieve a power level of </a:t>
            </a:r>
            <a:r>
              <a:rPr lang="en-US" b="1" dirty="0">
                <a:solidFill>
                  <a:srgbClr val="FF0000"/>
                </a:solidFill>
                <a:effectLst/>
                <a:latin typeface="Arial" panose="020B0604020202020204" pitchFamily="34" charset="0"/>
                <a:ea typeface="Arial" panose="020B0604020202020204" pitchFamily="34" charset="0"/>
              </a:rPr>
              <a:t>.80</a:t>
            </a:r>
            <a:r>
              <a:rPr lang="en-US" dirty="0">
                <a:effectLst/>
                <a:latin typeface="Arial" panose="020B0604020202020204" pitchFamily="34" charset="0"/>
                <a:ea typeface="Arial" panose="020B0604020202020204" pitchFamily="34" charset="0"/>
              </a:rPr>
              <a:t>?</a:t>
            </a:r>
            <a:endParaRPr lang="en-US" sz="4000" dirty="0"/>
          </a:p>
        </p:txBody>
      </p:sp>
    </p:spTree>
    <p:extLst>
      <p:ext uri="{BB962C8B-B14F-4D97-AF65-F5344CB8AC3E}">
        <p14:creationId xmlns:p14="http://schemas.microsoft.com/office/powerpoint/2010/main" val="75846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EFEE0-65B4-4E3E-B0C8-4C7378FE24A8}"/>
              </a:ext>
            </a:extLst>
          </p:cNvPr>
          <p:cNvSpPr>
            <a:spLocks noGrp="1"/>
          </p:cNvSpPr>
          <p:nvPr>
            <p:ph type="title"/>
          </p:nvPr>
        </p:nvSpPr>
        <p:spPr>
          <a:xfrm>
            <a:off x="191589" y="365125"/>
            <a:ext cx="6321233" cy="1325563"/>
          </a:xfrm>
        </p:spPr>
        <p:txBody>
          <a:bodyPr/>
          <a:lstStyle/>
          <a:p>
            <a:r>
              <a:rPr lang="en-US" dirty="0"/>
              <a:t>An a-priori example (t-test)</a:t>
            </a:r>
          </a:p>
        </p:txBody>
      </p:sp>
      <p:pic>
        <p:nvPicPr>
          <p:cNvPr id="5" name="Picture 4">
            <a:extLst>
              <a:ext uri="{FF2B5EF4-FFF2-40B4-BE49-F238E27FC236}">
                <a16:creationId xmlns:a16="http://schemas.microsoft.com/office/drawing/2014/main" id="{8F06C881-3A6D-4060-9C7E-37AC99E27F2D}"/>
              </a:ext>
            </a:extLst>
          </p:cNvPr>
          <p:cNvPicPr>
            <a:picLocks noChangeAspect="1"/>
          </p:cNvPicPr>
          <p:nvPr/>
        </p:nvPicPr>
        <p:blipFill>
          <a:blip r:embed="rId2"/>
          <a:stretch>
            <a:fillRect/>
          </a:stretch>
        </p:blipFill>
        <p:spPr>
          <a:xfrm>
            <a:off x="6517378" y="0"/>
            <a:ext cx="5674622" cy="6858000"/>
          </a:xfrm>
          <a:prstGeom prst="rect">
            <a:avLst/>
          </a:prstGeom>
        </p:spPr>
      </p:pic>
      <p:sp>
        <p:nvSpPr>
          <p:cNvPr id="7" name="TextBox 6">
            <a:extLst>
              <a:ext uri="{FF2B5EF4-FFF2-40B4-BE49-F238E27FC236}">
                <a16:creationId xmlns:a16="http://schemas.microsoft.com/office/drawing/2014/main" id="{14E2D9C6-455B-4EB9-A22B-73D5945A0131}"/>
              </a:ext>
            </a:extLst>
          </p:cNvPr>
          <p:cNvSpPr txBox="1"/>
          <p:nvPr/>
        </p:nvSpPr>
        <p:spPr>
          <a:xfrm>
            <a:off x="339634" y="1959429"/>
            <a:ext cx="5756366" cy="4154984"/>
          </a:xfrm>
          <a:prstGeom prst="rect">
            <a:avLst/>
          </a:prstGeom>
          <a:noFill/>
        </p:spPr>
        <p:txBody>
          <a:bodyPr wrap="square" rtlCol="0">
            <a:spAutoFit/>
          </a:bodyPr>
          <a:lstStyle/>
          <a:p>
            <a:r>
              <a:rPr lang="en-US" sz="2400" u="sng" dirty="0"/>
              <a:t>Tails</a:t>
            </a:r>
            <a:r>
              <a:rPr lang="en-US" sz="2400" dirty="0"/>
              <a:t> = Two (Because we never indicated a direction of effect)</a:t>
            </a:r>
          </a:p>
          <a:p>
            <a:endParaRPr lang="en-US" sz="2400" dirty="0"/>
          </a:p>
          <a:p>
            <a:r>
              <a:rPr lang="en-US" sz="2400" b="1" dirty="0">
                <a:solidFill>
                  <a:srgbClr val="00B050"/>
                </a:solidFill>
              </a:rPr>
              <a:t>Effect size </a:t>
            </a:r>
            <a:r>
              <a:rPr lang="en-US" sz="2400" dirty="0"/>
              <a:t>= .12 </a:t>
            </a:r>
          </a:p>
          <a:p>
            <a:endParaRPr lang="en-US" sz="2400" dirty="0"/>
          </a:p>
          <a:p>
            <a:r>
              <a:rPr lang="en-US" sz="2400" b="1" dirty="0">
                <a:solidFill>
                  <a:srgbClr val="7030A0"/>
                </a:solidFill>
                <a:latin typeface="Corbel" panose="020B0503020204020204" pitchFamily="34" charset="0"/>
              </a:rPr>
              <a:t>α</a:t>
            </a:r>
            <a:r>
              <a:rPr lang="en-US" sz="2400" b="1" dirty="0">
                <a:solidFill>
                  <a:srgbClr val="FF0000"/>
                </a:solidFill>
                <a:latin typeface="Corbel" panose="020B0503020204020204" pitchFamily="34" charset="0"/>
              </a:rPr>
              <a:t> </a:t>
            </a:r>
            <a:r>
              <a:rPr lang="en-US" sz="2400" dirty="0">
                <a:latin typeface="Corbel" panose="020B0503020204020204" pitchFamily="34" charset="0"/>
              </a:rPr>
              <a:t>= .05 </a:t>
            </a:r>
          </a:p>
          <a:p>
            <a:endParaRPr lang="en-US" sz="2400" dirty="0">
              <a:latin typeface="Corbel" panose="020B0503020204020204" pitchFamily="34" charset="0"/>
            </a:endParaRPr>
          </a:p>
          <a:p>
            <a:r>
              <a:rPr lang="en-US" sz="2400" b="1" dirty="0">
                <a:solidFill>
                  <a:srgbClr val="FF0000"/>
                </a:solidFill>
                <a:latin typeface="Corbel" panose="020B0503020204020204" pitchFamily="34" charset="0"/>
              </a:rPr>
              <a:t>Power</a:t>
            </a:r>
            <a:r>
              <a:rPr lang="en-US" sz="2400" dirty="0">
                <a:latin typeface="Corbel" panose="020B0503020204020204" pitchFamily="34" charset="0"/>
              </a:rPr>
              <a:t> = .8</a:t>
            </a:r>
          </a:p>
          <a:p>
            <a:endParaRPr lang="en-US" sz="2400" dirty="0">
              <a:latin typeface="Corbel" panose="020B0503020204020204" pitchFamily="34" charset="0"/>
            </a:endParaRPr>
          </a:p>
          <a:p>
            <a:r>
              <a:rPr lang="en-US" sz="2400" u="sng" dirty="0">
                <a:latin typeface="Corbel" panose="020B0503020204020204" pitchFamily="34" charset="0"/>
              </a:rPr>
              <a:t>Allocation ratio </a:t>
            </a:r>
            <a:r>
              <a:rPr lang="en-US" sz="2400" dirty="0">
                <a:latin typeface="Corbel" panose="020B0503020204020204" pitchFamily="34" charset="0"/>
              </a:rPr>
              <a:t>= 1 (Change this only if you suspect your group sizes will be different)</a:t>
            </a:r>
            <a:endParaRPr lang="en-US" sz="2400" dirty="0"/>
          </a:p>
        </p:txBody>
      </p:sp>
    </p:spTree>
    <p:extLst>
      <p:ext uri="{BB962C8B-B14F-4D97-AF65-F5344CB8AC3E}">
        <p14:creationId xmlns:p14="http://schemas.microsoft.com/office/powerpoint/2010/main" val="3544745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EFEE0-65B4-4E3E-B0C8-4C7378FE24A8}"/>
              </a:ext>
            </a:extLst>
          </p:cNvPr>
          <p:cNvSpPr>
            <a:spLocks noGrp="1"/>
          </p:cNvSpPr>
          <p:nvPr>
            <p:ph type="title"/>
          </p:nvPr>
        </p:nvSpPr>
        <p:spPr>
          <a:xfrm>
            <a:off x="191589" y="365125"/>
            <a:ext cx="6321233" cy="1325563"/>
          </a:xfrm>
        </p:spPr>
        <p:txBody>
          <a:bodyPr/>
          <a:lstStyle/>
          <a:p>
            <a:r>
              <a:rPr lang="en-US" dirty="0"/>
              <a:t>An a-priori example (t-test)</a:t>
            </a:r>
          </a:p>
        </p:txBody>
      </p:sp>
      <p:pic>
        <p:nvPicPr>
          <p:cNvPr id="5" name="Picture 4">
            <a:extLst>
              <a:ext uri="{FF2B5EF4-FFF2-40B4-BE49-F238E27FC236}">
                <a16:creationId xmlns:a16="http://schemas.microsoft.com/office/drawing/2014/main" id="{8F06C881-3A6D-4060-9C7E-37AC99E27F2D}"/>
              </a:ext>
            </a:extLst>
          </p:cNvPr>
          <p:cNvPicPr>
            <a:picLocks noChangeAspect="1"/>
          </p:cNvPicPr>
          <p:nvPr/>
        </p:nvPicPr>
        <p:blipFill>
          <a:blip r:embed="rId2"/>
          <a:stretch>
            <a:fillRect/>
          </a:stretch>
        </p:blipFill>
        <p:spPr>
          <a:xfrm>
            <a:off x="6517378" y="0"/>
            <a:ext cx="5674622" cy="6858000"/>
          </a:xfrm>
          <a:prstGeom prst="rect">
            <a:avLst/>
          </a:prstGeom>
        </p:spPr>
      </p:pic>
      <p:sp>
        <p:nvSpPr>
          <p:cNvPr id="7" name="TextBox 6">
            <a:extLst>
              <a:ext uri="{FF2B5EF4-FFF2-40B4-BE49-F238E27FC236}">
                <a16:creationId xmlns:a16="http://schemas.microsoft.com/office/drawing/2014/main" id="{14E2D9C6-455B-4EB9-A22B-73D5945A0131}"/>
              </a:ext>
            </a:extLst>
          </p:cNvPr>
          <p:cNvSpPr txBox="1"/>
          <p:nvPr/>
        </p:nvSpPr>
        <p:spPr>
          <a:xfrm>
            <a:off x="339634" y="2638697"/>
            <a:ext cx="5756366" cy="2923877"/>
          </a:xfrm>
          <a:prstGeom prst="rect">
            <a:avLst/>
          </a:prstGeom>
          <a:noFill/>
        </p:spPr>
        <p:txBody>
          <a:bodyPr wrap="square" rtlCol="0">
            <a:spAutoFit/>
          </a:bodyPr>
          <a:lstStyle/>
          <a:p>
            <a:endParaRPr lang="en-US" sz="2400" dirty="0"/>
          </a:p>
          <a:p>
            <a:endParaRPr lang="en-US" sz="2400" dirty="0"/>
          </a:p>
          <a:p>
            <a:r>
              <a:rPr lang="en-US" sz="3200" b="1" dirty="0">
                <a:solidFill>
                  <a:srgbClr val="0070C0"/>
                </a:solidFill>
              </a:rPr>
              <a:t>Total sample size needed = 2184</a:t>
            </a:r>
            <a:r>
              <a:rPr lang="en-US" sz="3200" b="1" dirty="0"/>
              <a:t> </a:t>
            </a:r>
            <a:r>
              <a:rPr lang="en-US" sz="3200" b="1" dirty="0">
                <a:solidFill>
                  <a:srgbClr val="0070C0"/>
                </a:solidFill>
              </a:rPr>
              <a:t>for a desired power of .80!</a:t>
            </a:r>
          </a:p>
          <a:p>
            <a:endParaRPr lang="en-US" sz="2400" dirty="0"/>
          </a:p>
          <a:p>
            <a:endParaRPr lang="en-US" sz="2400" dirty="0"/>
          </a:p>
          <a:p>
            <a:endParaRPr lang="en-US" sz="2400" dirty="0"/>
          </a:p>
        </p:txBody>
      </p:sp>
    </p:spTree>
    <p:extLst>
      <p:ext uri="{BB962C8B-B14F-4D97-AF65-F5344CB8AC3E}">
        <p14:creationId xmlns:p14="http://schemas.microsoft.com/office/powerpoint/2010/main" val="3509976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EBF6-1CC5-4069-96B4-22C56930B2BD}"/>
              </a:ext>
            </a:extLst>
          </p:cNvPr>
          <p:cNvSpPr>
            <a:spLocks noGrp="1"/>
          </p:cNvSpPr>
          <p:nvPr>
            <p:ph type="title"/>
          </p:nvPr>
        </p:nvSpPr>
        <p:spPr/>
        <p:txBody>
          <a:bodyPr/>
          <a:lstStyle/>
          <a:p>
            <a:r>
              <a:rPr lang="en-US" dirty="0"/>
              <a:t>Another a-priori example (Omnibus ANOVA)</a:t>
            </a:r>
          </a:p>
        </p:txBody>
      </p:sp>
      <p:sp>
        <p:nvSpPr>
          <p:cNvPr id="3" name="Content Placeholder 2">
            <a:extLst>
              <a:ext uri="{FF2B5EF4-FFF2-40B4-BE49-F238E27FC236}">
                <a16:creationId xmlns:a16="http://schemas.microsoft.com/office/drawing/2014/main" id="{D0F5CE32-F4A7-4B59-97EC-A4C3515AAFC7}"/>
              </a:ext>
            </a:extLst>
          </p:cNvPr>
          <p:cNvSpPr>
            <a:spLocks noGrp="1"/>
          </p:cNvSpPr>
          <p:nvPr>
            <p:ph idx="1"/>
          </p:nvPr>
        </p:nvSpPr>
        <p:spPr/>
        <p:txBody>
          <a:bodyPr>
            <a:normAutofit/>
          </a:bodyPr>
          <a:lstStyle/>
          <a:p>
            <a:r>
              <a:rPr lang="en-US" sz="3200" dirty="0">
                <a:effectLst/>
                <a:latin typeface="Arial" panose="020B0604020202020204" pitchFamily="34" charset="0"/>
                <a:ea typeface="Arial" panose="020B0604020202020204" pitchFamily="34" charset="0"/>
              </a:rPr>
              <a:t>You are focused creating study with 3 groups trying to see if different yoga interventions have any effect on eating habits in college students. The plan is to conduct a one-way ANOVA. Generally, the expected effect size for interventions like these on eating habits is 0.15. Using an alpha value of .05, what sample size would be needed to obtain a power of .80? </a:t>
            </a:r>
            <a:endParaRPr lang="en-US" sz="4400" dirty="0"/>
          </a:p>
        </p:txBody>
      </p:sp>
    </p:spTree>
    <p:extLst>
      <p:ext uri="{BB962C8B-B14F-4D97-AF65-F5344CB8AC3E}">
        <p14:creationId xmlns:p14="http://schemas.microsoft.com/office/powerpoint/2010/main" val="1641841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EBF6-1CC5-4069-96B4-22C56930B2BD}"/>
              </a:ext>
            </a:extLst>
          </p:cNvPr>
          <p:cNvSpPr>
            <a:spLocks noGrp="1"/>
          </p:cNvSpPr>
          <p:nvPr>
            <p:ph type="title"/>
          </p:nvPr>
        </p:nvSpPr>
        <p:spPr/>
        <p:txBody>
          <a:bodyPr/>
          <a:lstStyle/>
          <a:p>
            <a:r>
              <a:rPr lang="en-US" dirty="0"/>
              <a:t>Another a-priori example (Omnibus ANOVA)</a:t>
            </a:r>
          </a:p>
        </p:txBody>
      </p:sp>
      <p:sp>
        <p:nvSpPr>
          <p:cNvPr id="3" name="Content Placeholder 2">
            <a:extLst>
              <a:ext uri="{FF2B5EF4-FFF2-40B4-BE49-F238E27FC236}">
                <a16:creationId xmlns:a16="http://schemas.microsoft.com/office/drawing/2014/main" id="{D0F5CE32-F4A7-4B59-97EC-A4C3515AAFC7}"/>
              </a:ext>
            </a:extLst>
          </p:cNvPr>
          <p:cNvSpPr>
            <a:spLocks noGrp="1"/>
          </p:cNvSpPr>
          <p:nvPr>
            <p:ph idx="1"/>
          </p:nvPr>
        </p:nvSpPr>
        <p:spPr/>
        <p:txBody>
          <a:bodyPr>
            <a:normAutofit/>
          </a:bodyPr>
          <a:lstStyle/>
          <a:p>
            <a:r>
              <a:rPr lang="en-US" sz="3200" dirty="0">
                <a:effectLst/>
                <a:latin typeface="Arial" panose="020B0604020202020204" pitchFamily="34" charset="0"/>
                <a:ea typeface="Arial" panose="020B0604020202020204" pitchFamily="34" charset="0"/>
              </a:rPr>
              <a:t>You are focused creating study with </a:t>
            </a:r>
            <a:r>
              <a:rPr lang="en-US" sz="3200" b="1" dirty="0">
                <a:solidFill>
                  <a:srgbClr val="0070C0"/>
                </a:solidFill>
                <a:effectLst/>
                <a:latin typeface="Arial" panose="020B0604020202020204" pitchFamily="34" charset="0"/>
                <a:ea typeface="Arial" panose="020B0604020202020204" pitchFamily="34" charset="0"/>
              </a:rPr>
              <a:t>3 groups </a:t>
            </a:r>
            <a:r>
              <a:rPr lang="en-US" sz="3200" dirty="0">
                <a:effectLst/>
                <a:latin typeface="Arial" panose="020B0604020202020204" pitchFamily="34" charset="0"/>
                <a:ea typeface="Arial" panose="020B0604020202020204" pitchFamily="34" charset="0"/>
              </a:rPr>
              <a:t>trying to see if different yoga interventions have any effect on eating habits on college students. The plan is to conduct a </a:t>
            </a:r>
            <a:r>
              <a:rPr lang="en-US" sz="3200" b="1" u="sng" dirty="0">
                <a:effectLst/>
                <a:latin typeface="Arial" panose="020B0604020202020204" pitchFamily="34" charset="0"/>
                <a:ea typeface="Arial" panose="020B0604020202020204" pitchFamily="34" charset="0"/>
              </a:rPr>
              <a:t>one-way ANOVA</a:t>
            </a:r>
            <a:r>
              <a:rPr lang="en-US" sz="3200" dirty="0">
                <a:effectLst/>
                <a:latin typeface="Arial" panose="020B0604020202020204" pitchFamily="34" charset="0"/>
                <a:ea typeface="Arial" panose="020B0604020202020204" pitchFamily="34" charset="0"/>
              </a:rPr>
              <a:t>. Generally, the expected effect size for interventions like these on eating habits is </a:t>
            </a:r>
            <a:r>
              <a:rPr lang="en-US" sz="3200" b="1" dirty="0">
                <a:solidFill>
                  <a:srgbClr val="00B050"/>
                </a:solidFill>
                <a:effectLst/>
                <a:latin typeface="Arial" panose="020B0604020202020204" pitchFamily="34" charset="0"/>
                <a:ea typeface="Arial" panose="020B0604020202020204" pitchFamily="34" charset="0"/>
              </a:rPr>
              <a:t>0.15</a:t>
            </a:r>
            <a:r>
              <a:rPr lang="en-US" sz="3200" dirty="0">
                <a:effectLst/>
                <a:latin typeface="Arial" panose="020B0604020202020204" pitchFamily="34" charset="0"/>
                <a:ea typeface="Arial" panose="020B0604020202020204" pitchFamily="34" charset="0"/>
              </a:rPr>
              <a:t>. Using an alpha value of </a:t>
            </a:r>
            <a:r>
              <a:rPr lang="en-US" sz="3200" b="1" dirty="0">
                <a:solidFill>
                  <a:srgbClr val="7030A0"/>
                </a:solidFill>
                <a:effectLst/>
                <a:latin typeface="Arial" panose="020B0604020202020204" pitchFamily="34" charset="0"/>
                <a:ea typeface="Arial" panose="020B0604020202020204" pitchFamily="34" charset="0"/>
              </a:rPr>
              <a:t>.05</a:t>
            </a:r>
            <a:r>
              <a:rPr lang="en-US" sz="3200" dirty="0">
                <a:effectLst/>
                <a:latin typeface="Arial" panose="020B0604020202020204" pitchFamily="34" charset="0"/>
                <a:ea typeface="Arial" panose="020B0604020202020204" pitchFamily="34" charset="0"/>
              </a:rPr>
              <a:t>, what sample size would be needed to obtain a power of </a:t>
            </a:r>
            <a:r>
              <a:rPr lang="en-US" sz="3200" b="1" dirty="0">
                <a:solidFill>
                  <a:srgbClr val="FF0000"/>
                </a:solidFill>
                <a:effectLst/>
                <a:latin typeface="Arial" panose="020B0604020202020204" pitchFamily="34" charset="0"/>
                <a:ea typeface="Arial" panose="020B0604020202020204" pitchFamily="34" charset="0"/>
              </a:rPr>
              <a:t>.80</a:t>
            </a:r>
            <a:r>
              <a:rPr lang="en-US" sz="3200" dirty="0">
                <a:effectLst/>
                <a:latin typeface="Arial" panose="020B0604020202020204" pitchFamily="34" charset="0"/>
                <a:ea typeface="Arial" panose="020B0604020202020204" pitchFamily="34" charset="0"/>
              </a:rPr>
              <a:t>? </a:t>
            </a:r>
            <a:endParaRPr lang="en-US" sz="4400" dirty="0"/>
          </a:p>
        </p:txBody>
      </p:sp>
    </p:spTree>
    <p:extLst>
      <p:ext uri="{BB962C8B-B14F-4D97-AF65-F5344CB8AC3E}">
        <p14:creationId xmlns:p14="http://schemas.microsoft.com/office/powerpoint/2010/main" val="176575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8BE3A-B941-42D3-BACC-32A857A79B3E}"/>
              </a:ext>
            </a:extLst>
          </p:cNvPr>
          <p:cNvSpPr>
            <a:spLocks noGrp="1"/>
          </p:cNvSpPr>
          <p:nvPr>
            <p:ph type="title"/>
          </p:nvPr>
        </p:nvSpPr>
        <p:spPr>
          <a:xfrm>
            <a:off x="838200" y="365125"/>
            <a:ext cx="5625414" cy="1325563"/>
          </a:xfrm>
        </p:spPr>
        <p:txBody>
          <a:bodyPr>
            <a:normAutofit fontScale="90000"/>
          </a:bodyPr>
          <a:lstStyle/>
          <a:p>
            <a:r>
              <a:rPr lang="en-US" dirty="0"/>
              <a:t>Another a-priori example (Omnibus ANOVA)</a:t>
            </a:r>
          </a:p>
        </p:txBody>
      </p:sp>
      <p:sp>
        <p:nvSpPr>
          <p:cNvPr id="3" name="Content Placeholder 2">
            <a:extLst>
              <a:ext uri="{FF2B5EF4-FFF2-40B4-BE49-F238E27FC236}">
                <a16:creationId xmlns:a16="http://schemas.microsoft.com/office/drawing/2014/main" id="{9612DA64-D06D-4E9D-85DA-2687B31F7986}"/>
              </a:ext>
            </a:extLst>
          </p:cNvPr>
          <p:cNvSpPr>
            <a:spLocks noGrp="1"/>
          </p:cNvSpPr>
          <p:nvPr>
            <p:ph idx="1"/>
          </p:nvPr>
        </p:nvSpPr>
        <p:spPr>
          <a:xfrm>
            <a:off x="838200" y="1825625"/>
            <a:ext cx="5510349" cy="4351338"/>
          </a:xfrm>
        </p:spPr>
        <p:txBody>
          <a:bodyPr/>
          <a:lstStyle/>
          <a:p>
            <a:endParaRPr lang="en-US" dirty="0"/>
          </a:p>
          <a:p>
            <a:r>
              <a:rPr lang="en-US" b="1" dirty="0">
                <a:solidFill>
                  <a:srgbClr val="00B050"/>
                </a:solidFill>
              </a:rPr>
              <a:t>Effect size </a:t>
            </a:r>
            <a:r>
              <a:rPr lang="en-US" dirty="0"/>
              <a:t>= .15 </a:t>
            </a:r>
          </a:p>
          <a:p>
            <a:endParaRPr lang="en-US" dirty="0"/>
          </a:p>
          <a:p>
            <a:r>
              <a:rPr lang="en-US" sz="2800" b="1" dirty="0">
                <a:solidFill>
                  <a:srgbClr val="7030A0"/>
                </a:solidFill>
                <a:latin typeface="Corbel" panose="020B0503020204020204" pitchFamily="34" charset="0"/>
              </a:rPr>
              <a:t>α</a:t>
            </a:r>
            <a:r>
              <a:rPr lang="en-US" sz="2800" b="1" dirty="0">
                <a:solidFill>
                  <a:srgbClr val="FF0000"/>
                </a:solidFill>
                <a:latin typeface="Corbel" panose="020B0503020204020204" pitchFamily="34" charset="0"/>
              </a:rPr>
              <a:t> </a:t>
            </a:r>
            <a:r>
              <a:rPr lang="en-US" sz="2800" dirty="0">
                <a:latin typeface="Corbel" panose="020B0503020204020204" pitchFamily="34" charset="0"/>
              </a:rPr>
              <a:t>= .05 </a:t>
            </a:r>
          </a:p>
          <a:p>
            <a:endParaRPr lang="en-US" dirty="0"/>
          </a:p>
          <a:p>
            <a:r>
              <a:rPr lang="en-US" b="1" dirty="0">
                <a:solidFill>
                  <a:srgbClr val="FF0000"/>
                </a:solidFill>
              </a:rPr>
              <a:t>Power</a:t>
            </a:r>
            <a:r>
              <a:rPr lang="en-US" dirty="0"/>
              <a:t> = .80 </a:t>
            </a:r>
          </a:p>
          <a:p>
            <a:endParaRPr lang="en-US" dirty="0"/>
          </a:p>
          <a:p>
            <a:r>
              <a:rPr lang="en-US" b="1" dirty="0">
                <a:solidFill>
                  <a:srgbClr val="0070C0"/>
                </a:solidFill>
              </a:rPr>
              <a:t>Number of groups </a:t>
            </a:r>
            <a:r>
              <a:rPr lang="en-US" dirty="0"/>
              <a:t>= 3</a:t>
            </a:r>
          </a:p>
        </p:txBody>
      </p:sp>
      <p:pic>
        <p:nvPicPr>
          <p:cNvPr id="5" name="Picture 4">
            <a:extLst>
              <a:ext uri="{FF2B5EF4-FFF2-40B4-BE49-F238E27FC236}">
                <a16:creationId xmlns:a16="http://schemas.microsoft.com/office/drawing/2014/main" id="{1DF2A07F-A54F-43E5-946A-492E25DCC21B}"/>
              </a:ext>
            </a:extLst>
          </p:cNvPr>
          <p:cNvPicPr>
            <a:picLocks noChangeAspect="1"/>
          </p:cNvPicPr>
          <p:nvPr/>
        </p:nvPicPr>
        <p:blipFill>
          <a:blip r:embed="rId2"/>
          <a:stretch>
            <a:fillRect/>
          </a:stretch>
        </p:blipFill>
        <p:spPr>
          <a:xfrm>
            <a:off x="6566586" y="0"/>
            <a:ext cx="5625414" cy="6858000"/>
          </a:xfrm>
          <a:prstGeom prst="rect">
            <a:avLst/>
          </a:prstGeom>
        </p:spPr>
      </p:pic>
    </p:spTree>
    <p:extLst>
      <p:ext uri="{BB962C8B-B14F-4D97-AF65-F5344CB8AC3E}">
        <p14:creationId xmlns:p14="http://schemas.microsoft.com/office/powerpoint/2010/main" val="2189384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F27C-7D31-435D-A140-8A0F46137632}"/>
              </a:ext>
            </a:extLst>
          </p:cNvPr>
          <p:cNvSpPr>
            <a:spLocks noGrp="1"/>
          </p:cNvSpPr>
          <p:nvPr>
            <p:ph type="title"/>
          </p:nvPr>
        </p:nvSpPr>
        <p:spPr/>
        <p:txBody>
          <a:bodyPr/>
          <a:lstStyle/>
          <a:p>
            <a:r>
              <a:rPr lang="en-US" dirty="0"/>
              <a:t>What is statistical power?</a:t>
            </a:r>
          </a:p>
        </p:txBody>
      </p:sp>
      <p:sp>
        <p:nvSpPr>
          <p:cNvPr id="3" name="Content Placeholder 2">
            <a:extLst>
              <a:ext uri="{FF2B5EF4-FFF2-40B4-BE49-F238E27FC236}">
                <a16:creationId xmlns:a16="http://schemas.microsoft.com/office/drawing/2014/main" id="{9EDF0D4F-5FB4-42DC-9AC2-45EA0EDBC699}"/>
              </a:ext>
            </a:extLst>
          </p:cNvPr>
          <p:cNvSpPr>
            <a:spLocks noGrp="1"/>
          </p:cNvSpPr>
          <p:nvPr>
            <p:ph idx="1"/>
          </p:nvPr>
        </p:nvSpPr>
        <p:spPr/>
        <p:txBody>
          <a:bodyPr>
            <a:normAutofit fontScale="85000" lnSpcReduction="10000"/>
          </a:bodyPr>
          <a:lstStyle/>
          <a:p>
            <a:r>
              <a:rPr lang="en-US" b="1" dirty="0">
                <a:solidFill>
                  <a:srgbClr val="FF0000"/>
                </a:solidFill>
              </a:rPr>
              <a:t>Power</a:t>
            </a:r>
            <a:r>
              <a:rPr lang="en-US" dirty="0"/>
              <a:t> = The probability of finding an effect (Assuming there is an effect) from our sample.</a:t>
            </a:r>
          </a:p>
          <a:p>
            <a:pPr lvl="1"/>
            <a:r>
              <a:rPr lang="en-US" dirty="0"/>
              <a:t>So, a power of .80 means that we have an 80% chance of detecting the effect in our sample </a:t>
            </a:r>
            <a:r>
              <a:rPr lang="en-US" i="1" dirty="0"/>
              <a:t>given the effect is there. </a:t>
            </a:r>
          </a:p>
          <a:p>
            <a:pPr lvl="1"/>
            <a:r>
              <a:rPr lang="en-US" dirty="0"/>
              <a:t>In general, we desire to have a power level of .80 or better. Anything under .80 is generally considered insufficiently powered.</a:t>
            </a:r>
          </a:p>
          <a:p>
            <a:pPr lvl="1"/>
            <a:endParaRPr lang="en-US" dirty="0"/>
          </a:p>
          <a:p>
            <a:r>
              <a:rPr lang="en-US" dirty="0"/>
              <a:t>We often use power a-priori to determine what a sufficient sample size will be. </a:t>
            </a:r>
            <a:r>
              <a:rPr lang="en-US" b="1" dirty="0">
                <a:solidFill>
                  <a:srgbClr val="7030A0"/>
                </a:solidFill>
              </a:rPr>
              <a:t>If you are applying for a grant, you will likely need a power analysis! </a:t>
            </a:r>
          </a:p>
          <a:p>
            <a:endParaRPr lang="en-US" dirty="0"/>
          </a:p>
          <a:p>
            <a:pPr lvl="1"/>
            <a:r>
              <a:rPr lang="en-US" dirty="0"/>
              <a:t>To determine </a:t>
            </a:r>
            <a:r>
              <a:rPr lang="en-US" b="1" dirty="0"/>
              <a:t>sample size</a:t>
            </a:r>
            <a:r>
              <a:rPr lang="en-US" dirty="0"/>
              <a:t>, we need 3 things:</a:t>
            </a:r>
          </a:p>
          <a:p>
            <a:pPr marL="1371600" lvl="2" indent="-457200">
              <a:buFont typeface="+mj-lt"/>
              <a:buAutoNum type="arabicPeriod"/>
            </a:pPr>
            <a:r>
              <a:rPr lang="en-US" dirty="0"/>
              <a:t>An </a:t>
            </a:r>
            <a:r>
              <a:rPr lang="en-US" b="1" dirty="0"/>
              <a:t>alpha value (</a:t>
            </a:r>
            <a:r>
              <a:rPr lang="el-GR" b="1" dirty="0">
                <a:latin typeface="Corbel" panose="020B0503020204020204" pitchFamily="34" charset="0"/>
              </a:rPr>
              <a:t>α</a:t>
            </a:r>
            <a:r>
              <a:rPr lang="en-US" b="1" dirty="0">
                <a:latin typeface="Corbel" panose="020B0503020204020204" pitchFamily="34" charset="0"/>
              </a:rPr>
              <a:t>)</a:t>
            </a:r>
            <a:r>
              <a:rPr lang="en-US" b="1" dirty="0"/>
              <a:t> </a:t>
            </a:r>
            <a:r>
              <a:rPr lang="en-US" dirty="0"/>
              <a:t>– The probability of getting a type I error (Usually set </a:t>
            </a:r>
            <a:r>
              <a:rPr lang="el-GR" dirty="0">
                <a:latin typeface="Corbel" panose="020B0503020204020204" pitchFamily="34" charset="0"/>
              </a:rPr>
              <a:t>α</a:t>
            </a:r>
            <a:r>
              <a:rPr lang="en-US" dirty="0">
                <a:latin typeface="Corbel" panose="020B0503020204020204" pitchFamily="34" charset="0"/>
              </a:rPr>
              <a:t> = </a:t>
            </a:r>
            <a:r>
              <a:rPr lang="en-US" dirty="0"/>
              <a:t>.05 in psychology)</a:t>
            </a:r>
          </a:p>
          <a:p>
            <a:pPr marL="1371600" lvl="2" indent="-457200">
              <a:buFont typeface="+mj-lt"/>
              <a:buAutoNum type="arabicPeriod"/>
            </a:pPr>
            <a:r>
              <a:rPr lang="en-US" dirty="0"/>
              <a:t>An </a:t>
            </a:r>
            <a:r>
              <a:rPr lang="en-US" b="1" dirty="0"/>
              <a:t>effect size </a:t>
            </a:r>
            <a:r>
              <a:rPr lang="en-US" dirty="0"/>
              <a:t>(Determined through the literature – Meta analyses!)</a:t>
            </a:r>
          </a:p>
          <a:p>
            <a:pPr marL="1371600" lvl="2" indent="-457200">
              <a:buFont typeface="+mj-lt"/>
              <a:buAutoNum type="arabicPeriod"/>
            </a:pPr>
            <a:r>
              <a:rPr lang="en-US" dirty="0"/>
              <a:t>A desired </a:t>
            </a:r>
            <a:r>
              <a:rPr lang="en-US" b="1" dirty="0"/>
              <a:t>power (1 - </a:t>
            </a:r>
            <a:r>
              <a:rPr lang="el-GR" b="1" dirty="0">
                <a:latin typeface="Calibri" panose="020F0502020204030204" pitchFamily="34" charset="0"/>
                <a:cs typeface="Calibri" panose="020F0502020204030204" pitchFamily="34" charset="0"/>
              </a:rPr>
              <a:t>β</a:t>
            </a:r>
            <a:r>
              <a:rPr lang="en-US" b="1" dirty="0"/>
              <a:t>) level </a:t>
            </a:r>
            <a:r>
              <a:rPr lang="en-US" dirty="0"/>
              <a:t>(Usually set to .80)</a:t>
            </a:r>
            <a:endParaRPr lang="en-US" b="1" dirty="0"/>
          </a:p>
          <a:p>
            <a:pPr marL="1371600" lvl="2" indent="-457200">
              <a:buFont typeface="+mj-lt"/>
              <a:buAutoNum type="arabicPeriod"/>
            </a:pPr>
            <a:endParaRPr lang="en-US" dirty="0"/>
          </a:p>
          <a:p>
            <a:pPr lvl="1"/>
            <a:endParaRPr lang="en-US" dirty="0"/>
          </a:p>
          <a:p>
            <a:pPr lvl="1"/>
            <a:endParaRPr lang="en-US" dirty="0"/>
          </a:p>
        </p:txBody>
      </p:sp>
    </p:spTree>
    <p:extLst>
      <p:ext uri="{BB962C8B-B14F-4D97-AF65-F5344CB8AC3E}">
        <p14:creationId xmlns:p14="http://schemas.microsoft.com/office/powerpoint/2010/main" val="2026731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8BE3A-B941-42D3-BACC-32A857A79B3E}"/>
              </a:ext>
            </a:extLst>
          </p:cNvPr>
          <p:cNvSpPr>
            <a:spLocks noGrp="1"/>
          </p:cNvSpPr>
          <p:nvPr>
            <p:ph type="title"/>
          </p:nvPr>
        </p:nvSpPr>
        <p:spPr>
          <a:xfrm>
            <a:off x="838200" y="365125"/>
            <a:ext cx="5625414" cy="1325563"/>
          </a:xfrm>
        </p:spPr>
        <p:txBody>
          <a:bodyPr>
            <a:normAutofit fontScale="90000"/>
          </a:bodyPr>
          <a:lstStyle/>
          <a:p>
            <a:r>
              <a:rPr lang="en-US" dirty="0"/>
              <a:t>Another a-priori example (Omnibus ANOVA)</a:t>
            </a:r>
          </a:p>
        </p:txBody>
      </p:sp>
      <p:pic>
        <p:nvPicPr>
          <p:cNvPr id="5" name="Picture 4">
            <a:extLst>
              <a:ext uri="{FF2B5EF4-FFF2-40B4-BE49-F238E27FC236}">
                <a16:creationId xmlns:a16="http://schemas.microsoft.com/office/drawing/2014/main" id="{1DF2A07F-A54F-43E5-946A-492E25DCC21B}"/>
              </a:ext>
            </a:extLst>
          </p:cNvPr>
          <p:cNvPicPr>
            <a:picLocks noChangeAspect="1"/>
          </p:cNvPicPr>
          <p:nvPr/>
        </p:nvPicPr>
        <p:blipFill>
          <a:blip r:embed="rId2"/>
          <a:stretch>
            <a:fillRect/>
          </a:stretch>
        </p:blipFill>
        <p:spPr>
          <a:xfrm>
            <a:off x="6566586" y="0"/>
            <a:ext cx="5625414" cy="6858000"/>
          </a:xfrm>
          <a:prstGeom prst="rect">
            <a:avLst/>
          </a:prstGeom>
        </p:spPr>
      </p:pic>
      <p:sp>
        <p:nvSpPr>
          <p:cNvPr id="4" name="TextBox 3">
            <a:extLst>
              <a:ext uri="{FF2B5EF4-FFF2-40B4-BE49-F238E27FC236}">
                <a16:creationId xmlns:a16="http://schemas.microsoft.com/office/drawing/2014/main" id="{401A91EF-B3AE-4602-AD82-F7B935DA5D2C}"/>
              </a:ext>
            </a:extLst>
          </p:cNvPr>
          <p:cNvSpPr txBox="1"/>
          <p:nvPr/>
        </p:nvSpPr>
        <p:spPr>
          <a:xfrm>
            <a:off x="428574" y="3337546"/>
            <a:ext cx="5817326" cy="1077218"/>
          </a:xfrm>
          <a:prstGeom prst="rect">
            <a:avLst/>
          </a:prstGeom>
          <a:noFill/>
        </p:spPr>
        <p:txBody>
          <a:bodyPr wrap="square" rtlCol="0">
            <a:spAutoFit/>
          </a:bodyPr>
          <a:lstStyle/>
          <a:p>
            <a:r>
              <a:rPr lang="en-US" sz="3200" b="1" dirty="0">
                <a:solidFill>
                  <a:srgbClr val="0070C0"/>
                </a:solidFill>
              </a:rPr>
              <a:t>Total sample size needed = 432</a:t>
            </a:r>
            <a:r>
              <a:rPr lang="en-US" sz="3200" b="1" dirty="0"/>
              <a:t> </a:t>
            </a:r>
            <a:r>
              <a:rPr lang="en-US" sz="3200" b="1" dirty="0">
                <a:solidFill>
                  <a:srgbClr val="0070C0"/>
                </a:solidFill>
              </a:rPr>
              <a:t>for a desired power of .80!</a:t>
            </a:r>
          </a:p>
        </p:txBody>
      </p:sp>
    </p:spTree>
    <p:extLst>
      <p:ext uri="{BB962C8B-B14F-4D97-AF65-F5344CB8AC3E}">
        <p14:creationId xmlns:p14="http://schemas.microsoft.com/office/powerpoint/2010/main" val="18561534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662BE-4338-4D0D-9A9C-EF1C67AACF11}"/>
              </a:ext>
            </a:extLst>
          </p:cNvPr>
          <p:cNvSpPr>
            <a:spLocks noGrp="1"/>
          </p:cNvSpPr>
          <p:nvPr>
            <p:ph type="title"/>
          </p:nvPr>
        </p:nvSpPr>
        <p:spPr/>
        <p:txBody>
          <a:bodyPr/>
          <a:lstStyle/>
          <a:p>
            <a:r>
              <a:rPr lang="en-US" dirty="0"/>
              <a:t>A post-hoc example (t-test)</a:t>
            </a:r>
          </a:p>
        </p:txBody>
      </p:sp>
      <p:sp>
        <p:nvSpPr>
          <p:cNvPr id="3" name="Content Placeholder 2">
            <a:extLst>
              <a:ext uri="{FF2B5EF4-FFF2-40B4-BE49-F238E27FC236}">
                <a16:creationId xmlns:a16="http://schemas.microsoft.com/office/drawing/2014/main" id="{3D307804-80A8-4186-A2DB-77658BBE8B7E}"/>
              </a:ext>
            </a:extLst>
          </p:cNvPr>
          <p:cNvSpPr>
            <a:spLocks noGrp="1"/>
          </p:cNvSpPr>
          <p:nvPr>
            <p:ph idx="1"/>
          </p:nvPr>
        </p:nvSpPr>
        <p:spPr/>
        <p:txBody>
          <a:bodyPr>
            <a:normAutofit/>
          </a:bodyPr>
          <a:lstStyle/>
          <a:p>
            <a:r>
              <a:rPr lang="en-US" sz="3200" dirty="0">
                <a:effectLst/>
                <a:latin typeface="Arial" panose="020B0604020202020204" pitchFamily="34" charset="0"/>
                <a:ea typeface="Arial" panose="020B0604020202020204" pitchFamily="34" charset="0"/>
              </a:rPr>
              <a:t>You recently ran an experimental study and failed to find significance between the control and treatment group when alpha was set at .01. The completed study yielded an effect size of .25 between the two groups. You used an independent samples t-test. Your sample had 200 participants in each group (400 in total). What was the power of your study?</a:t>
            </a:r>
            <a:endParaRPr lang="en-US" sz="4400" dirty="0"/>
          </a:p>
        </p:txBody>
      </p:sp>
    </p:spTree>
    <p:extLst>
      <p:ext uri="{BB962C8B-B14F-4D97-AF65-F5344CB8AC3E}">
        <p14:creationId xmlns:p14="http://schemas.microsoft.com/office/powerpoint/2010/main" val="1229469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662BE-4338-4D0D-9A9C-EF1C67AACF11}"/>
              </a:ext>
            </a:extLst>
          </p:cNvPr>
          <p:cNvSpPr>
            <a:spLocks noGrp="1"/>
          </p:cNvSpPr>
          <p:nvPr>
            <p:ph type="title"/>
          </p:nvPr>
        </p:nvSpPr>
        <p:spPr/>
        <p:txBody>
          <a:bodyPr/>
          <a:lstStyle/>
          <a:p>
            <a:r>
              <a:rPr lang="en-US" dirty="0"/>
              <a:t>A post-hoc example (t-test)</a:t>
            </a:r>
          </a:p>
        </p:txBody>
      </p:sp>
      <p:sp>
        <p:nvSpPr>
          <p:cNvPr id="3" name="Content Placeholder 2">
            <a:extLst>
              <a:ext uri="{FF2B5EF4-FFF2-40B4-BE49-F238E27FC236}">
                <a16:creationId xmlns:a16="http://schemas.microsoft.com/office/drawing/2014/main" id="{3D307804-80A8-4186-A2DB-77658BBE8B7E}"/>
              </a:ext>
            </a:extLst>
          </p:cNvPr>
          <p:cNvSpPr>
            <a:spLocks noGrp="1"/>
          </p:cNvSpPr>
          <p:nvPr>
            <p:ph idx="1"/>
          </p:nvPr>
        </p:nvSpPr>
        <p:spPr/>
        <p:txBody>
          <a:bodyPr>
            <a:normAutofit/>
          </a:bodyPr>
          <a:lstStyle/>
          <a:p>
            <a:r>
              <a:rPr lang="en-US" sz="3200" dirty="0">
                <a:effectLst/>
                <a:latin typeface="Arial" panose="020B0604020202020204" pitchFamily="34" charset="0"/>
                <a:ea typeface="Arial" panose="020B0604020202020204" pitchFamily="34" charset="0"/>
              </a:rPr>
              <a:t>You recently ran an experimental study and failed to find significance between the control and treatment group when alpha was set at </a:t>
            </a:r>
            <a:r>
              <a:rPr lang="en-US" sz="3200" b="1" dirty="0">
                <a:solidFill>
                  <a:srgbClr val="7030A0"/>
                </a:solidFill>
                <a:effectLst/>
                <a:latin typeface="Arial" panose="020B0604020202020204" pitchFamily="34" charset="0"/>
                <a:ea typeface="Arial" panose="020B0604020202020204" pitchFamily="34" charset="0"/>
              </a:rPr>
              <a:t>.01</a:t>
            </a:r>
            <a:r>
              <a:rPr lang="en-US" sz="3200" dirty="0">
                <a:effectLst/>
                <a:latin typeface="Arial" panose="020B0604020202020204" pitchFamily="34" charset="0"/>
                <a:ea typeface="Arial" panose="020B0604020202020204" pitchFamily="34" charset="0"/>
              </a:rPr>
              <a:t>. The completed study yielded an effect size of </a:t>
            </a:r>
            <a:r>
              <a:rPr lang="en-US" sz="3200" b="1" dirty="0">
                <a:solidFill>
                  <a:srgbClr val="00B050"/>
                </a:solidFill>
                <a:effectLst/>
                <a:latin typeface="Arial" panose="020B0604020202020204" pitchFamily="34" charset="0"/>
                <a:ea typeface="Arial" panose="020B0604020202020204" pitchFamily="34" charset="0"/>
              </a:rPr>
              <a:t>.25 </a:t>
            </a:r>
            <a:r>
              <a:rPr lang="en-US" sz="3200" dirty="0">
                <a:effectLst/>
                <a:latin typeface="Arial" panose="020B0604020202020204" pitchFamily="34" charset="0"/>
                <a:ea typeface="Arial" panose="020B0604020202020204" pitchFamily="34" charset="0"/>
              </a:rPr>
              <a:t>between the two groups. You used an </a:t>
            </a:r>
            <a:r>
              <a:rPr lang="en-US" sz="3200" b="1" u="sng" dirty="0">
                <a:effectLst/>
                <a:latin typeface="Arial" panose="020B0604020202020204" pitchFamily="34" charset="0"/>
                <a:ea typeface="Arial" panose="020B0604020202020204" pitchFamily="34" charset="0"/>
              </a:rPr>
              <a:t>independent samples t-test</a:t>
            </a:r>
            <a:r>
              <a:rPr lang="en-US" sz="3200" dirty="0">
                <a:effectLst/>
                <a:latin typeface="Arial" panose="020B0604020202020204" pitchFamily="34" charset="0"/>
                <a:ea typeface="Arial" panose="020B0604020202020204" pitchFamily="34" charset="0"/>
              </a:rPr>
              <a:t>. Your sample had </a:t>
            </a:r>
            <a:r>
              <a:rPr lang="en-US" sz="3200" b="1" dirty="0">
                <a:solidFill>
                  <a:srgbClr val="0070C0"/>
                </a:solidFill>
                <a:effectLst/>
                <a:latin typeface="Arial" panose="020B0604020202020204" pitchFamily="34" charset="0"/>
                <a:ea typeface="Arial" panose="020B0604020202020204" pitchFamily="34" charset="0"/>
              </a:rPr>
              <a:t>200 participants in each group (400 in total)</a:t>
            </a:r>
            <a:r>
              <a:rPr lang="en-US" sz="3200" dirty="0">
                <a:effectLst/>
                <a:latin typeface="Arial" panose="020B0604020202020204" pitchFamily="34" charset="0"/>
                <a:ea typeface="Arial" panose="020B0604020202020204" pitchFamily="34" charset="0"/>
              </a:rPr>
              <a:t>. What was the power of your study?</a:t>
            </a:r>
            <a:endParaRPr lang="en-US" sz="4400" dirty="0"/>
          </a:p>
        </p:txBody>
      </p:sp>
    </p:spTree>
    <p:extLst>
      <p:ext uri="{BB962C8B-B14F-4D97-AF65-F5344CB8AC3E}">
        <p14:creationId xmlns:p14="http://schemas.microsoft.com/office/powerpoint/2010/main" val="679454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85C4-ABAF-426D-AC05-52E947881EA4}"/>
              </a:ext>
            </a:extLst>
          </p:cNvPr>
          <p:cNvSpPr>
            <a:spLocks noGrp="1"/>
          </p:cNvSpPr>
          <p:nvPr>
            <p:ph type="title"/>
          </p:nvPr>
        </p:nvSpPr>
        <p:spPr>
          <a:xfrm>
            <a:off x="121920" y="365125"/>
            <a:ext cx="6390945" cy="1325563"/>
          </a:xfrm>
        </p:spPr>
        <p:txBody>
          <a:bodyPr/>
          <a:lstStyle/>
          <a:p>
            <a:r>
              <a:rPr lang="en-US" dirty="0"/>
              <a:t>A post-hoc example (t-test)</a:t>
            </a:r>
          </a:p>
        </p:txBody>
      </p:sp>
      <p:sp>
        <p:nvSpPr>
          <p:cNvPr id="3" name="Content Placeholder 2">
            <a:extLst>
              <a:ext uri="{FF2B5EF4-FFF2-40B4-BE49-F238E27FC236}">
                <a16:creationId xmlns:a16="http://schemas.microsoft.com/office/drawing/2014/main" id="{1047324F-1263-44F6-BAEC-14C45833F713}"/>
              </a:ext>
            </a:extLst>
          </p:cNvPr>
          <p:cNvSpPr>
            <a:spLocks noGrp="1"/>
          </p:cNvSpPr>
          <p:nvPr>
            <p:ph idx="1"/>
          </p:nvPr>
        </p:nvSpPr>
        <p:spPr>
          <a:xfrm>
            <a:off x="226424" y="1825625"/>
            <a:ext cx="6286442" cy="4351338"/>
          </a:xfrm>
        </p:spPr>
        <p:txBody>
          <a:bodyPr>
            <a:normAutofit/>
          </a:bodyPr>
          <a:lstStyle/>
          <a:p>
            <a:r>
              <a:rPr lang="en-US" sz="2800" u="sng" dirty="0"/>
              <a:t>Tails</a:t>
            </a:r>
            <a:r>
              <a:rPr lang="en-US" sz="2800" dirty="0"/>
              <a:t> = Two (Because we never indicated a direction of effect)</a:t>
            </a:r>
          </a:p>
          <a:p>
            <a:endParaRPr lang="en-US" sz="2800" dirty="0"/>
          </a:p>
          <a:p>
            <a:r>
              <a:rPr lang="en-US" sz="2800" b="1" dirty="0">
                <a:solidFill>
                  <a:srgbClr val="00B050"/>
                </a:solidFill>
              </a:rPr>
              <a:t>Effect size </a:t>
            </a:r>
            <a:r>
              <a:rPr lang="en-US" sz="2800" dirty="0"/>
              <a:t>= .25 </a:t>
            </a:r>
          </a:p>
          <a:p>
            <a:endParaRPr lang="en-US" sz="2800" dirty="0"/>
          </a:p>
          <a:p>
            <a:r>
              <a:rPr lang="en-US" sz="2800" b="1" dirty="0">
                <a:solidFill>
                  <a:srgbClr val="7030A0"/>
                </a:solidFill>
                <a:latin typeface="Corbel" panose="020B0503020204020204" pitchFamily="34" charset="0"/>
              </a:rPr>
              <a:t>α</a:t>
            </a:r>
            <a:r>
              <a:rPr lang="en-US" sz="2800" b="1" dirty="0">
                <a:solidFill>
                  <a:srgbClr val="FF0000"/>
                </a:solidFill>
                <a:latin typeface="Corbel" panose="020B0503020204020204" pitchFamily="34" charset="0"/>
              </a:rPr>
              <a:t> </a:t>
            </a:r>
            <a:r>
              <a:rPr lang="en-US" sz="2800" dirty="0">
                <a:latin typeface="Corbel" panose="020B0503020204020204" pitchFamily="34" charset="0"/>
              </a:rPr>
              <a:t>= .01 </a:t>
            </a:r>
          </a:p>
          <a:p>
            <a:endParaRPr lang="en-US" sz="2800" dirty="0">
              <a:latin typeface="Corbel" panose="020B0503020204020204" pitchFamily="34" charset="0"/>
            </a:endParaRPr>
          </a:p>
          <a:p>
            <a:r>
              <a:rPr lang="en-US" sz="2800" b="1" dirty="0">
                <a:solidFill>
                  <a:srgbClr val="FF0000"/>
                </a:solidFill>
                <a:latin typeface="Corbel" panose="020B0503020204020204" pitchFamily="34" charset="0"/>
              </a:rPr>
              <a:t>Sample size (1 &amp; 2) </a:t>
            </a:r>
            <a:r>
              <a:rPr lang="en-US" sz="2800" dirty="0">
                <a:latin typeface="Corbel" panose="020B0503020204020204" pitchFamily="34" charset="0"/>
              </a:rPr>
              <a:t>= 200 in each group</a:t>
            </a:r>
          </a:p>
        </p:txBody>
      </p:sp>
      <p:pic>
        <p:nvPicPr>
          <p:cNvPr id="5" name="Picture 4">
            <a:extLst>
              <a:ext uri="{FF2B5EF4-FFF2-40B4-BE49-F238E27FC236}">
                <a16:creationId xmlns:a16="http://schemas.microsoft.com/office/drawing/2014/main" id="{0FE231B9-E372-40CB-8641-EF16586FF324}"/>
              </a:ext>
            </a:extLst>
          </p:cNvPr>
          <p:cNvPicPr>
            <a:picLocks noChangeAspect="1"/>
          </p:cNvPicPr>
          <p:nvPr/>
        </p:nvPicPr>
        <p:blipFill>
          <a:blip r:embed="rId2"/>
          <a:stretch>
            <a:fillRect/>
          </a:stretch>
        </p:blipFill>
        <p:spPr>
          <a:xfrm>
            <a:off x="6512865" y="0"/>
            <a:ext cx="5679135" cy="6858000"/>
          </a:xfrm>
          <a:prstGeom prst="rect">
            <a:avLst/>
          </a:prstGeom>
        </p:spPr>
      </p:pic>
    </p:spTree>
    <p:extLst>
      <p:ext uri="{BB962C8B-B14F-4D97-AF65-F5344CB8AC3E}">
        <p14:creationId xmlns:p14="http://schemas.microsoft.com/office/powerpoint/2010/main" val="3158042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85C4-ABAF-426D-AC05-52E947881EA4}"/>
              </a:ext>
            </a:extLst>
          </p:cNvPr>
          <p:cNvSpPr>
            <a:spLocks noGrp="1"/>
          </p:cNvSpPr>
          <p:nvPr>
            <p:ph type="title"/>
          </p:nvPr>
        </p:nvSpPr>
        <p:spPr>
          <a:xfrm>
            <a:off x="121920" y="365125"/>
            <a:ext cx="6390945" cy="1325563"/>
          </a:xfrm>
        </p:spPr>
        <p:txBody>
          <a:bodyPr/>
          <a:lstStyle/>
          <a:p>
            <a:r>
              <a:rPr lang="en-US" dirty="0"/>
              <a:t>A post-hoc example (t-test)</a:t>
            </a:r>
          </a:p>
        </p:txBody>
      </p:sp>
      <p:sp>
        <p:nvSpPr>
          <p:cNvPr id="3" name="Content Placeholder 2">
            <a:extLst>
              <a:ext uri="{FF2B5EF4-FFF2-40B4-BE49-F238E27FC236}">
                <a16:creationId xmlns:a16="http://schemas.microsoft.com/office/drawing/2014/main" id="{1047324F-1263-44F6-BAEC-14C45833F713}"/>
              </a:ext>
            </a:extLst>
          </p:cNvPr>
          <p:cNvSpPr>
            <a:spLocks noGrp="1"/>
          </p:cNvSpPr>
          <p:nvPr>
            <p:ph idx="1"/>
          </p:nvPr>
        </p:nvSpPr>
        <p:spPr>
          <a:xfrm>
            <a:off x="226424" y="1825625"/>
            <a:ext cx="6286442" cy="4351338"/>
          </a:xfrm>
        </p:spPr>
        <p:txBody>
          <a:bodyPr>
            <a:normAutofit/>
          </a:bodyPr>
          <a:lstStyle/>
          <a:p>
            <a:pPr marL="0" indent="0">
              <a:buNone/>
            </a:pPr>
            <a:endParaRPr lang="en-US" sz="2800" dirty="0">
              <a:latin typeface="Corbel" panose="020B0503020204020204" pitchFamily="34" charset="0"/>
            </a:endParaRPr>
          </a:p>
          <a:p>
            <a:pPr marL="0" indent="0">
              <a:buNone/>
            </a:pPr>
            <a:endParaRPr lang="en-US" dirty="0">
              <a:latin typeface="Corbel" panose="020B0503020204020204" pitchFamily="34" charset="0"/>
            </a:endParaRPr>
          </a:p>
          <a:p>
            <a:pPr marL="0" indent="0">
              <a:buNone/>
            </a:pPr>
            <a:r>
              <a:rPr lang="en-US" sz="2800" b="1" dirty="0">
                <a:solidFill>
                  <a:srgbClr val="FF0000"/>
                </a:solidFill>
                <a:ea typeface="Cambria" panose="02040503050406030204" pitchFamily="18" charset="0"/>
              </a:rPr>
              <a:t>Your study had power of .465, </a:t>
            </a:r>
            <a:r>
              <a:rPr lang="en-US" b="1" dirty="0">
                <a:solidFill>
                  <a:srgbClr val="FF0000"/>
                </a:solidFill>
                <a:ea typeface="Cambria" panose="02040503050406030204" pitchFamily="18" charset="0"/>
              </a:rPr>
              <a:t>m</a:t>
            </a:r>
            <a:r>
              <a:rPr lang="en-US" sz="2800" b="1" dirty="0">
                <a:solidFill>
                  <a:srgbClr val="FF0000"/>
                </a:solidFill>
                <a:ea typeface="Cambria" panose="02040503050406030204" pitchFamily="18" charset="0"/>
              </a:rPr>
              <a:t>eaning you only had a 46.5% chance of detecting the effect. </a:t>
            </a:r>
          </a:p>
          <a:p>
            <a:pPr marL="0" indent="0">
              <a:buNone/>
            </a:pPr>
            <a:endParaRPr lang="en-US" b="1" dirty="0">
              <a:solidFill>
                <a:srgbClr val="FF0000"/>
              </a:solidFill>
              <a:ea typeface="Cambria" panose="02040503050406030204" pitchFamily="18" charset="0"/>
            </a:endParaRPr>
          </a:p>
          <a:p>
            <a:pPr marL="0" indent="0">
              <a:buNone/>
            </a:pPr>
            <a:r>
              <a:rPr lang="en-US" sz="2800" dirty="0">
                <a:ea typeface="Cambria" panose="02040503050406030204" pitchFamily="18" charset="0"/>
              </a:rPr>
              <a:t>This was extremely underpowered!</a:t>
            </a:r>
          </a:p>
        </p:txBody>
      </p:sp>
      <p:pic>
        <p:nvPicPr>
          <p:cNvPr id="5" name="Picture 4">
            <a:extLst>
              <a:ext uri="{FF2B5EF4-FFF2-40B4-BE49-F238E27FC236}">
                <a16:creationId xmlns:a16="http://schemas.microsoft.com/office/drawing/2014/main" id="{0FE231B9-E372-40CB-8641-EF16586FF324}"/>
              </a:ext>
            </a:extLst>
          </p:cNvPr>
          <p:cNvPicPr>
            <a:picLocks noChangeAspect="1"/>
          </p:cNvPicPr>
          <p:nvPr/>
        </p:nvPicPr>
        <p:blipFill>
          <a:blip r:embed="rId2"/>
          <a:stretch>
            <a:fillRect/>
          </a:stretch>
        </p:blipFill>
        <p:spPr>
          <a:xfrm>
            <a:off x="6512865" y="0"/>
            <a:ext cx="5679135" cy="6858000"/>
          </a:xfrm>
          <a:prstGeom prst="rect">
            <a:avLst/>
          </a:prstGeom>
        </p:spPr>
      </p:pic>
    </p:spTree>
    <p:extLst>
      <p:ext uri="{BB962C8B-B14F-4D97-AF65-F5344CB8AC3E}">
        <p14:creationId xmlns:p14="http://schemas.microsoft.com/office/powerpoint/2010/main" val="20455362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1A983-98AF-4B12-9993-6113826B47EC}"/>
              </a:ext>
            </a:extLst>
          </p:cNvPr>
          <p:cNvSpPr>
            <a:spLocks noGrp="1"/>
          </p:cNvSpPr>
          <p:nvPr>
            <p:ph type="title"/>
          </p:nvPr>
        </p:nvSpPr>
        <p:spPr/>
        <p:txBody>
          <a:bodyPr/>
          <a:lstStyle/>
          <a:p>
            <a:r>
              <a:rPr lang="en-US" dirty="0"/>
              <a:t>A post-hoc example (Omnibus ANOVA)</a:t>
            </a:r>
          </a:p>
        </p:txBody>
      </p:sp>
      <p:sp>
        <p:nvSpPr>
          <p:cNvPr id="3" name="Content Placeholder 2">
            <a:extLst>
              <a:ext uri="{FF2B5EF4-FFF2-40B4-BE49-F238E27FC236}">
                <a16:creationId xmlns:a16="http://schemas.microsoft.com/office/drawing/2014/main" id="{73B722DE-2D64-4FAA-9994-7341B1BDC75F}"/>
              </a:ext>
            </a:extLst>
          </p:cNvPr>
          <p:cNvSpPr>
            <a:spLocks noGrp="1"/>
          </p:cNvSpPr>
          <p:nvPr>
            <p:ph idx="1"/>
          </p:nvPr>
        </p:nvSpPr>
        <p:spPr/>
        <p:txBody>
          <a:bodyPr>
            <a:normAutofit fontScale="92500" lnSpcReduction="10000"/>
          </a:bodyPr>
          <a:lstStyle/>
          <a:p>
            <a:r>
              <a:rPr lang="en-US" dirty="0">
                <a:effectLst/>
                <a:latin typeface="Arial" panose="020B0604020202020204" pitchFamily="34" charset="0"/>
                <a:ea typeface="Arial" panose="020B0604020202020204" pitchFamily="34" charset="0"/>
              </a:rPr>
              <a:t>Your friend conducted a study to compare the impact of 5 different yoga workouts. They recruited a sample of 250 undergraduate students. 50 participants were each assigned to one of the workouts (each participant only did one of the workouts) and they were asked to self-rate their mood after the work out. After your friend collected all of the data, they conducted a one-way ANOVA to compare the mean mood rating across the five types of yoga workouts. At a significance threshold of alpha = .05, the results were non-significant. Previous literature indicates that the effect size for the mean difference across the food groups should be around </a:t>
            </a:r>
            <a:r>
              <a:rPr lang="en-US" i="1" dirty="0">
                <a:effectLst/>
                <a:latin typeface="Arial" panose="020B0604020202020204" pitchFamily="34" charset="0"/>
                <a:ea typeface="Arial" panose="020B0604020202020204" pitchFamily="34" charset="0"/>
              </a:rPr>
              <a:t>f </a:t>
            </a:r>
            <a:r>
              <a:rPr lang="en-US" dirty="0">
                <a:effectLst/>
                <a:latin typeface="Arial" panose="020B0604020202020204" pitchFamily="34" charset="0"/>
                <a:ea typeface="Arial" panose="020B0604020202020204" pitchFamily="34" charset="0"/>
              </a:rPr>
              <a:t>= 0.1. Was their study sufficiently powered to detect an effect of</a:t>
            </a:r>
            <a:r>
              <a:rPr lang="en-US" i="1" dirty="0">
                <a:effectLst/>
                <a:latin typeface="Arial" panose="020B0604020202020204" pitchFamily="34" charset="0"/>
                <a:ea typeface="Arial" panose="020B0604020202020204" pitchFamily="34" charset="0"/>
              </a:rPr>
              <a:t> f </a:t>
            </a:r>
            <a:r>
              <a:rPr lang="en-US" dirty="0">
                <a:effectLst/>
                <a:latin typeface="Arial" panose="020B0604020202020204" pitchFamily="34" charset="0"/>
                <a:ea typeface="Arial" panose="020B0604020202020204" pitchFamily="34" charset="0"/>
              </a:rPr>
              <a:t>= 0.1, if it exists, across the four groups?</a:t>
            </a:r>
            <a:endParaRPr lang="en-US" sz="4000" dirty="0"/>
          </a:p>
        </p:txBody>
      </p:sp>
    </p:spTree>
    <p:extLst>
      <p:ext uri="{BB962C8B-B14F-4D97-AF65-F5344CB8AC3E}">
        <p14:creationId xmlns:p14="http://schemas.microsoft.com/office/powerpoint/2010/main" val="2851959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1A983-98AF-4B12-9993-6113826B47EC}"/>
              </a:ext>
            </a:extLst>
          </p:cNvPr>
          <p:cNvSpPr>
            <a:spLocks noGrp="1"/>
          </p:cNvSpPr>
          <p:nvPr>
            <p:ph type="title"/>
          </p:nvPr>
        </p:nvSpPr>
        <p:spPr/>
        <p:txBody>
          <a:bodyPr/>
          <a:lstStyle/>
          <a:p>
            <a:r>
              <a:rPr lang="en-US" dirty="0"/>
              <a:t>A post-hoc example (Omnibus ANOVA)</a:t>
            </a:r>
          </a:p>
        </p:txBody>
      </p:sp>
      <p:sp>
        <p:nvSpPr>
          <p:cNvPr id="3" name="Content Placeholder 2">
            <a:extLst>
              <a:ext uri="{FF2B5EF4-FFF2-40B4-BE49-F238E27FC236}">
                <a16:creationId xmlns:a16="http://schemas.microsoft.com/office/drawing/2014/main" id="{73B722DE-2D64-4FAA-9994-7341B1BDC75F}"/>
              </a:ext>
            </a:extLst>
          </p:cNvPr>
          <p:cNvSpPr>
            <a:spLocks noGrp="1"/>
          </p:cNvSpPr>
          <p:nvPr>
            <p:ph idx="1"/>
          </p:nvPr>
        </p:nvSpPr>
        <p:spPr/>
        <p:txBody>
          <a:bodyPr>
            <a:normAutofit fontScale="92500" lnSpcReduction="10000"/>
          </a:bodyPr>
          <a:lstStyle/>
          <a:p>
            <a:r>
              <a:rPr lang="en-US" dirty="0">
                <a:effectLst/>
                <a:latin typeface="Arial" panose="020B0604020202020204" pitchFamily="34" charset="0"/>
                <a:ea typeface="Arial" panose="020B0604020202020204" pitchFamily="34" charset="0"/>
              </a:rPr>
              <a:t>Your friend conducted a study to compare the impact of </a:t>
            </a:r>
            <a:r>
              <a:rPr lang="en-US" b="1" dirty="0">
                <a:solidFill>
                  <a:srgbClr val="0070C0"/>
                </a:solidFill>
                <a:effectLst/>
                <a:latin typeface="Arial" panose="020B0604020202020204" pitchFamily="34" charset="0"/>
                <a:ea typeface="Arial" panose="020B0604020202020204" pitchFamily="34" charset="0"/>
              </a:rPr>
              <a:t>5</a:t>
            </a:r>
            <a:r>
              <a:rPr lang="en-US" dirty="0">
                <a:effectLst/>
                <a:latin typeface="Arial" panose="020B0604020202020204" pitchFamily="34" charset="0"/>
                <a:ea typeface="Arial" panose="020B0604020202020204" pitchFamily="34" charset="0"/>
              </a:rPr>
              <a:t> different yoga workouts. They recruited a sample of </a:t>
            </a:r>
            <a:r>
              <a:rPr lang="en-US" b="1" dirty="0">
                <a:solidFill>
                  <a:srgbClr val="FF0000"/>
                </a:solidFill>
                <a:effectLst/>
                <a:latin typeface="Arial" panose="020B0604020202020204" pitchFamily="34" charset="0"/>
                <a:ea typeface="Arial" panose="020B0604020202020204" pitchFamily="34" charset="0"/>
              </a:rPr>
              <a:t>250</a:t>
            </a:r>
            <a:r>
              <a:rPr lang="en-US" dirty="0">
                <a:effectLst/>
                <a:latin typeface="Arial" panose="020B0604020202020204" pitchFamily="34" charset="0"/>
                <a:ea typeface="Arial" panose="020B0604020202020204" pitchFamily="34" charset="0"/>
              </a:rPr>
              <a:t> undergraduate students. 50 participants were each assigned to one of the workouts (each participant only did one of the workouts) and they were asked to self-rate their mood after the work out. After your friend collected all of the data, they conducted a one-way ANOVA to compare the mean mood rating across the five types of yoga workouts. At a significance threshold of </a:t>
            </a:r>
            <a:r>
              <a:rPr lang="en-US" b="1" dirty="0">
                <a:solidFill>
                  <a:srgbClr val="7030A0"/>
                </a:solidFill>
                <a:effectLst/>
                <a:latin typeface="Arial" panose="020B0604020202020204" pitchFamily="34" charset="0"/>
                <a:ea typeface="Arial" panose="020B0604020202020204" pitchFamily="34" charset="0"/>
              </a:rPr>
              <a:t>alpha = .05</a:t>
            </a:r>
            <a:r>
              <a:rPr lang="en-US" dirty="0">
                <a:effectLst/>
                <a:latin typeface="Arial" panose="020B0604020202020204" pitchFamily="34" charset="0"/>
                <a:ea typeface="Arial" panose="020B0604020202020204" pitchFamily="34" charset="0"/>
              </a:rPr>
              <a:t>, the results were non-significant. Previous literature indicates that the effect size for the mean difference across the food groups should be around </a:t>
            </a:r>
            <a:r>
              <a:rPr lang="en-US" b="1" i="1" dirty="0">
                <a:solidFill>
                  <a:srgbClr val="00B050"/>
                </a:solidFill>
                <a:effectLst/>
                <a:latin typeface="Arial" panose="020B0604020202020204" pitchFamily="34" charset="0"/>
                <a:ea typeface="Arial" panose="020B0604020202020204" pitchFamily="34" charset="0"/>
              </a:rPr>
              <a:t>f </a:t>
            </a:r>
            <a:r>
              <a:rPr lang="en-US" b="1" dirty="0">
                <a:solidFill>
                  <a:srgbClr val="00B050"/>
                </a:solidFill>
                <a:effectLst/>
                <a:latin typeface="Arial" panose="020B0604020202020204" pitchFamily="34" charset="0"/>
                <a:ea typeface="Arial" panose="020B0604020202020204" pitchFamily="34" charset="0"/>
              </a:rPr>
              <a:t>= 0.1</a:t>
            </a:r>
            <a:r>
              <a:rPr lang="en-US" dirty="0">
                <a:effectLst/>
                <a:latin typeface="Arial" panose="020B0604020202020204" pitchFamily="34" charset="0"/>
                <a:ea typeface="Arial" panose="020B0604020202020204" pitchFamily="34" charset="0"/>
              </a:rPr>
              <a:t>. Was their study sufficiently powered to detect an effect of</a:t>
            </a:r>
            <a:r>
              <a:rPr lang="en-US" i="1" dirty="0">
                <a:effectLst/>
                <a:latin typeface="Arial" panose="020B0604020202020204" pitchFamily="34" charset="0"/>
                <a:ea typeface="Arial" panose="020B0604020202020204" pitchFamily="34" charset="0"/>
              </a:rPr>
              <a:t> </a:t>
            </a:r>
            <a:r>
              <a:rPr lang="en-US" b="1" i="1" dirty="0">
                <a:solidFill>
                  <a:srgbClr val="00B050"/>
                </a:solidFill>
                <a:effectLst/>
                <a:latin typeface="Arial" panose="020B0604020202020204" pitchFamily="34" charset="0"/>
                <a:ea typeface="Arial" panose="020B0604020202020204" pitchFamily="34" charset="0"/>
              </a:rPr>
              <a:t>f </a:t>
            </a:r>
            <a:r>
              <a:rPr lang="en-US" b="1" dirty="0">
                <a:solidFill>
                  <a:srgbClr val="00B050"/>
                </a:solidFill>
                <a:effectLst/>
                <a:latin typeface="Arial" panose="020B0604020202020204" pitchFamily="34" charset="0"/>
                <a:ea typeface="Arial" panose="020B0604020202020204" pitchFamily="34" charset="0"/>
              </a:rPr>
              <a:t>= 0.1</a:t>
            </a:r>
            <a:r>
              <a:rPr lang="en-US" dirty="0">
                <a:effectLst/>
                <a:latin typeface="Arial" panose="020B0604020202020204" pitchFamily="34" charset="0"/>
                <a:ea typeface="Arial" panose="020B0604020202020204" pitchFamily="34" charset="0"/>
              </a:rPr>
              <a:t>, if it exists, across the four groups?</a:t>
            </a:r>
            <a:endParaRPr lang="en-US" sz="4000" dirty="0"/>
          </a:p>
        </p:txBody>
      </p:sp>
    </p:spTree>
    <p:extLst>
      <p:ext uri="{BB962C8B-B14F-4D97-AF65-F5344CB8AC3E}">
        <p14:creationId xmlns:p14="http://schemas.microsoft.com/office/powerpoint/2010/main" val="1664211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A3E81-E8DA-4CED-9CDC-086318E38825}"/>
              </a:ext>
            </a:extLst>
          </p:cNvPr>
          <p:cNvSpPr>
            <a:spLocks noGrp="1"/>
          </p:cNvSpPr>
          <p:nvPr>
            <p:ph type="title"/>
          </p:nvPr>
        </p:nvSpPr>
        <p:spPr>
          <a:xfrm>
            <a:off x="838200" y="365125"/>
            <a:ext cx="5553075" cy="1325563"/>
          </a:xfrm>
        </p:spPr>
        <p:txBody>
          <a:bodyPr/>
          <a:lstStyle/>
          <a:p>
            <a:r>
              <a:rPr lang="en-US" dirty="0"/>
              <a:t>A post-hoc example (Omnibus ANOVA)</a:t>
            </a:r>
          </a:p>
        </p:txBody>
      </p:sp>
      <p:sp>
        <p:nvSpPr>
          <p:cNvPr id="3" name="Content Placeholder 2">
            <a:extLst>
              <a:ext uri="{FF2B5EF4-FFF2-40B4-BE49-F238E27FC236}">
                <a16:creationId xmlns:a16="http://schemas.microsoft.com/office/drawing/2014/main" id="{504E7754-2644-489F-9D94-ABD7DC6E2754}"/>
              </a:ext>
            </a:extLst>
          </p:cNvPr>
          <p:cNvSpPr>
            <a:spLocks noGrp="1"/>
          </p:cNvSpPr>
          <p:nvPr>
            <p:ph idx="1"/>
          </p:nvPr>
        </p:nvSpPr>
        <p:spPr>
          <a:xfrm>
            <a:off x="838200" y="1825625"/>
            <a:ext cx="5553075" cy="4351338"/>
          </a:xfrm>
        </p:spPr>
        <p:txBody>
          <a:bodyPr/>
          <a:lstStyle/>
          <a:p>
            <a:endParaRPr lang="en-US" sz="2800" dirty="0"/>
          </a:p>
          <a:p>
            <a:r>
              <a:rPr lang="en-US" sz="2800" b="1" dirty="0">
                <a:solidFill>
                  <a:srgbClr val="00B050"/>
                </a:solidFill>
              </a:rPr>
              <a:t>Effect size </a:t>
            </a:r>
            <a:r>
              <a:rPr lang="en-US" sz="2800" dirty="0"/>
              <a:t>= .10 </a:t>
            </a:r>
          </a:p>
          <a:p>
            <a:endParaRPr lang="en-US" sz="2800" dirty="0"/>
          </a:p>
          <a:p>
            <a:r>
              <a:rPr lang="en-US" sz="2800" b="1" dirty="0">
                <a:solidFill>
                  <a:srgbClr val="7030A0"/>
                </a:solidFill>
                <a:latin typeface="Corbel" panose="020B0503020204020204" pitchFamily="34" charset="0"/>
              </a:rPr>
              <a:t>α</a:t>
            </a:r>
            <a:r>
              <a:rPr lang="en-US" sz="2800" b="1" dirty="0">
                <a:solidFill>
                  <a:srgbClr val="FF0000"/>
                </a:solidFill>
                <a:latin typeface="Corbel" panose="020B0503020204020204" pitchFamily="34" charset="0"/>
              </a:rPr>
              <a:t> </a:t>
            </a:r>
            <a:r>
              <a:rPr lang="en-US" sz="2800" dirty="0">
                <a:latin typeface="Corbel" panose="020B0503020204020204" pitchFamily="34" charset="0"/>
              </a:rPr>
              <a:t>= .05</a:t>
            </a:r>
          </a:p>
          <a:p>
            <a:endParaRPr lang="en-US" sz="2800" dirty="0">
              <a:latin typeface="Corbel" panose="020B0503020204020204" pitchFamily="34" charset="0"/>
            </a:endParaRPr>
          </a:p>
          <a:p>
            <a:r>
              <a:rPr lang="en-US" sz="2800" b="1" dirty="0">
                <a:solidFill>
                  <a:srgbClr val="FF0000"/>
                </a:solidFill>
                <a:latin typeface="Corbel" panose="020B0503020204020204" pitchFamily="34" charset="0"/>
              </a:rPr>
              <a:t>Sample size </a:t>
            </a:r>
            <a:r>
              <a:rPr lang="en-US" sz="2800" dirty="0">
                <a:latin typeface="Corbel" panose="020B0503020204020204" pitchFamily="34" charset="0"/>
              </a:rPr>
              <a:t>= 250</a:t>
            </a:r>
          </a:p>
          <a:p>
            <a:endParaRPr lang="en-US" dirty="0">
              <a:latin typeface="Corbel" panose="020B0503020204020204" pitchFamily="34" charset="0"/>
            </a:endParaRPr>
          </a:p>
          <a:p>
            <a:r>
              <a:rPr lang="en-US" b="1" dirty="0">
                <a:solidFill>
                  <a:srgbClr val="0070C0"/>
                </a:solidFill>
                <a:latin typeface="Corbel" panose="020B0503020204020204" pitchFamily="34" charset="0"/>
              </a:rPr>
              <a:t>Number of groups </a:t>
            </a:r>
            <a:r>
              <a:rPr lang="en-US" dirty="0">
                <a:latin typeface="Corbel" panose="020B0503020204020204" pitchFamily="34" charset="0"/>
              </a:rPr>
              <a:t>= 5</a:t>
            </a:r>
          </a:p>
          <a:p>
            <a:endParaRPr lang="en-US" sz="2800" dirty="0">
              <a:latin typeface="Corbel" panose="020B0503020204020204" pitchFamily="34" charset="0"/>
            </a:endParaRPr>
          </a:p>
          <a:p>
            <a:endParaRPr lang="en-US" dirty="0"/>
          </a:p>
        </p:txBody>
      </p:sp>
      <p:pic>
        <p:nvPicPr>
          <p:cNvPr id="5" name="Picture 4">
            <a:extLst>
              <a:ext uri="{FF2B5EF4-FFF2-40B4-BE49-F238E27FC236}">
                <a16:creationId xmlns:a16="http://schemas.microsoft.com/office/drawing/2014/main" id="{1AA04451-C181-4445-9149-18AF16EA9DE1}"/>
              </a:ext>
            </a:extLst>
          </p:cNvPr>
          <p:cNvPicPr>
            <a:picLocks noChangeAspect="1"/>
          </p:cNvPicPr>
          <p:nvPr/>
        </p:nvPicPr>
        <p:blipFill>
          <a:blip r:embed="rId2"/>
          <a:stretch>
            <a:fillRect/>
          </a:stretch>
        </p:blipFill>
        <p:spPr>
          <a:xfrm>
            <a:off x="6465994" y="0"/>
            <a:ext cx="5726006" cy="6858000"/>
          </a:xfrm>
          <a:prstGeom prst="rect">
            <a:avLst/>
          </a:prstGeom>
        </p:spPr>
      </p:pic>
    </p:spTree>
    <p:extLst>
      <p:ext uri="{BB962C8B-B14F-4D97-AF65-F5344CB8AC3E}">
        <p14:creationId xmlns:p14="http://schemas.microsoft.com/office/powerpoint/2010/main" val="35266959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A3E81-E8DA-4CED-9CDC-086318E38825}"/>
              </a:ext>
            </a:extLst>
          </p:cNvPr>
          <p:cNvSpPr>
            <a:spLocks noGrp="1"/>
          </p:cNvSpPr>
          <p:nvPr>
            <p:ph type="title"/>
          </p:nvPr>
        </p:nvSpPr>
        <p:spPr>
          <a:xfrm>
            <a:off x="838200" y="365125"/>
            <a:ext cx="5553075" cy="1325563"/>
          </a:xfrm>
        </p:spPr>
        <p:txBody>
          <a:bodyPr/>
          <a:lstStyle/>
          <a:p>
            <a:r>
              <a:rPr lang="en-US" dirty="0"/>
              <a:t>A post-hoc example (Omnibus ANOVA)</a:t>
            </a:r>
          </a:p>
        </p:txBody>
      </p:sp>
      <p:sp>
        <p:nvSpPr>
          <p:cNvPr id="3" name="Content Placeholder 2">
            <a:extLst>
              <a:ext uri="{FF2B5EF4-FFF2-40B4-BE49-F238E27FC236}">
                <a16:creationId xmlns:a16="http://schemas.microsoft.com/office/drawing/2014/main" id="{504E7754-2644-489F-9D94-ABD7DC6E2754}"/>
              </a:ext>
            </a:extLst>
          </p:cNvPr>
          <p:cNvSpPr>
            <a:spLocks noGrp="1"/>
          </p:cNvSpPr>
          <p:nvPr>
            <p:ph idx="1"/>
          </p:nvPr>
        </p:nvSpPr>
        <p:spPr>
          <a:xfrm>
            <a:off x="838200" y="1825625"/>
            <a:ext cx="5553075" cy="4351338"/>
          </a:xfrm>
        </p:spPr>
        <p:txBody>
          <a:bodyPr/>
          <a:lstStyle/>
          <a:p>
            <a:endParaRPr lang="en-US" sz="2800" dirty="0"/>
          </a:p>
          <a:p>
            <a:endParaRPr lang="en-US" sz="2800" dirty="0">
              <a:latin typeface="Corbel" panose="020B0503020204020204" pitchFamily="34" charset="0"/>
            </a:endParaRPr>
          </a:p>
          <a:p>
            <a:endParaRPr lang="en-US" dirty="0"/>
          </a:p>
        </p:txBody>
      </p:sp>
      <p:pic>
        <p:nvPicPr>
          <p:cNvPr id="5" name="Picture 4">
            <a:extLst>
              <a:ext uri="{FF2B5EF4-FFF2-40B4-BE49-F238E27FC236}">
                <a16:creationId xmlns:a16="http://schemas.microsoft.com/office/drawing/2014/main" id="{1AA04451-C181-4445-9149-18AF16EA9DE1}"/>
              </a:ext>
            </a:extLst>
          </p:cNvPr>
          <p:cNvPicPr>
            <a:picLocks noChangeAspect="1"/>
          </p:cNvPicPr>
          <p:nvPr/>
        </p:nvPicPr>
        <p:blipFill>
          <a:blip r:embed="rId2"/>
          <a:stretch>
            <a:fillRect/>
          </a:stretch>
        </p:blipFill>
        <p:spPr>
          <a:xfrm>
            <a:off x="6465994" y="0"/>
            <a:ext cx="5726006" cy="6858000"/>
          </a:xfrm>
          <a:prstGeom prst="rect">
            <a:avLst/>
          </a:prstGeom>
        </p:spPr>
      </p:pic>
      <p:sp>
        <p:nvSpPr>
          <p:cNvPr id="7" name="Content Placeholder 2">
            <a:extLst>
              <a:ext uri="{FF2B5EF4-FFF2-40B4-BE49-F238E27FC236}">
                <a16:creationId xmlns:a16="http://schemas.microsoft.com/office/drawing/2014/main" id="{40C56A48-34CE-4417-9119-48038BC681B4}"/>
              </a:ext>
            </a:extLst>
          </p:cNvPr>
          <p:cNvSpPr txBox="1">
            <a:spLocks/>
          </p:cNvSpPr>
          <p:nvPr/>
        </p:nvSpPr>
        <p:spPr>
          <a:xfrm>
            <a:off x="226424" y="1825625"/>
            <a:ext cx="628644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latin typeface="Corbel" panose="020B0503020204020204" pitchFamily="34" charset="0"/>
            </a:endParaRPr>
          </a:p>
          <a:p>
            <a:pPr marL="0" indent="0">
              <a:buFont typeface="Arial" panose="020B0604020202020204" pitchFamily="34" charset="0"/>
              <a:buNone/>
            </a:pPr>
            <a:endParaRPr lang="en-US" dirty="0">
              <a:latin typeface="Corbel" panose="020B0503020204020204" pitchFamily="34" charset="0"/>
            </a:endParaRPr>
          </a:p>
          <a:p>
            <a:pPr marL="0" indent="0">
              <a:buFont typeface="Arial" panose="020B0604020202020204" pitchFamily="34" charset="0"/>
              <a:buNone/>
            </a:pPr>
            <a:r>
              <a:rPr lang="en-US" b="1" dirty="0">
                <a:solidFill>
                  <a:srgbClr val="FF0000"/>
                </a:solidFill>
                <a:ea typeface="Cambria" panose="02040503050406030204" pitchFamily="18" charset="0"/>
              </a:rPr>
              <a:t>Your study had power of .204, meaning you only had a 20.4% chance of detecting the effect. </a:t>
            </a:r>
          </a:p>
          <a:p>
            <a:pPr marL="0" indent="0">
              <a:buFont typeface="Arial" panose="020B0604020202020204" pitchFamily="34" charset="0"/>
              <a:buNone/>
            </a:pPr>
            <a:endParaRPr lang="en-US" b="1" dirty="0">
              <a:solidFill>
                <a:srgbClr val="FF0000"/>
              </a:solidFill>
              <a:ea typeface="Cambria" panose="02040503050406030204" pitchFamily="18" charset="0"/>
            </a:endParaRPr>
          </a:p>
          <a:p>
            <a:pPr marL="0" indent="0">
              <a:buFont typeface="Arial" panose="020B0604020202020204" pitchFamily="34" charset="0"/>
              <a:buNone/>
            </a:pPr>
            <a:r>
              <a:rPr lang="en-US" dirty="0">
                <a:ea typeface="Cambria" panose="02040503050406030204" pitchFamily="18" charset="0"/>
              </a:rPr>
              <a:t>Again, this was extremely underpowered!</a:t>
            </a:r>
          </a:p>
        </p:txBody>
      </p:sp>
    </p:spTree>
    <p:extLst>
      <p:ext uri="{BB962C8B-B14F-4D97-AF65-F5344CB8AC3E}">
        <p14:creationId xmlns:p14="http://schemas.microsoft.com/office/powerpoint/2010/main" val="14771591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E9895-0618-4D06-A3D3-3F24F8E22B75}"/>
              </a:ext>
            </a:extLst>
          </p:cNvPr>
          <p:cNvSpPr>
            <a:spLocks noGrp="1"/>
          </p:cNvSpPr>
          <p:nvPr>
            <p:ph type="title"/>
          </p:nvPr>
        </p:nvSpPr>
        <p:spPr/>
        <p:txBody>
          <a:bodyPr/>
          <a:lstStyle/>
          <a:p>
            <a:r>
              <a:rPr lang="en-US" b="1" dirty="0"/>
              <a:t>In conclusion</a:t>
            </a:r>
          </a:p>
        </p:txBody>
      </p:sp>
      <p:sp>
        <p:nvSpPr>
          <p:cNvPr id="3" name="Content Placeholder 2">
            <a:extLst>
              <a:ext uri="{FF2B5EF4-FFF2-40B4-BE49-F238E27FC236}">
                <a16:creationId xmlns:a16="http://schemas.microsoft.com/office/drawing/2014/main" id="{E219332E-9D7C-459F-B793-2E261CF59890}"/>
              </a:ext>
            </a:extLst>
          </p:cNvPr>
          <p:cNvSpPr>
            <a:spLocks noGrp="1"/>
          </p:cNvSpPr>
          <p:nvPr>
            <p:ph idx="1"/>
          </p:nvPr>
        </p:nvSpPr>
        <p:spPr/>
        <p:txBody>
          <a:bodyPr>
            <a:normAutofit lnSpcReduction="10000"/>
          </a:bodyPr>
          <a:lstStyle/>
          <a:p>
            <a:r>
              <a:rPr lang="en-US" dirty="0"/>
              <a:t>Power is the probability you will detect the effect (i.e. a power of .70 means you have a 70% chance of detecting the effect)</a:t>
            </a:r>
          </a:p>
          <a:p>
            <a:r>
              <a:rPr lang="en-US" dirty="0"/>
              <a:t>Power analyses are essential to any study</a:t>
            </a:r>
          </a:p>
          <a:p>
            <a:r>
              <a:rPr lang="en-US" dirty="0"/>
              <a:t>Effect size, alpha value, and sample size drive how much power you have</a:t>
            </a:r>
          </a:p>
          <a:p>
            <a:r>
              <a:rPr lang="en-US" dirty="0"/>
              <a:t>You learned two methods to calculating power: </a:t>
            </a:r>
          </a:p>
          <a:p>
            <a:pPr lvl="1"/>
            <a:r>
              <a:rPr lang="en-US" dirty="0"/>
              <a:t>Murphy, </a:t>
            </a:r>
            <a:r>
              <a:rPr lang="en-US" dirty="0" err="1"/>
              <a:t>Myors</a:t>
            </a:r>
            <a:r>
              <a:rPr lang="en-US" dirty="0"/>
              <a:t> &amp; </a:t>
            </a:r>
            <a:r>
              <a:rPr lang="en-US" dirty="0" err="1"/>
              <a:t>Wolach</a:t>
            </a:r>
            <a:r>
              <a:rPr lang="en-US" dirty="0"/>
              <a:t> (2014) Appendix E</a:t>
            </a:r>
          </a:p>
          <a:p>
            <a:pPr lvl="1"/>
            <a:r>
              <a:rPr lang="en-US" dirty="0"/>
              <a:t>G*Power</a:t>
            </a:r>
          </a:p>
          <a:p>
            <a:pPr lvl="1"/>
            <a:endParaRPr lang="en-US" dirty="0"/>
          </a:p>
          <a:p>
            <a:r>
              <a:rPr lang="en-US" dirty="0"/>
              <a:t>*Now do the assignment on Canvas!*</a:t>
            </a:r>
          </a:p>
        </p:txBody>
      </p:sp>
    </p:spTree>
    <p:extLst>
      <p:ext uri="{BB962C8B-B14F-4D97-AF65-F5344CB8AC3E}">
        <p14:creationId xmlns:p14="http://schemas.microsoft.com/office/powerpoint/2010/main" val="603473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6C25F2-35F0-4669-BDFF-693C35F80C73}"/>
              </a:ext>
            </a:extLst>
          </p:cNvPr>
          <p:cNvSpPr>
            <a:spLocks noGrp="1"/>
          </p:cNvSpPr>
          <p:nvPr>
            <p:ph type="title"/>
          </p:nvPr>
        </p:nvSpPr>
        <p:spPr>
          <a:xfrm>
            <a:off x="838200" y="365125"/>
            <a:ext cx="10515600" cy="1306443"/>
          </a:xfrm>
        </p:spPr>
        <p:txBody>
          <a:bodyPr>
            <a:normAutofit/>
          </a:bodyPr>
          <a:lstStyle/>
          <a:p>
            <a:r>
              <a:rPr lang="en-US" sz="4000"/>
              <a:t>What is an effect size?</a:t>
            </a:r>
          </a:p>
        </p:txBody>
      </p:sp>
      <p:sp>
        <p:nvSpPr>
          <p:cNvPr id="3" name="Content Placeholder 2">
            <a:extLst>
              <a:ext uri="{FF2B5EF4-FFF2-40B4-BE49-F238E27FC236}">
                <a16:creationId xmlns:a16="http://schemas.microsoft.com/office/drawing/2014/main" id="{0C5DEF9E-A777-409E-914A-D2140845DF9D}"/>
              </a:ext>
            </a:extLst>
          </p:cNvPr>
          <p:cNvSpPr>
            <a:spLocks noGrp="1"/>
          </p:cNvSpPr>
          <p:nvPr>
            <p:ph idx="1"/>
          </p:nvPr>
        </p:nvSpPr>
        <p:spPr>
          <a:xfrm>
            <a:off x="838200" y="1825625"/>
            <a:ext cx="4152774" cy="4303464"/>
          </a:xfrm>
        </p:spPr>
        <p:txBody>
          <a:bodyPr anchor="ctr">
            <a:normAutofit/>
          </a:bodyPr>
          <a:lstStyle/>
          <a:p>
            <a:r>
              <a:rPr lang="en-US" sz="2000" dirty="0"/>
              <a:t>Effect size = The </a:t>
            </a:r>
            <a:r>
              <a:rPr lang="en-US" sz="2000" b="1" i="1" dirty="0"/>
              <a:t>standardized</a:t>
            </a:r>
            <a:r>
              <a:rPr lang="en-US" sz="2000" dirty="0"/>
              <a:t> difference between your groups or the proportion of variance explained. </a:t>
            </a:r>
          </a:p>
          <a:p>
            <a:endParaRPr lang="en-US" sz="2000" dirty="0"/>
          </a:p>
          <a:p>
            <a:r>
              <a:rPr lang="en-US" sz="2000" dirty="0"/>
              <a:t>There are many type of effect sizes (Cohen’s-d, PV, Odds ratios, R</a:t>
            </a:r>
            <a:r>
              <a:rPr lang="en-US" sz="2000" baseline="30000" dirty="0"/>
              <a:t>2</a:t>
            </a:r>
            <a:r>
              <a:rPr lang="en-US" sz="2000" dirty="0"/>
              <a:t> etc.)</a:t>
            </a:r>
          </a:p>
          <a:p>
            <a:pPr lvl="1"/>
            <a:r>
              <a:rPr lang="en-US" sz="1600" dirty="0"/>
              <a:t>In this lesson, we will use PV and Cohen’s-d</a:t>
            </a:r>
          </a:p>
          <a:p>
            <a:endParaRPr lang="en-US" sz="2000" dirty="0"/>
          </a:p>
        </p:txBody>
      </p:sp>
      <p:pic>
        <p:nvPicPr>
          <p:cNvPr id="1026" name="Picture 2" descr="A conceptual introduction to power and sample size calculations using  Stata® - YouTube">
            <a:extLst>
              <a:ext uri="{FF2B5EF4-FFF2-40B4-BE49-F238E27FC236}">
                <a16:creationId xmlns:a16="http://schemas.microsoft.com/office/drawing/2014/main" id="{0B4AE87F-994A-40A3-97F4-F20E34D898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847"/>
          <a:stretch/>
        </p:blipFill>
        <p:spPr bwMode="auto">
          <a:xfrm>
            <a:off x="5183500" y="1904282"/>
            <a:ext cx="6170299" cy="422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093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6C64-2F49-46F0-A79B-7B299F9674E3}"/>
              </a:ext>
            </a:extLst>
          </p:cNvPr>
          <p:cNvSpPr>
            <a:spLocks noGrp="1"/>
          </p:cNvSpPr>
          <p:nvPr>
            <p:ph type="title"/>
          </p:nvPr>
        </p:nvSpPr>
        <p:spPr/>
        <p:txBody>
          <a:bodyPr/>
          <a:lstStyle/>
          <a:p>
            <a:r>
              <a:rPr lang="en-US" dirty="0">
                <a:latin typeface="Corbel" panose="020B0503020204020204" pitchFamily="34" charset="0"/>
              </a:rPr>
              <a:t>Effect size, </a:t>
            </a:r>
            <a:r>
              <a:rPr lang="el-GR" dirty="0">
                <a:latin typeface="Corbel" panose="020B0503020204020204" pitchFamily="34" charset="0"/>
              </a:rPr>
              <a:t>α</a:t>
            </a:r>
            <a:r>
              <a:rPr lang="en-US" dirty="0">
                <a:latin typeface="Corbel" panose="020B0503020204020204" pitchFamily="34" charset="0"/>
              </a:rPr>
              <a:t>, sample size, study complexity, and power: A relationship</a:t>
            </a:r>
            <a:endParaRPr lang="en-US" dirty="0"/>
          </a:p>
        </p:txBody>
      </p:sp>
      <p:sp>
        <p:nvSpPr>
          <p:cNvPr id="3" name="Content Placeholder 2">
            <a:extLst>
              <a:ext uri="{FF2B5EF4-FFF2-40B4-BE49-F238E27FC236}">
                <a16:creationId xmlns:a16="http://schemas.microsoft.com/office/drawing/2014/main" id="{3273856D-87EE-41E1-81A9-408F00E72E1B}"/>
              </a:ext>
            </a:extLst>
          </p:cNvPr>
          <p:cNvSpPr>
            <a:spLocks noGrp="1"/>
          </p:cNvSpPr>
          <p:nvPr>
            <p:ph idx="1"/>
          </p:nvPr>
        </p:nvSpPr>
        <p:spPr/>
        <p:txBody>
          <a:bodyPr/>
          <a:lstStyle/>
          <a:p>
            <a:r>
              <a:rPr lang="en-US" dirty="0">
                <a:latin typeface="Corbel" panose="020B0503020204020204" pitchFamily="34" charset="0"/>
              </a:rPr>
              <a:t>As </a:t>
            </a:r>
            <a:r>
              <a:rPr lang="en-US" dirty="0">
                <a:solidFill>
                  <a:srgbClr val="00B050"/>
                </a:solidFill>
                <a:latin typeface="Corbel" panose="020B0503020204020204" pitchFamily="34" charset="0"/>
              </a:rPr>
              <a:t>effect size increases, so does power</a:t>
            </a:r>
            <a:endParaRPr lang="en-US" dirty="0">
              <a:solidFill>
                <a:srgbClr val="00B050"/>
              </a:solidFill>
            </a:endParaRPr>
          </a:p>
          <a:p>
            <a:r>
              <a:rPr lang="en-US" dirty="0"/>
              <a:t>As </a:t>
            </a:r>
            <a:r>
              <a:rPr lang="el-GR" dirty="0">
                <a:solidFill>
                  <a:srgbClr val="00B050"/>
                </a:solidFill>
                <a:latin typeface="Corbel" panose="020B0503020204020204" pitchFamily="34" charset="0"/>
              </a:rPr>
              <a:t>α</a:t>
            </a:r>
            <a:r>
              <a:rPr lang="en-US" dirty="0">
                <a:solidFill>
                  <a:srgbClr val="00B050"/>
                </a:solidFill>
                <a:latin typeface="Corbel" panose="020B0503020204020204" pitchFamily="34" charset="0"/>
              </a:rPr>
              <a:t> increases, so does power </a:t>
            </a:r>
          </a:p>
          <a:p>
            <a:pPr lvl="1"/>
            <a:r>
              <a:rPr lang="en-US" dirty="0">
                <a:latin typeface="Corbel" panose="020B0503020204020204" pitchFamily="34" charset="0"/>
              </a:rPr>
              <a:t>Consequence: You increase the chance of making a type I error </a:t>
            </a:r>
          </a:p>
          <a:p>
            <a:pPr lvl="2"/>
            <a:r>
              <a:rPr lang="en-US" dirty="0">
                <a:latin typeface="Corbel" panose="020B0503020204020204" pitchFamily="34" charset="0"/>
              </a:rPr>
              <a:t>A type I error is the chance to say an effect exists, when it does not exist</a:t>
            </a:r>
          </a:p>
          <a:p>
            <a:r>
              <a:rPr lang="en-US" dirty="0">
                <a:latin typeface="Corbel" panose="020B0503020204020204" pitchFamily="34" charset="0"/>
              </a:rPr>
              <a:t>As </a:t>
            </a:r>
            <a:r>
              <a:rPr lang="en-US" dirty="0">
                <a:solidFill>
                  <a:srgbClr val="00B050"/>
                </a:solidFill>
                <a:latin typeface="Corbel" panose="020B0503020204020204" pitchFamily="34" charset="0"/>
              </a:rPr>
              <a:t>sample size increases, so does power</a:t>
            </a:r>
          </a:p>
          <a:p>
            <a:r>
              <a:rPr lang="en-US" dirty="0">
                <a:latin typeface="Corbel" panose="020B0503020204020204" pitchFamily="34" charset="0"/>
              </a:rPr>
              <a:t>As </a:t>
            </a:r>
            <a:r>
              <a:rPr lang="en-US" dirty="0">
                <a:solidFill>
                  <a:srgbClr val="FF0000"/>
                </a:solidFill>
                <a:latin typeface="Corbel" panose="020B0503020204020204" pitchFamily="34" charset="0"/>
              </a:rPr>
              <a:t>study complexity increases, power decreases</a:t>
            </a:r>
          </a:p>
          <a:p>
            <a:pPr lvl="1"/>
            <a:r>
              <a:rPr lang="en-US" dirty="0">
                <a:latin typeface="Corbel" panose="020B0503020204020204" pitchFamily="34" charset="0"/>
              </a:rPr>
              <a:t>For example: All else equal, a study with 4 comparison groups will have less power than a study with 3 comparison groups</a:t>
            </a:r>
          </a:p>
        </p:txBody>
      </p:sp>
    </p:spTree>
    <p:extLst>
      <p:ext uri="{BB962C8B-B14F-4D97-AF65-F5344CB8AC3E}">
        <p14:creationId xmlns:p14="http://schemas.microsoft.com/office/powerpoint/2010/main" val="3903793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8656F-8320-4CBF-9F62-417DC6BC4962}"/>
              </a:ext>
            </a:extLst>
          </p:cNvPr>
          <p:cNvSpPr>
            <a:spLocks noGrp="1"/>
          </p:cNvSpPr>
          <p:nvPr>
            <p:ph type="title"/>
          </p:nvPr>
        </p:nvSpPr>
        <p:spPr/>
        <p:txBody>
          <a:bodyPr/>
          <a:lstStyle/>
          <a:p>
            <a:r>
              <a:rPr lang="en-US" dirty="0"/>
              <a:t>Today we will be covering two methods to calculate sample sizes</a:t>
            </a:r>
          </a:p>
        </p:txBody>
      </p:sp>
      <p:sp>
        <p:nvSpPr>
          <p:cNvPr id="3" name="Content Placeholder 2">
            <a:extLst>
              <a:ext uri="{FF2B5EF4-FFF2-40B4-BE49-F238E27FC236}">
                <a16:creationId xmlns:a16="http://schemas.microsoft.com/office/drawing/2014/main" id="{CBA49D4B-6722-4D50-8821-7ACA48AD4191}"/>
              </a:ext>
            </a:extLst>
          </p:cNvPr>
          <p:cNvSpPr>
            <a:spLocks noGrp="1"/>
          </p:cNvSpPr>
          <p:nvPr>
            <p:ph idx="1"/>
          </p:nvPr>
        </p:nvSpPr>
        <p:spPr/>
        <p:txBody>
          <a:bodyPr anchor="ctr"/>
          <a:lstStyle/>
          <a:p>
            <a:pPr marL="514350" indent="-514350">
              <a:buFont typeface="+mj-lt"/>
              <a:buAutoNum type="arabicPeriod"/>
            </a:pPr>
            <a:r>
              <a:rPr lang="en-US" dirty="0"/>
              <a:t>Murphy, </a:t>
            </a:r>
            <a:r>
              <a:rPr lang="en-US" dirty="0" err="1"/>
              <a:t>Myors</a:t>
            </a:r>
            <a:r>
              <a:rPr lang="en-US" dirty="0"/>
              <a:t> &amp; </a:t>
            </a:r>
            <a:r>
              <a:rPr lang="en-US" dirty="0" err="1"/>
              <a:t>Wolach</a:t>
            </a:r>
            <a:r>
              <a:rPr lang="en-US" dirty="0"/>
              <a:t> (2014) Appendix E (Available in Canvas)</a:t>
            </a:r>
          </a:p>
          <a:p>
            <a:pPr marL="514350" indent="-514350">
              <a:buFont typeface="+mj-lt"/>
              <a:buAutoNum type="arabicPeriod"/>
            </a:pPr>
            <a:r>
              <a:rPr lang="en-US" dirty="0"/>
              <a:t>G*Power (A downloadable power calculator program for Mac &amp; Windows)</a:t>
            </a:r>
          </a:p>
          <a:p>
            <a:pPr lvl="1"/>
            <a:r>
              <a:rPr lang="en-US" dirty="0">
                <a:hlinkClick r:id="rId2"/>
              </a:rPr>
              <a:t>https://www.psychologie.hhu.de/arbeitsgruppen/allgemeine-psychologie-und-arbeitspsychologie/gpower.html</a:t>
            </a:r>
            <a:r>
              <a:rPr lang="en-US" dirty="0"/>
              <a:t> </a:t>
            </a:r>
          </a:p>
        </p:txBody>
      </p:sp>
    </p:spTree>
    <p:extLst>
      <p:ext uri="{BB962C8B-B14F-4D97-AF65-F5344CB8AC3E}">
        <p14:creationId xmlns:p14="http://schemas.microsoft.com/office/powerpoint/2010/main" val="642431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44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4769B7-DD0D-4287-B749-775D2E15BC3E}"/>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dirty="0">
                <a:solidFill>
                  <a:srgbClr val="FFFFFF"/>
                </a:solidFill>
              </a:rPr>
              <a:t>Method 1: Murphy, </a:t>
            </a:r>
            <a:r>
              <a:rPr lang="en-US" sz="3600" dirty="0" err="1">
                <a:solidFill>
                  <a:srgbClr val="FFFFFF"/>
                </a:solidFill>
              </a:rPr>
              <a:t>Myors</a:t>
            </a:r>
            <a:r>
              <a:rPr lang="en-US" sz="3600" dirty="0">
                <a:solidFill>
                  <a:srgbClr val="FFFFFF"/>
                </a:solidFill>
              </a:rPr>
              <a:t> &amp; </a:t>
            </a:r>
            <a:r>
              <a:rPr lang="en-US" sz="3600" dirty="0" err="1">
                <a:solidFill>
                  <a:srgbClr val="FFFFFF"/>
                </a:solidFill>
              </a:rPr>
              <a:t>Wolach</a:t>
            </a:r>
            <a:r>
              <a:rPr lang="en-US" sz="3600" dirty="0">
                <a:solidFill>
                  <a:srgbClr val="FFFFFF"/>
                </a:solidFill>
              </a:rPr>
              <a:t> (2014) </a:t>
            </a:r>
            <a:r>
              <a:rPr lang="en-US" sz="3600" b="1" dirty="0">
                <a:solidFill>
                  <a:srgbClr val="FFFFFF"/>
                </a:solidFill>
              </a:rPr>
              <a:t>Appendix E</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6CDCA19-88F5-41F9-B1D2-503280C7B34C}"/>
              </a:ext>
            </a:extLst>
          </p:cNvPr>
          <p:cNvPicPr>
            <a:picLocks noGrp="1" noChangeAspect="1"/>
          </p:cNvPicPr>
          <p:nvPr>
            <p:ph idx="1"/>
          </p:nvPr>
        </p:nvPicPr>
        <p:blipFill rotWithShape="1">
          <a:blip r:embed="rId2"/>
          <a:srcRect b="14761"/>
          <a:stretch/>
        </p:blipFill>
        <p:spPr>
          <a:xfrm>
            <a:off x="976251" y="942538"/>
            <a:ext cx="7163222" cy="4808332"/>
          </a:xfrm>
          <a:prstGeom prst="rect">
            <a:avLst/>
          </a:prstGeom>
          <a:effectLst/>
        </p:spPr>
      </p:pic>
    </p:spTree>
    <p:extLst>
      <p:ext uri="{BB962C8B-B14F-4D97-AF65-F5344CB8AC3E}">
        <p14:creationId xmlns:p14="http://schemas.microsoft.com/office/powerpoint/2010/main" val="999242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44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14769B7-DD0D-4287-B749-775D2E15BC3E}"/>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dirty="0">
                <a:solidFill>
                  <a:srgbClr val="FFFFFF"/>
                </a:solidFill>
              </a:rPr>
              <a:t>Method 1: Murphy, </a:t>
            </a:r>
            <a:r>
              <a:rPr lang="en-US" sz="3600" dirty="0" err="1">
                <a:solidFill>
                  <a:srgbClr val="FFFFFF"/>
                </a:solidFill>
              </a:rPr>
              <a:t>Myors</a:t>
            </a:r>
            <a:r>
              <a:rPr lang="en-US" sz="3600" dirty="0">
                <a:solidFill>
                  <a:srgbClr val="FFFFFF"/>
                </a:solidFill>
              </a:rPr>
              <a:t> &amp; </a:t>
            </a:r>
            <a:r>
              <a:rPr lang="en-US" sz="3600" dirty="0" err="1">
                <a:solidFill>
                  <a:srgbClr val="FFFFFF"/>
                </a:solidFill>
              </a:rPr>
              <a:t>Wolach</a:t>
            </a:r>
            <a:r>
              <a:rPr lang="en-US" sz="3600" dirty="0">
                <a:solidFill>
                  <a:srgbClr val="FFFFFF"/>
                </a:solidFill>
              </a:rPr>
              <a:t> (2014) </a:t>
            </a:r>
            <a:r>
              <a:rPr lang="en-US" sz="3600" b="1" dirty="0">
                <a:solidFill>
                  <a:srgbClr val="FFFFFF"/>
                </a:solidFill>
              </a:rPr>
              <a:t>Appendix E</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66CDCA19-88F5-41F9-B1D2-503280C7B34C}"/>
              </a:ext>
            </a:extLst>
          </p:cNvPr>
          <p:cNvPicPr>
            <a:picLocks noGrp="1" noChangeAspect="1"/>
          </p:cNvPicPr>
          <p:nvPr>
            <p:ph idx="1"/>
          </p:nvPr>
        </p:nvPicPr>
        <p:blipFill rotWithShape="1">
          <a:blip r:embed="rId2"/>
          <a:srcRect b="14761"/>
          <a:stretch/>
        </p:blipFill>
        <p:spPr>
          <a:xfrm>
            <a:off x="976251" y="942538"/>
            <a:ext cx="7163222" cy="4808332"/>
          </a:xfrm>
          <a:prstGeom prst="rect">
            <a:avLst/>
          </a:prstGeom>
          <a:effectLst/>
        </p:spPr>
      </p:pic>
      <p:sp>
        <p:nvSpPr>
          <p:cNvPr id="3" name="Rectangle 2">
            <a:extLst>
              <a:ext uri="{FF2B5EF4-FFF2-40B4-BE49-F238E27FC236}">
                <a16:creationId xmlns:a16="http://schemas.microsoft.com/office/drawing/2014/main" id="{38EA37B0-0E7D-40E1-9521-DCAF517004E2}"/>
              </a:ext>
            </a:extLst>
          </p:cNvPr>
          <p:cNvSpPr/>
          <p:nvPr/>
        </p:nvSpPr>
        <p:spPr>
          <a:xfrm>
            <a:off x="3614057" y="998325"/>
            <a:ext cx="1785257" cy="3463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7401ED3E-4561-422F-BCB6-462A5CF54C15}"/>
              </a:ext>
            </a:extLst>
          </p:cNvPr>
          <p:cNvCxnSpPr/>
          <p:nvPr/>
        </p:nvCxnSpPr>
        <p:spPr>
          <a:xfrm flipH="1" flipV="1">
            <a:off x="4557862" y="1344656"/>
            <a:ext cx="1128835" cy="16713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A408E1D-FEF9-4336-A399-8FA27E7E0F64}"/>
              </a:ext>
            </a:extLst>
          </p:cNvPr>
          <p:cNvSpPr txBox="1"/>
          <p:nvPr/>
        </p:nvSpPr>
        <p:spPr>
          <a:xfrm>
            <a:off x="3317966" y="2738966"/>
            <a:ext cx="3918857" cy="1200329"/>
          </a:xfrm>
          <a:prstGeom prst="rect">
            <a:avLst/>
          </a:prstGeom>
          <a:solidFill>
            <a:srgbClr val="FF0000"/>
          </a:solidFill>
        </p:spPr>
        <p:txBody>
          <a:bodyPr wrap="square" rtlCol="0" anchor="ctr">
            <a:spAutoFit/>
          </a:bodyPr>
          <a:lstStyle/>
          <a:p>
            <a:pPr algn="ctr"/>
            <a:endParaRPr lang="en-US" b="1" dirty="0"/>
          </a:p>
          <a:p>
            <a:pPr algn="ctr"/>
            <a:r>
              <a:rPr lang="en-US" b="1" dirty="0"/>
              <a:t>This table assumes you set an alpha value at .05 &amp; a Power of .80</a:t>
            </a:r>
          </a:p>
          <a:p>
            <a:pPr algn="ctr"/>
            <a:endParaRPr lang="en-US" b="1" dirty="0"/>
          </a:p>
        </p:txBody>
      </p:sp>
    </p:spTree>
    <p:extLst>
      <p:ext uri="{BB962C8B-B14F-4D97-AF65-F5344CB8AC3E}">
        <p14:creationId xmlns:p14="http://schemas.microsoft.com/office/powerpoint/2010/main" val="3686248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44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14769B7-DD0D-4287-B749-775D2E15BC3E}"/>
              </a:ext>
            </a:extLst>
          </p:cNvPr>
          <p:cNvSpPr>
            <a:spLocks noGrp="1"/>
          </p:cNvSpPr>
          <p:nvPr>
            <p:ph type="title"/>
          </p:nvPr>
        </p:nvSpPr>
        <p:spPr>
          <a:xfrm>
            <a:off x="8847909" y="618681"/>
            <a:ext cx="3152502" cy="4794567"/>
          </a:xfrm>
        </p:spPr>
        <p:txBody>
          <a:bodyPr vert="horz" lIns="91440" tIns="45720" rIns="91440" bIns="45720" rtlCol="0" anchor="ctr">
            <a:normAutofit/>
          </a:bodyPr>
          <a:lstStyle/>
          <a:p>
            <a:r>
              <a:rPr lang="en-US" sz="3600" b="1" dirty="0">
                <a:solidFill>
                  <a:srgbClr val="FF0000"/>
                </a:solidFill>
              </a:rPr>
              <a:t>Red = </a:t>
            </a:r>
            <a:r>
              <a:rPr lang="en-US" sz="3600" b="1" dirty="0" err="1">
                <a:solidFill>
                  <a:srgbClr val="FF0000"/>
                </a:solidFill>
              </a:rPr>
              <a:t>df</a:t>
            </a:r>
            <a:r>
              <a:rPr lang="en-US" sz="3600" b="1" baseline="-25000" dirty="0" err="1">
                <a:solidFill>
                  <a:srgbClr val="FF0000"/>
                </a:solidFill>
              </a:rPr>
              <a:t>Hyp</a:t>
            </a:r>
            <a:br>
              <a:rPr lang="en-US" sz="3600" b="1" dirty="0">
                <a:solidFill>
                  <a:srgbClr val="FFFFFF"/>
                </a:solidFill>
              </a:rPr>
            </a:br>
            <a:br>
              <a:rPr lang="en-US" sz="3600" b="1" dirty="0">
                <a:solidFill>
                  <a:srgbClr val="FFFFFF"/>
                </a:solidFill>
              </a:rPr>
            </a:br>
            <a:r>
              <a:rPr lang="en-US" sz="3600" b="1" dirty="0">
                <a:solidFill>
                  <a:schemeClr val="accent2"/>
                </a:solidFill>
              </a:rPr>
              <a:t>Orange = Effect size (d or PV)</a:t>
            </a:r>
            <a:br>
              <a:rPr lang="en-US" sz="3600" b="1" dirty="0">
                <a:solidFill>
                  <a:srgbClr val="FFFFFF"/>
                </a:solidFill>
              </a:rPr>
            </a:br>
            <a:br>
              <a:rPr lang="en-US" sz="3600" b="1" dirty="0">
                <a:solidFill>
                  <a:srgbClr val="FFFFFF"/>
                </a:solidFill>
              </a:rPr>
            </a:br>
            <a:r>
              <a:rPr lang="en-US" sz="3600" b="1" dirty="0">
                <a:solidFill>
                  <a:srgbClr val="00B050"/>
                </a:solidFill>
              </a:rPr>
              <a:t>Green = </a:t>
            </a:r>
            <a:r>
              <a:rPr lang="en-US" sz="3600" b="1" dirty="0" err="1">
                <a:solidFill>
                  <a:srgbClr val="00B050"/>
                </a:solidFill>
              </a:rPr>
              <a:t>df</a:t>
            </a:r>
            <a:r>
              <a:rPr lang="en-US" sz="3600" b="1" baseline="-25000" dirty="0" err="1">
                <a:solidFill>
                  <a:srgbClr val="00B050"/>
                </a:solidFill>
              </a:rPr>
              <a:t>Err</a:t>
            </a:r>
            <a:br>
              <a:rPr lang="en-US" sz="3600" b="1" dirty="0">
                <a:solidFill>
                  <a:srgbClr val="00B050"/>
                </a:solidFill>
              </a:rPr>
            </a:br>
            <a:br>
              <a:rPr lang="en-US" sz="3600" b="1" dirty="0">
                <a:solidFill>
                  <a:srgbClr val="00B050"/>
                </a:solidFill>
              </a:rPr>
            </a:br>
            <a:r>
              <a:rPr lang="en-US" sz="1600" b="1" dirty="0">
                <a:solidFill>
                  <a:schemeClr val="bg1"/>
                </a:solidFill>
              </a:rPr>
              <a:t>*Terms defined on next slide</a:t>
            </a:r>
            <a:endParaRPr lang="en-US" sz="3600" b="1" dirty="0">
              <a:solidFill>
                <a:srgbClr val="00B050"/>
              </a:solidFill>
            </a:endParaRP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66CDCA19-88F5-41F9-B1D2-503280C7B34C}"/>
              </a:ext>
            </a:extLst>
          </p:cNvPr>
          <p:cNvPicPr>
            <a:picLocks noGrp="1" noChangeAspect="1"/>
          </p:cNvPicPr>
          <p:nvPr>
            <p:ph idx="1"/>
          </p:nvPr>
        </p:nvPicPr>
        <p:blipFill rotWithShape="1">
          <a:blip r:embed="rId2"/>
          <a:srcRect b="14761"/>
          <a:stretch/>
        </p:blipFill>
        <p:spPr>
          <a:xfrm>
            <a:off x="976251" y="942538"/>
            <a:ext cx="7163222" cy="4808332"/>
          </a:xfrm>
          <a:prstGeom prst="rect">
            <a:avLst/>
          </a:prstGeom>
          <a:effectLst/>
        </p:spPr>
      </p:pic>
      <p:sp>
        <p:nvSpPr>
          <p:cNvPr id="3" name="Rectangle 2">
            <a:extLst>
              <a:ext uri="{FF2B5EF4-FFF2-40B4-BE49-F238E27FC236}">
                <a16:creationId xmlns:a16="http://schemas.microsoft.com/office/drawing/2014/main" id="{25EA8EAF-DB50-4390-BB2D-811E5FC1226F}"/>
              </a:ext>
            </a:extLst>
          </p:cNvPr>
          <p:cNvSpPr/>
          <p:nvPr/>
        </p:nvSpPr>
        <p:spPr>
          <a:xfrm>
            <a:off x="1881051" y="1323703"/>
            <a:ext cx="5651863" cy="3396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EE18A41-EE6C-4355-B14C-5FB4C0BB6865}"/>
              </a:ext>
            </a:extLst>
          </p:cNvPr>
          <p:cNvSpPr/>
          <p:nvPr/>
        </p:nvSpPr>
        <p:spPr>
          <a:xfrm>
            <a:off x="1045029" y="1323703"/>
            <a:ext cx="766354" cy="4427167"/>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761D189-E5B6-477D-8FCE-D2F3B6185328}"/>
              </a:ext>
            </a:extLst>
          </p:cNvPr>
          <p:cNvSpPr/>
          <p:nvPr/>
        </p:nvSpPr>
        <p:spPr>
          <a:xfrm>
            <a:off x="1881051" y="1724297"/>
            <a:ext cx="5651863" cy="402657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3211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872</TotalTime>
  <Words>2454</Words>
  <Application>Microsoft Office PowerPoint</Application>
  <PresentationFormat>Widescreen</PresentationFormat>
  <Paragraphs>195</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Corbel</vt:lpstr>
      <vt:lpstr>Office Theme</vt:lpstr>
      <vt:lpstr>Welcome to Psy 652 Lab! Module 4:  Statistical Power</vt:lpstr>
      <vt:lpstr>Objectives</vt:lpstr>
      <vt:lpstr>What is statistical power?</vt:lpstr>
      <vt:lpstr>What is an effect size?</vt:lpstr>
      <vt:lpstr>Effect size, α, sample size, study complexity, and power: A relationship</vt:lpstr>
      <vt:lpstr>Today we will be covering two methods to calculate sample sizes</vt:lpstr>
      <vt:lpstr>Method 1: Murphy, Myors &amp; Wolach (2014) Appendix E</vt:lpstr>
      <vt:lpstr>Method 1: Murphy, Myors &amp; Wolach (2014) Appendix E</vt:lpstr>
      <vt:lpstr>Red = dfHyp  Orange = Effect size (d or PV)  Green = dfErr  *Terms defined on next slide</vt:lpstr>
      <vt:lpstr>Term definitions</vt:lpstr>
      <vt:lpstr>Term definitions</vt:lpstr>
      <vt:lpstr>How to use Appendix E to get sample size</vt:lpstr>
      <vt:lpstr>An example</vt:lpstr>
      <vt:lpstr>An example</vt:lpstr>
      <vt:lpstr>Finding the dfErr</vt:lpstr>
      <vt:lpstr>Another example</vt:lpstr>
      <vt:lpstr>Another example</vt:lpstr>
      <vt:lpstr>Finding the dfErr</vt:lpstr>
      <vt:lpstr>Method 2: G*Power</vt:lpstr>
      <vt:lpstr>G*Power</vt:lpstr>
      <vt:lpstr>A-priori vs post-hoc power analysis</vt:lpstr>
      <vt:lpstr>The G*Power Calculator</vt:lpstr>
      <vt:lpstr>An a-priori example (t-test)</vt:lpstr>
      <vt:lpstr>An a-priori example (t-test)</vt:lpstr>
      <vt:lpstr>An a-priori example (t-test)</vt:lpstr>
      <vt:lpstr>An a-priori example (t-test)</vt:lpstr>
      <vt:lpstr>Another a-priori example (Omnibus ANOVA)</vt:lpstr>
      <vt:lpstr>Another a-priori example (Omnibus ANOVA)</vt:lpstr>
      <vt:lpstr>Another a-priori example (Omnibus ANOVA)</vt:lpstr>
      <vt:lpstr>Another a-priori example (Omnibus ANOVA)</vt:lpstr>
      <vt:lpstr>A post-hoc example (t-test)</vt:lpstr>
      <vt:lpstr>A post-hoc example (t-test)</vt:lpstr>
      <vt:lpstr>A post-hoc example (t-test)</vt:lpstr>
      <vt:lpstr>A post-hoc example (t-test)</vt:lpstr>
      <vt:lpstr>A post-hoc example (Omnibus ANOVA)</vt:lpstr>
      <vt:lpstr>A post-hoc example (Omnibus ANOVA)</vt:lpstr>
      <vt:lpstr>A post-hoc example (Omnibus ANOVA)</vt:lpstr>
      <vt:lpstr>A post-hoc example (Omnibus ANOVA)</vt:lpstr>
      <vt:lpstr>In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Psy 652 Lab! Module 4:  Power!</dc:title>
  <dc:creator>Yetz,Neil</dc:creator>
  <cp:lastModifiedBy>Yetz,Neil</cp:lastModifiedBy>
  <cp:revision>20</cp:revision>
  <dcterms:created xsi:type="dcterms:W3CDTF">2020-09-17T00:13:35Z</dcterms:created>
  <dcterms:modified xsi:type="dcterms:W3CDTF">2020-09-18T23:53:16Z</dcterms:modified>
</cp:coreProperties>
</file>