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4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6: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Merging Datasets, Correlation, Partial Correlation, &amp;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Simple Linear Regression (SLR)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AAE61-5AE8-4794-8CD9-1B6A40C9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9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DC6C-452A-460F-B053-09F46422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C42B-6C96-435A-B28F-E671713C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note on merging datasets (Via *_join() )</a:t>
            </a:r>
          </a:p>
          <a:p>
            <a:r>
              <a:rPr lang="en-US" dirty="0"/>
              <a:t>Correlations, Partial &amp; Semi-partial correlations</a:t>
            </a:r>
          </a:p>
          <a:p>
            <a:r>
              <a:rPr lang="en-US" dirty="0"/>
              <a:t>R tutorial</a:t>
            </a:r>
          </a:p>
        </p:txBody>
      </p:sp>
    </p:spTree>
    <p:extLst>
      <p:ext uri="{BB962C8B-B14F-4D97-AF65-F5344CB8AC3E}">
        <p14:creationId xmlns:p14="http://schemas.microsoft.com/office/powerpoint/2010/main" val="8345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29719-694E-414C-989E-6BFA98A9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Merging (Joining) datasets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6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7B793-1BE4-4AC7-A911-DB7809B3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Joining datasets via tidyverse’s _join()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EFB3-67ED-451E-8221-0F8F880D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General format: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*_join(left, right, by = “id”)</a:t>
            </a:r>
          </a:p>
          <a:p>
            <a:pPr lvl="2"/>
            <a:r>
              <a:rPr lang="en-US" sz="1400" i="1" dirty="0">
                <a:solidFill>
                  <a:schemeClr val="bg1"/>
                </a:solidFill>
              </a:rPr>
              <a:t>* </a:t>
            </a:r>
            <a:r>
              <a:rPr lang="en-US" sz="1400" dirty="0">
                <a:solidFill>
                  <a:schemeClr val="bg1"/>
                </a:solidFill>
              </a:rPr>
              <a:t>= fill in left, right, inner, or full</a:t>
            </a:r>
          </a:p>
          <a:p>
            <a:pPr lvl="2"/>
            <a:r>
              <a:rPr lang="en-US" sz="1400" i="1" dirty="0">
                <a:solidFill>
                  <a:schemeClr val="bg1"/>
                </a:solidFill>
              </a:rPr>
              <a:t>left </a:t>
            </a:r>
            <a:r>
              <a:rPr lang="en-US" sz="1400" dirty="0">
                <a:solidFill>
                  <a:schemeClr val="bg1"/>
                </a:solidFill>
              </a:rPr>
              <a:t>= left dataset</a:t>
            </a:r>
          </a:p>
          <a:p>
            <a:pPr lvl="2"/>
            <a:r>
              <a:rPr lang="en-US" sz="1400" i="1" dirty="0">
                <a:solidFill>
                  <a:schemeClr val="bg1"/>
                </a:solidFill>
              </a:rPr>
              <a:t>right</a:t>
            </a:r>
            <a:r>
              <a:rPr lang="en-US" sz="1400" dirty="0">
                <a:solidFill>
                  <a:schemeClr val="bg1"/>
                </a:solidFill>
              </a:rPr>
              <a:t> = right dataset</a:t>
            </a:r>
          </a:p>
          <a:p>
            <a:pPr lvl="2"/>
            <a:r>
              <a:rPr lang="en-US" sz="1400" i="1" dirty="0">
                <a:solidFill>
                  <a:schemeClr val="bg1"/>
                </a:solidFill>
              </a:rPr>
              <a:t>By = “id” </a:t>
            </a:r>
            <a:r>
              <a:rPr lang="en-US" sz="1400" dirty="0">
                <a:solidFill>
                  <a:schemeClr val="bg1"/>
                </a:solidFill>
              </a:rPr>
              <a:t>= The id to match on (change to variable you want to match on)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left_join</a:t>
            </a:r>
            <a:r>
              <a:rPr lang="en-US" sz="1800" dirty="0">
                <a:solidFill>
                  <a:schemeClr val="bg1"/>
                </a:solidFill>
              </a:rPr>
              <a:t>() keeps all id’s on the left dataset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right_join</a:t>
            </a:r>
            <a:r>
              <a:rPr lang="en-US" sz="1800" dirty="0">
                <a:solidFill>
                  <a:schemeClr val="bg1"/>
                </a:solidFill>
              </a:rPr>
              <a:t>() keeps all id’s on the right dataset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inner_join</a:t>
            </a:r>
            <a:r>
              <a:rPr lang="en-US" sz="1800" dirty="0">
                <a:solidFill>
                  <a:schemeClr val="bg1"/>
                </a:solidFill>
              </a:rPr>
              <a:t> keeps only id’s present on both dataset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full_join</a:t>
            </a:r>
            <a:r>
              <a:rPr lang="en-US" sz="1800" dirty="0">
                <a:solidFill>
                  <a:schemeClr val="bg1"/>
                </a:solidFill>
              </a:rPr>
              <a:t> keeps every id in both datasets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Pubs - Joining Data in R with dplyr">
            <a:extLst>
              <a:ext uri="{FF2B5EF4-FFF2-40B4-BE49-F238E27FC236}">
                <a16:creationId xmlns:a16="http://schemas.microsoft.com/office/drawing/2014/main" id="{20F7ECE7-2D2C-45E0-BEFE-BF32BA48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326" y="365760"/>
            <a:ext cx="433832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3 Relational data | R for Data Science">
            <a:extLst>
              <a:ext uri="{FF2B5EF4-FFF2-40B4-BE49-F238E27FC236}">
                <a16:creationId xmlns:a16="http://schemas.microsoft.com/office/drawing/2014/main" id="{54C20213-A671-43ED-947D-2653618D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766" y="4092984"/>
            <a:ext cx="4663440" cy="13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in Data with dplyr in R (9 Examples) | inner, left, righ, full, semi &amp;  anti">
            <a:extLst>
              <a:ext uri="{FF2B5EF4-FFF2-40B4-BE49-F238E27FC236}">
                <a16:creationId xmlns:a16="http://schemas.microsoft.com/office/drawing/2014/main" id="{BBFE57F9-7522-4AB9-9DFB-6ED0EB94C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r="-1" b="-1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C658FF-9536-4FD8-A1B1-8595EAA699AB}"/>
              </a:ext>
            </a:extLst>
          </p:cNvPr>
          <p:cNvSpPr/>
          <p:nvPr/>
        </p:nvSpPr>
        <p:spPr>
          <a:xfrm>
            <a:off x="8829675" y="3028950"/>
            <a:ext cx="2905125" cy="2209800"/>
          </a:xfrm>
          <a:prstGeom prst="round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AAAAA-8844-4FB4-9D95-6694B21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Partial and semi-partial correlations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7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93B4-B7D9-4AED-9706-18EDDFE6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Partial and semi-partial correlations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EE40-55CF-41C7-8987-E41F9428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and </a:t>
            </a:r>
            <a:r>
              <a:rPr lang="en-US" dirty="0" err="1"/>
              <a:t>semipartial</a:t>
            </a:r>
            <a:r>
              <a:rPr lang="en-US" dirty="0"/>
              <a:t> correlations are easily confused! </a:t>
            </a:r>
          </a:p>
          <a:p>
            <a:pPr lvl="1"/>
            <a:r>
              <a:rPr lang="en-US" dirty="0"/>
              <a:t>Both are correlations that control for a 3</a:t>
            </a:r>
            <a:r>
              <a:rPr lang="en-US" baseline="30000" dirty="0"/>
              <a:t>rd</a:t>
            </a:r>
            <a:r>
              <a:rPr lang="en-US" dirty="0"/>
              <a:t> variable (a confounder)</a:t>
            </a:r>
          </a:p>
          <a:p>
            <a:pPr lvl="2"/>
            <a:r>
              <a:rPr lang="en-US" dirty="0"/>
              <a:t>However, the way they control for the variables is different</a:t>
            </a:r>
          </a:p>
          <a:p>
            <a:pPr lvl="2"/>
            <a:endParaRPr lang="en-US" dirty="0"/>
          </a:p>
          <a:p>
            <a:r>
              <a:rPr lang="en-US" b="1" dirty="0"/>
              <a:t>Partial correlation </a:t>
            </a:r>
            <a:r>
              <a:rPr lang="en-US" dirty="0"/>
              <a:t>= Removes part the effect of a confounder from both the predictor AND the outcome</a:t>
            </a:r>
          </a:p>
          <a:p>
            <a:r>
              <a:rPr lang="en-US" b="1" dirty="0"/>
              <a:t>Semi-partial correlation </a:t>
            </a:r>
            <a:r>
              <a:rPr lang="en-US" dirty="0"/>
              <a:t>= removes the effect of a confounder from ONLY the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17576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34EA7-3425-47F4-A259-A577B140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Partial and semi-partial correlations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5F7378"/>
          </a:solidFill>
          <a:ln w="25400">
            <a:solidFill>
              <a:srgbClr val="5F7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43A2B9E-5BCC-4F48-B345-ABECDF37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03" b="1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32071-3DD9-4920-B969-D7FC6F171BAF}"/>
              </a:ext>
            </a:extLst>
          </p:cNvPr>
          <p:cNvSpPr txBox="1"/>
          <p:nvPr/>
        </p:nvSpPr>
        <p:spPr>
          <a:xfrm>
            <a:off x="4754880" y="4293326"/>
            <a:ext cx="1273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1C4EA-C672-4A0B-BF5F-CFAF8568CC42}"/>
              </a:ext>
            </a:extLst>
          </p:cNvPr>
          <p:cNvSpPr txBox="1"/>
          <p:nvPr/>
        </p:nvSpPr>
        <p:spPr>
          <a:xfrm>
            <a:off x="4822469" y="4334979"/>
            <a:ext cx="1273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1D8-CAE9-432F-8715-1C9072B1E7A0}"/>
              </a:ext>
            </a:extLst>
          </p:cNvPr>
          <p:cNvSpPr txBox="1"/>
          <p:nvPr/>
        </p:nvSpPr>
        <p:spPr>
          <a:xfrm>
            <a:off x="8754389" y="1001235"/>
            <a:ext cx="1273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8CDC0-CC1C-44EA-A8A1-2E44647ADDCB}"/>
              </a:ext>
            </a:extLst>
          </p:cNvPr>
          <p:cNvSpPr txBox="1"/>
          <p:nvPr/>
        </p:nvSpPr>
        <p:spPr>
          <a:xfrm>
            <a:off x="9161417" y="3704506"/>
            <a:ext cx="1349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Confounder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DFCE1-7F18-4FD0-A0D6-F845DEDEB9FB}"/>
              </a:ext>
            </a:extLst>
          </p:cNvPr>
          <p:cNvSpPr txBox="1"/>
          <p:nvPr/>
        </p:nvSpPr>
        <p:spPr>
          <a:xfrm>
            <a:off x="8212526" y="6488668"/>
            <a:ext cx="39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*Thanks to Kim Henry for these visuals*</a:t>
            </a:r>
          </a:p>
        </p:txBody>
      </p:sp>
    </p:spTree>
    <p:extLst>
      <p:ext uri="{BB962C8B-B14F-4D97-AF65-F5344CB8AC3E}">
        <p14:creationId xmlns:p14="http://schemas.microsoft.com/office/powerpoint/2010/main" val="14867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975C-CA2F-405E-A961-79E0AFA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C016-5266-4F9D-9055-4914D567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D91D-4E23-4A8E-A2CC-614CDC6D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0363200" cy="586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3E21D-16CD-46B2-9505-6532FC01144A}"/>
              </a:ext>
            </a:extLst>
          </p:cNvPr>
          <p:cNvSpPr txBox="1"/>
          <p:nvPr/>
        </p:nvSpPr>
        <p:spPr>
          <a:xfrm>
            <a:off x="8212526" y="6488668"/>
            <a:ext cx="39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*Thanks to Kim Henry for these visuals*</a:t>
            </a:r>
          </a:p>
        </p:txBody>
      </p:sp>
    </p:spTree>
    <p:extLst>
      <p:ext uri="{BB962C8B-B14F-4D97-AF65-F5344CB8AC3E}">
        <p14:creationId xmlns:p14="http://schemas.microsoft.com/office/powerpoint/2010/main" val="155397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257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Psy 652 Lab! Module 6:  Merging Datasets, Correlation, Partial Correlation, &amp; Simple Linear Regression (SLR)</vt:lpstr>
      <vt:lpstr>Objectives</vt:lpstr>
      <vt:lpstr>Merging (Joining) datasets</vt:lpstr>
      <vt:lpstr>Joining datasets via tidyverse’s _join()</vt:lpstr>
      <vt:lpstr>PowerPoint Presentation</vt:lpstr>
      <vt:lpstr>Partial and semi-partial correlations</vt:lpstr>
      <vt:lpstr>Partial and semi-partial correlations</vt:lpstr>
      <vt:lpstr>Partial and semi-partial correlations</vt:lpstr>
      <vt:lpstr>PowerPoint Presentation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6:  Merging Datasets, Correlation, Partial Correlation, &amp; Simple Linear Regression (SLR)</dc:title>
  <dc:creator>Yetz,Neil</dc:creator>
  <cp:lastModifiedBy>Yetz,Neil</cp:lastModifiedBy>
  <cp:revision>2</cp:revision>
  <dcterms:created xsi:type="dcterms:W3CDTF">2020-09-25T02:41:39Z</dcterms:created>
  <dcterms:modified xsi:type="dcterms:W3CDTF">2020-09-25T19:24:44Z</dcterms:modified>
</cp:coreProperties>
</file>