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9" r:id="rId7"/>
    <p:sldId id="266" r:id="rId8"/>
    <p:sldId id="267" r:id="rId9"/>
    <p:sldId id="268" r:id="rId10"/>
    <p:sldId id="262" r:id="rId11"/>
    <p:sldId id="265" r:id="rId12"/>
    <p:sldId id="260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8F2FC-A730-4FF0-B3C4-BA929816C89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489851-0A1D-4372-A824-0A18B6F5C239}">
      <dgm:prSet/>
      <dgm:spPr/>
      <dgm:t>
        <a:bodyPr/>
        <a:lstStyle/>
        <a:p>
          <a:r>
            <a:rPr lang="en-US" dirty="0"/>
            <a:t>Matrix Algebra</a:t>
          </a:r>
        </a:p>
      </dgm:t>
    </dgm:pt>
    <dgm:pt modelId="{EA4635CB-F29E-4123-B1CE-8916EECA7265}" type="parTrans" cxnId="{1F808047-4E80-432A-A8F7-5842B2075241}">
      <dgm:prSet/>
      <dgm:spPr/>
      <dgm:t>
        <a:bodyPr/>
        <a:lstStyle/>
        <a:p>
          <a:endParaRPr lang="en-US"/>
        </a:p>
      </dgm:t>
    </dgm:pt>
    <dgm:pt modelId="{E4745A56-B5A3-415B-85AB-8B370C502269}" type="sibTrans" cxnId="{1F808047-4E80-432A-A8F7-5842B2075241}">
      <dgm:prSet/>
      <dgm:spPr/>
      <dgm:t>
        <a:bodyPr/>
        <a:lstStyle/>
        <a:p>
          <a:endParaRPr lang="en-US"/>
        </a:p>
      </dgm:t>
    </dgm:pt>
    <dgm:pt modelId="{98C6D42D-F0AC-4B72-B61E-B22DE0ED377F}">
      <dgm:prSet/>
      <dgm:spPr/>
      <dgm:t>
        <a:bodyPr/>
        <a:lstStyle/>
        <a:p>
          <a:r>
            <a:rPr lang="en-US" dirty="0"/>
            <a:t>Multivariate Correlations</a:t>
          </a:r>
        </a:p>
      </dgm:t>
    </dgm:pt>
    <dgm:pt modelId="{31DB7884-1B8B-4A7D-921E-5AE2CCE8BDBB}" type="parTrans" cxnId="{F5810368-5DF9-4EDA-A06F-8894CA9F9C14}">
      <dgm:prSet/>
      <dgm:spPr/>
      <dgm:t>
        <a:bodyPr/>
        <a:lstStyle/>
        <a:p>
          <a:endParaRPr lang="en-US"/>
        </a:p>
      </dgm:t>
    </dgm:pt>
    <dgm:pt modelId="{DE7C6ACF-4C6A-4A3C-9882-8D1BFF25A0E9}" type="sibTrans" cxnId="{F5810368-5DF9-4EDA-A06F-8894CA9F9C14}">
      <dgm:prSet/>
      <dgm:spPr/>
      <dgm:t>
        <a:bodyPr/>
        <a:lstStyle/>
        <a:p>
          <a:endParaRPr lang="en-US"/>
        </a:p>
      </dgm:t>
    </dgm:pt>
    <dgm:pt modelId="{C6402C7F-09FC-47A1-B194-AE2C17D35F14}">
      <dgm:prSet/>
      <dgm:spPr/>
      <dgm:t>
        <a:bodyPr/>
        <a:lstStyle/>
        <a:p>
          <a:r>
            <a:rPr lang="en-US"/>
            <a:t>Indexing from a Matrix</a:t>
          </a:r>
          <a:endParaRPr lang="en-US" dirty="0"/>
        </a:p>
      </dgm:t>
    </dgm:pt>
    <dgm:pt modelId="{A5A97A5E-1449-48E0-AA7C-BCAD1EE2E66F}" type="parTrans" cxnId="{6C45EE2C-4B0A-416D-93EA-DF1C811D3706}">
      <dgm:prSet/>
      <dgm:spPr/>
      <dgm:t>
        <a:bodyPr/>
        <a:lstStyle/>
        <a:p>
          <a:endParaRPr lang="en-US"/>
        </a:p>
      </dgm:t>
    </dgm:pt>
    <dgm:pt modelId="{37D33C8A-827F-4E17-B587-3A7B7E2C6D27}" type="sibTrans" cxnId="{6C45EE2C-4B0A-416D-93EA-DF1C811D3706}">
      <dgm:prSet/>
      <dgm:spPr/>
      <dgm:t>
        <a:bodyPr/>
        <a:lstStyle/>
        <a:p>
          <a:endParaRPr lang="en-US"/>
        </a:p>
      </dgm:t>
    </dgm:pt>
    <dgm:pt modelId="{36B9DE0C-518B-4C00-888A-762ADB37CB59}" type="pres">
      <dgm:prSet presAssocID="{1B18F2FC-A730-4FF0-B3C4-BA929816C898}" presName="linear" presStyleCnt="0">
        <dgm:presLayoutVars>
          <dgm:animLvl val="lvl"/>
          <dgm:resizeHandles val="exact"/>
        </dgm:presLayoutVars>
      </dgm:prSet>
      <dgm:spPr/>
    </dgm:pt>
    <dgm:pt modelId="{C2DC26B2-19A3-4A35-A0B4-FDF13CD66093}" type="pres">
      <dgm:prSet presAssocID="{C3489851-0A1D-4372-A824-0A18B6F5C2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637688-EF7C-4EB6-BD89-88269F9BD084}" type="pres">
      <dgm:prSet presAssocID="{E4745A56-B5A3-415B-85AB-8B370C502269}" presName="spacer" presStyleCnt="0"/>
      <dgm:spPr/>
    </dgm:pt>
    <dgm:pt modelId="{67D62924-F6D3-4CC8-A9A3-F65A2219A9D7}" type="pres">
      <dgm:prSet presAssocID="{C6402C7F-09FC-47A1-B194-AE2C17D35F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E744F2-ADFB-4119-BDED-83886C144C10}" type="pres">
      <dgm:prSet presAssocID="{37D33C8A-827F-4E17-B587-3A7B7E2C6D27}" presName="spacer" presStyleCnt="0"/>
      <dgm:spPr/>
    </dgm:pt>
    <dgm:pt modelId="{7099F39B-82EE-40BC-BADF-A3945436BDAF}" type="pres">
      <dgm:prSet presAssocID="{98C6D42D-F0AC-4B72-B61E-B22DE0ED37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422F03-10FA-400B-AA6E-E1417CEF762C}" type="presOf" srcId="{C3489851-0A1D-4372-A824-0A18B6F5C239}" destId="{C2DC26B2-19A3-4A35-A0B4-FDF13CD66093}" srcOrd="0" destOrd="0" presId="urn:microsoft.com/office/officeart/2005/8/layout/vList2"/>
    <dgm:cxn modelId="{6C45EE2C-4B0A-416D-93EA-DF1C811D3706}" srcId="{1B18F2FC-A730-4FF0-B3C4-BA929816C898}" destId="{C6402C7F-09FC-47A1-B194-AE2C17D35F14}" srcOrd="1" destOrd="0" parTransId="{A5A97A5E-1449-48E0-AA7C-BCAD1EE2E66F}" sibTransId="{37D33C8A-827F-4E17-B587-3A7B7E2C6D27}"/>
    <dgm:cxn modelId="{8A521B3A-97AC-425F-B07A-70A316D01B67}" type="presOf" srcId="{C6402C7F-09FC-47A1-B194-AE2C17D35F14}" destId="{67D62924-F6D3-4CC8-A9A3-F65A2219A9D7}" srcOrd="0" destOrd="0" presId="urn:microsoft.com/office/officeart/2005/8/layout/vList2"/>
    <dgm:cxn modelId="{0FF73664-93F4-4155-B5B9-4C3F598ADB3F}" type="presOf" srcId="{98C6D42D-F0AC-4B72-B61E-B22DE0ED377F}" destId="{7099F39B-82EE-40BC-BADF-A3945436BDAF}" srcOrd="0" destOrd="0" presId="urn:microsoft.com/office/officeart/2005/8/layout/vList2"/>
    <dgm:cxn modelId="{1F808047-4E80-432A-A8F7-5842B2075241}" srcId="{1B18F2FC-A730-4FF0-B3C4-BA929816C898}" destId="{C3489851-0A1D-4372-A824-0A18B6F5C239}" srcOrd="0" destOrd="0" parTransId="{EA4635CB-F29E-4123-B1CE-8916EECA7265}" sibTransId="{E4745A56-B5A3-415B-85AB-8B370C502269}"/>
    <dgm:cxn modelId="{F5810368-5DF9-4EDA-A06F-8894CA9F9C14}" srcId="{1B18F2FC-A730-4FF0-B3C4-BA929816C898}" destId="{98C6D42D-F0AC-4B72-B61E-B22DE0ED377F}" srcOrd="2" destOrd="0" parTransId="{31DB7884-1B8B-4A7D-921E-5AE2CCE8BDBB}" sibTransId="{DE7C6ACF-4C6A-4A3C-9882-8D1BFF25A0E9}"/>
    <dgm:cxn modelId="{872C658F-8A9B-4B6F-A83B-6FB14C2B75AD}" type="presOf" srcId="{1B18F2FC-A730-4FF0-B3C4-BA929816C898}" destId="{36B9DE0C-518B-4C00-888A-762ADB37CB59}" srcOrd="0" destOrd="0" presId="urn:microsoft.com/office/officeart/2005/8/layout/vList2"/>
    <dgm:cxn modelId="{8C74E578-1347-4AAD-9BB6-0D72DD5BE3FC}" type="presParOf" srcId="{36B9DE0C-518B-4C00-888A-762ADB37CB59}" destId="{C2DC26B2-19A3-4A35-A0B4-FDF13CD66093}" srcOrd="0" destOrd="0" presId="urn:microsoft.com/office/officeart/2005/8/layout/vList2"/>
    <dgm:cxn modelId="{66C04219-B3FD-4CC6-A57A-CBD6F164BF47}" type="presParOf" srcId="{36B9DE0C-518B-4C00-888A-762ADB37CB59}" destId="{CE637688-EF7C-4EB6-BD89-88269F9BD084}" srcOrd="1" destOrd="0" presId="urn:microsoft.com/office/officeart/2005/8/layout/vList2"/>
    <dgm:cxn modelId="{34029072-3F8D-47F8-A15C-82F2496CCD6E}" type="presParOf" srcId="{36B9DE0C-518B-4C00-888A-762ADB37CB59}" destId="{67D62924-F6D3-4CC8-A9A3-F65A2219A9D7}" srcOrd="2" destOrd="0" presId="urn:microsoft.com/office/officeart/2005/8/layout/vList2"/>
    <dgm:cxn modelId="{1B35FE37-7DD9-4EBC-B0BF-D8BB5F4B430B}" type="presParOf" srcId="{36B9DE0C-518B-4C00-888A-762ADB37CB59}" destId="{FCE744F2-ADFB-4119-BDED-83886C144C10}" srcOrd="3" destOrd="0" presId="urn:microsoft.com/office/officeart/2005/8/layout/vList2"/>
    <dgm:cxn modelId="{DA098E5A-C721-447F-AAC0-04B16875668F}" type="presParOf" srcId="{36B9DE0C-518B-4C00-888A-762ADB37CB59}" destId="{7099F39B-82EE-40BC-BADF-A3945436BD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C26B2-19A3-4A35-A0B4-FDF13CD66093}">
      <dsp:nvSpPr>
        <dsp:cNvPr id="0" name=""/>
        <dsp:cNvSpPr/>
      </dsp:nvSpPr>
      <dsp:spPr>
        <a:xfrm>
          <a:off x="0" y="3763"/>
          <a:ext cx="5257800" cy="174790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Matrix Algebra</a:t>
          </a:r>
        </a:p>
      </dsp:txBody>
      <dsp:txXfrm>
        <a:off x="85326" y="89089"/>
        <a:ext cx="5087148" cy="1577254"/>
      </dsp:txXfrm>
    </dsp:sp>
    <dsp:sp modelId="{67D62924-F6D3-4CC8-A9A3-F65A2219A9D7}">
      <dsp:nvSpPr>
        <dsp:cNvPr id="0" name=""/>
        <dsp:cNvSpPr/>
      </dsp:nvSpPr>
      <dsp:spPr>
        <a:xfrm>
          <a:off x="0" y="1878390"/>
          <a:ext cx="5257800" cy="174790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Indexing from a Matrix</a:t>
          </a:r>
          <a:endParaRPr lang="en-US" sz="4400" kern="1200" dirty="0"/>
        </a:p>
      </dsp:txBody>
      <dsp:txXfrm>
        <a:off x="85326" y="1963716"/>
        <a:ext cx="5087148" cy="1577254"/>
      </dsp:txXfrm>
    </dsp:sp>
    <dsp:sp modelId="{7099F39B-82EE-40BC-BADF-A3945436BDAF}">
      <dsp:nvSpPr>
        <dsp:cNvPr id="0" name=""/>
        <dsp:cNvSpPr/>
      </dsp:nvSpPr>
      <dsp:spPr>
        <a:xfrm>
          <a:off x="0" y="3753017"/>
          <a:ext cx="5257800" cy="174790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Multivariate Correlations</a:t>
          </a:r>
        </a:p>
      </dsp:txBody>
      <dsp:txXfrm>
        <a:off x="85326" y="3838343"/>
        <a:ext cx="5087148" cy="157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8: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Matrix Algebra &amp; Multivariate Correlations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FD58F-1360-4AE2-AAB5-9EEAA0DB6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Correlations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48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2427-8DA0-40A3-91CD-D86413D5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B335-4D3B-466B-9F9D-59E0BD07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 of 3+ variables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goal of today will be to find the multivariate correlation of a series of X’s (Predictors) and multiple Y’s (Outcomes/Criterions)</a:t>
            </a:r>
          </a:p>
          <a:p>
            <a:endParaRPr lang="en-US" dirty="0"/>
          </a:p>
          <a:p>
            <a:r>
              <a:rPr lang="en-US" dirty="0"/>
              <a:t>Additionally, We will learn how to weight variables </a:t>
            </a:r>
          </a:p>
          <a:p>
            <a:pPr lvl="1"/>
            <a:r>
              <a:rPr lang="en-US" dirty="0"/>
              <a:t>Weighting variables indicates which variables are of more important in your study.</a:t>
            </a:r>
          </a:p>
        </p:txBody>
      </p:sp>
    </p:spTree>
    <p:extLst>
      <p:ext uri="{BB962C8B-B14F-4D97-AF65-F5344CB8AC3E}">
        <p14:creationId xmlns:p14="http://schemas.microsoft.com/office/powerpoint/2010/main" val="46662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D099-1F1C-4C07-8BF9-44F50C9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Multivariate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63EF-B453-48A4-9390-753BEE7A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2" y="2505076"/>
            <a:ext cx="8732058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D099-1F1C-4C07-8BF9-44F50C941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Multivariate Equation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863EF-B453-48A4-9390-753BEE7A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2" y="2505076"/>
            <a:ext cx="8732058" cy="3105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4D2004-219D-46BC-A77D-1588DA00314B}"/>
              </a:ext>
            </a:extLst>
          </p:cNvPr>
          <p:cNvSpPr/>
          <p:nvPr/>
        </p:nvSpPr>
        <p:spPr>
          <a:xfrm>
            <a:off x="4667794" y="3952875"/>
            <a:ext cx="2190206" cy="12287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786034-F16B-4CC3-B583-26A9BE81A275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810000" y="5181600"/>
            <a:ext cx="1952897" cy="8534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EC6E94-A796-42DE-930C-86BA899BB3FD}"/>
              </a:ext>
            </a:extLst>
          </p:cNvPr>
          <p:cNvSpPr txBox="1"/>
          <p:nvPr/>
        </p:nvSpPr>
        <p:spPr>
          <a:xfrm>
            <a:off x="2647406" y="6035040"/>
            <a:ext cx="23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Weighted* </a:t>
            </a:r>
            <a:r>
              <a:rPr lang="en-US" dirty="0"/>
              <a:t>correlation matrix of our y’s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6619A-78F0-4979-81EA-C785C6BB9660}"/>
              </a:ext>
            </a:extLst>
          </p:cNvPr>
          <p:cNvSpPr/>
          <p:nvPr/>
        </p:nvSpPr>
        <p:spPr>
          <a:xfrm>
            <a:off x="7384869" y="4206240"/>
            <a:ext cx="2126796" cy="1086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8FAC64-4A4B-42E4-A8AD-3A7C835712A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30794" y="5355363"/>
            <a:ext cx="1012017" cy="6428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E6698B-6C2B-4666-93B6-B199C03C8959}"/>
              </a:ext>
            </a:extLst>
          </p:cNvPr>
          <p:cNvSpPr txBox="1"/>
          <p:nvPr/>
        </p:nvSpPr>
        <p:spPr>
          <a:xfrm>
            <a:off x="6168200" y="5998170"/>
            <a:ext cx="23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Weighted* </a:t>
            </a:r>
            <a:r>
              <a:rPr lang="en-US" dirty="0"/>
              <a:t>correlation matrix of our x’s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0B88A-3B7F-402B-AEC7-6721FA705C00}"/>
              </a:ext>
            </a:extLst>
          </p:cNvPr>
          <p:cNvSpPr/>
          <p:nvPr/>
        </p:nvSpPr>
        <p:spPr>
          <a:xfrm>
            <a:off x="5363663" y="2669041"/>
            <a:ext cx="3100252" cy="98515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4556C-CF5B-4EA6-BED2-B3DAC5DF0328}"/>
              </a:ext>
            </a:extLst>
          </p:cNvPr>
          <p:cNvCxnSpPr>
            <a:endCxn id="14" idx="0"/>
          </p:cNvCxnSpPr>
          <p:nvPr/>
        </p:nvCxnSpPr>
        <p:spPr>
          <a:xfrm flipH="1">
            <a:off x="6913789" y="1793966"/>
            <a:ext cx="1550126" cy="8750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FE10C6-7619-4BEC-8035-A63E71D41D2A}"/>
              </a:ext>
            </a:extLst>
          </p:cNvPr>
          <p:cNvSpPr txBox="1"/>
          <p:nvPr/>
        </p:nvSpPr>
        <p:spPr>
          <a:xfrm>
            <a:off x="8463915" y="1387733"/>
            <a:ext cx="23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Weighted* </a:t>
            </a:r>
            <a:r>
              <a:rPr lang="en-US" dirty="0"/>
              <a:t>correlation matrix of our x’s &amp; y’s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E083E-BCC7-4725-BBA2-03DE84CB1912}"/>
              </a:ext>
            </a:extLst>
          </p:cNvPr>
          <p:cNvSpPr txBox="1"/>
          <p:nvPr/>
        </p:nvSpPr>
        <p:spPr>
          <a:xfrm>
            <a:off x="25853" y="6169709"/>
            <a:ext cx="170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weight is chosen by </a:t>
            </a:r>
            <a:r>
              <a:rPr lang="en-US" b="1" dirty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B3A36-5E34-4B91-AE14-C0F30C2B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879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1733-85A0-41AB-8D54-AA6141B5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en-US" sz="4800"/>
              <a:t>Objectives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9FB95-F6CE-455C-9AED-BAA5352310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6639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32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C0EB4-0EAE-4925-B37C-92D0926A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Algebra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0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9625-9D69-4CE5-80EE-E567C9AE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17E8-ABEB-40C8-B153-8F5391E8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be working with matrices in R</a:t>
            </a:r>
          </a:p>
          <a:p>
            <a:r>
              <a:rPr lang="en-US" dirty="0"/>
              <a:t>A matrix is a 2-dimensional array of numbers. </a:t>
            </a:r>
          </a:p>
          <a:p>
            <a:pPr lvl="1"/>
            <a:r>
              <a:rPr lang="en-US" dirty="0"/>
              <a:t>In R, a matrix requires that all your data take on the same type of class (i.e. character, numeric or logical). </a:t>
            </a:r>
          </a:p>
          <a:p>
            <a:pPr lvl="2"/>
            <a:r>
              <a:rPr lang="en-US" dirty="0"/>
              <a:t>This is what separates it from a data frame - Which allows values of any class to be together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Today, we will be using matrix algebra to obtain a multivariate correlation (A correlation with multiple X’s and Y’s)</a:t>
            </a:r>
          </a:p>
        </p:txBody>
      </p:sp>
    </p:spTree>
    <p:extLst>
      <p:ext uri="{BB962C8B-B14F-4D97-AF65-F5344CB8AC3E}">
        <p14:creationId xmlns:p14="http://schemas.microsoft.com/office/powerpoint/2010/main" val="298432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31DE-73EA-41B9-A7E1-CA2F8115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matrix algebra work?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DDA564E-2714-4DDF-95D0-BB35073F1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9" y="2085975"/>
            <a:ext cx="9537872" cy="23526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D2917-189C-4478-86FB-EC0C87838913}"/>
              </a:ext>
            </a:extLst>
          </p:cNvPr>
          <p:cNvSpPr txBox="1"/>
          <p:nvPr/>
        </p:nvSpPr>
        <p:spPr>
          <a:xfrm>
            <a:off x="0" y="5324701"/>
            <a:ext cx="892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bracket is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we multiply a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x3 matrix by a 3x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dirty="0"/>
              <a:t> matrix.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spits out a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x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dirty="0"/>
              <a:t> matrix. Order matters in matrix 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need the # of columns in matrix 1 to match the # of rows in matrix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using this method to obtain the multivariate correlation (Equation on top right)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36173-F974-412C-BFAC-B8D0AB63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71" y="0"/>
            <a:ext cx="3638550" cy="12938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2C82F-1C3B-4384-B37B-A5E8575CB4E5}"/>
              </a:ext>
            </a:extLst>
          </p:cNvPr>
          <p:cNvSpPr txBox="1"/>
          <p:nvPr/>
        </p:nvSpPr>
        <p:spPr>
          <a:xfrm>
            <a:off x="762000" y="1690688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13619-B61A-48E8-9CA6-6C267F8A4FAB}"/>
              </a:ext>
            </a:extLst>
          </p:cNvPr>
          <p:cNvSpPr txBox="1"/>
          <p:nvPr/>
        </p:nvSpPr>
        <p:spPr>
          <a:xfrm>
            <a:off x="3321136" y="1622346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E793C-06D0-4125-AE7D-2BCA9CD36FAC}"/>
              </a:ext>
            </a:extLst>
          </p:cNvPr>
          <p:cNvSpPr txBox="1"/>
          <p:nvPr/>
        </p:nvSpPr>
        <p:spPr>
          <a:xfrm>
            <a:off x="6970884" y="163651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Outputted Matrix</a:t>
            </a:r>
          </a:p>
        </p:txBody>
      </p:sp>
    </p:spTree>
    <p:extLst>
      <p:ext uri="{BB962C8B-B14F-4D97-AF65-F5344CB8AC3E}">
        <p14:creationId xmlns:p14="http://schemas.microsoft.com/office/powerpoint/2010/main" val="36232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CFE2-86C9-4E2D-B842-DF492A74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Indexing </a:t>
            </a:r>
            <a:r>
              <a:rPr lang="en-US" sz="7200" dirty="0"/>
              <a:t>V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ariables from a </a:t>
            </a:r>
            <a:r>
              <a:rPr lang="en-US" sz="7200" dirty="0"/>
              <a:t>M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atrix</a:t>
            </a:r>
          </a:p>
        </p:txBody>
      </p:sp>
    </p:spTree>
    <p:extLst>
      <p:ext uri="{BB962C8B-B14F-4D97-AF65-F5344CB8AC3E}">
        <p14:creationId xmlns:p14="http://schemas.microsoft.com/office/powerpoint/2010/main" val="326223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BAA2-6892-4E36-9F67-0CE69B1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Variables from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67F6-1FE4-42BB-90AD-0E604C88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74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Today we will be “indexing” variables from a matrix</a:t>
            </a:r>
          </a:p>
          <a:p>
            <a:r>
              <a:rPr lang="en-US" dirty="0"/>
              <a:t>This is equivalent to “selecting” (via select() ) and filtering (via filter() ) variables in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However, we are working with a matrices and select()/filter() won’t work on matrices.</a:t>
            </a:r>
          </a:p>
          <a:p>
            <a:r>
              <a:rPr lang="en-US" dirty="0"/>
              <a:t>Instead, we need to tell R which variables we want with brackets - “[ , ]”</a:t>
            </a:r>
          </a:p>
          <a:p>
            <a:endParaRPr lang="en-US" dirty="0"/>
          </a:p>
          <a:p>
            <a:r>
              <a:rPr lang="en-US" dirty="0"/>
              <a:t>Indexing works as so:</a:t>
            </a:r>
          </a:p>
          <a:p>
            <a:pPr lvl="1"/>
            <a:r>
              <a:rPr lang="en-US" b="1" dirty="0" err="1"/>
              <a:t>Matrix_name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1"/>
                </a:solidFill>
              </a:rPr>
              <a:t>rows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columns</a:t>
            </a:r>
            <a:r>
              <a:rPr lang="en-US" b="1" dirty="0"/>
              <a:t>]</a:t>
            </a:r>
          </a:p>
          <a:p>
            <a:pPr lvl="2"/>
            <a:r>
              <a:rPr lang="en-US" dirty="0"/>
              <a:t>To the left of the comma are all of the rows you want to filter to. To the right of the comma is all of the columns you want to select.</a:t>
            </a:r>
          </a:p>
          <a:p>
            <a:pPr lvl="2"/>
            <a:r>
              <a:rPr lang="en-US" dirty="0"/>
              <a:t>I provide examples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6795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BA3FD2-220B-414B-A16D-491208F61338}"/>
              </a:ext>
            </a:extLst>
          </p:cNvPr>
          <p:cNvGrpSpPr/>
          <p:nvPr/>
        </p:nvGrpSpPr>
        <p:grpSpPr>
          <a:xfrm>
            <a:off x="8482149" y="0"/>
            <a:ext cx="3714646" cy="3944983"/>
            <a:chOff x="9060766" y="0"/>
            <a:chExt cx="3136029" cy="3048000"/>
          </a:xfrm>
        </p:grpSpPr>
        <p:pic>
          <p:nvPicPr>
            <p:cNvPr id="1026" name="Picture 2" descr="Progress Log 109 (R): Matrix Subsetting | Nanako Ohashi">
              <a:extLst>
                <a:ext uri="{FF2B5EF4-FFF2-40B4-BE49-F238E27FC236}">
                  <a16:creationId xmlns:a16="http://schemas.microsoft.com/office/drawing/2014/main" id="{B2829262-6ADF-4630-8CB4-81E52EEDB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0766" y="0"/>
              <a:ext cx="3136029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DA8556-9A8C-4A85-A2FF-B7DD0F320F9B}"/>
                </a:ext>
              </a:extLst>
            </p:cNvPr>
            <p:cNvSpPr/>
            <p:nvPr/>
          </p:nvSpPr>
          <p:spPr>
            <a:xfrm>
              <a:off x="9060766" y="1985555"/>
              <a:ext cx="1550084" cy="967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DD218D-C3DC-4F9F-9A29-6BBABE9F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08817" cy="1325563"/>
          </a:xfrm>
        </p:spPr>
        <p:txBody>
          <a:bodyPr/>
          <a:lstStyle/>
          <a:p>
            <a:r>
              <a:rPr lang="en-US"/>
              <a:t>Some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FC2D-13C0-4736-813F-013DAC43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Matrix_name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Takes the second row and the third column of your matrix</a:t>
            </a:r>
          </a:p>
          <a:p>
            <a:r>
              <a:rPr lang="en-US" b="1" dirty="0" err="1"/>
              <a:t>Matrix_name</a:t>
            </a:r>
            <a:r>
              <a:rPr lang="en-US" b="1" dirty="0"/>
              <a:t>[,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every row</a:t>
            </a:r>
            <a:r>
              <a:rPr lang="en-US" dirty="0"/>
              <a:t> from the third column (blank spaces before a comma indicate “Take it all”)</a:t>
            </a:r>
          </a:p>
          <a:p>
            <a:r>
              <a:rPr lang="en-US" b="1" dirty="0" err="1"/>
              <a:t>Matrix_name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1"/>
                </a:solidFill>
              </a:rPr>
              <a:t>3</a:t>
            </a:r>
            <a:r>
              <a:rPr lang="en-US" b="1" dirty="0"/>
              <a:t>,] </a:t>
            </a:r>
          </a:p>
          <a:p>
            <a:pPr lvl="1"/>
            <a:r>
              <a:rPr lang="en-US" dirty="0"/>
              <a:t>Takes third row and </a:t>
            </a:r>
            <a:r>
              <a:rPr lang="en-US" i="1" dirty="0"/>
              <a:t>every</a:t>
            </a:r>
            <a:r>
              <a:rPr lang="en-US" dirty="0"/>
              <a:t> column</a:t>
            </a:r>
          </a:p>
          <a:p>
            <a:r>
              <a:rPr lang="en-US" b="1" dirty="0" err="1"/>
              <a:t>Matrix_name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1"/>
                </a:solidFill>
              </a:rPr>
              <a:t>1:3</a:t>
            </a:r>
            <a:r>
              <a:rPr lang="en-US" b="1" dirty="0"/>
              <a:t>,</a:t>
            </a:r>
            <a:r>
              <a:rPr lang="en-US" b="1" dirty="0">
                <a:solidFill>
                  <a:srgbClr val="FF0000"/>
                </a:solidFill>
              </a:rPr>
              <a:t>2:4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A colon indicates, “here to there”. This matrix takes rows 1 to 3 and columns 2 to 4.</a:t>
            </a:r>
          </a:p>
          <a:p>
            <a:r>
              <a:rPr lang="en-US" b="1" dirty="0" err="1"/>
              <a:t>Matrix_name</a:t>
            </a:r>
            <a:r>
              <a:rPr lang="en-US" b="1" dirty="0"/>
              <a:t>[</a:t>
            </a:r>
            <a:r>
              <a:rPr lang="en-US" b="1" dirty="0">
                <a:solidFill>
                  <a:schemeClr val="accent1"/>
                </a:solidFill>
              </a:rPr>
              <a:t>1:5</a:t>
            </a:r>
            <a:r>
              <a:rPr lang="en-US" b="1" dirty="0"/>
              <a:t>,]</a:t>
            </a:r>
          </a:p>
          <a:p>
            <a:pPr lvl="1"/>
            <a:r>
              <a:rPr lang="en-US" dirty="0"/>
              <a:t>Takes rows 1 to 5 and every column.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2561C-886A-4E96-A8B8-48DAF6C198E5}"/>
              </a:ext>
            </a:extLst>
          </p:cNvPr>
          <p:cNvSpPr/>
          <p:nvPr/>
        </p:nvSpPr>
        <p:spPr>
          <a:xfrm>
            <a:off x="8482149" y="0"/>
            <a:ext cx="3248297" cy="27344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0CEF-0A73-45CA-8D1E-B5B42FA7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212E-3CA5-4F92-9859-41741EFB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can also be done on </a:t>
            </a:r>
            <a:r>
              <a:rPr lang="en-US" dirty="0" err="1"/>
              <a:t>dataframes</a:t>
            </a:r>
            <a:r>
              <a:rPr lang="en-US" dirty="0"/>
              <a:t> and is quite efficient.  </a:t>
            </a:r>
          </a:p>
          <a:p>
            <a:pPr lvl="1"/>
            <a:r>
              <a:rPr lang="en-US" dirty="0"/>
              <a:t>But select() and filter() are much more intuitive!</a:t>
            </a:r>
          </a:p>
          <a:p>
            <a:pPr lvl="2"/>
            <a:r>
              <a:rPr lang="en-US" dirty="0"/>
              <a:t>So keep using those!</a:t>
            </a:r>
          </a:p>
          <a:p>
            <a:pPr lvl="1"/>
            <a:endParaRPr lang="en-US" dirty="0"/>
          </a:p>
          <a:p>
            <a:r>
              <a:rPr lang="en-US" dirty="0"/>
              <a:t>We won’t be using it much in this class! Mostly just this module!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3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570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Welcome to Psy 652 Lab! Module 8:  Matrix Algebra &amp; Multivariate Correlations</vt:lpstr>
      <vt:lpstr>Objectives</vt:lpstr>
      <vt:lpstr>Matrix Algebra</vt:lpstr>
      <vt:lpstr>Matrix algebra</vt:lpstr>
      <vt:lpstr>How does matrix algebra work?</vt:lpstr>
      <vt:lpstr>Indexing Variables from a Matrix</vt:lpstr>
      <vt:lpstr>Indexing Variables from a matrix</vt:lpstr>
      <vt:lpstr>Some examples</vt:lpstr>
      <vt:lpstr>Some notes</vt:lpstr>
      <vt:lpstr>Multivariate Correlations</vt:lpstr>
      <vt:lpstr>Multivariate correlation</vt:lpstr>
      <vt:lpstr>The Multivariate Equation</vt:lpstr>
      <vt:lpstr>The Multivariate Equation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8:  Matrix Algebra &amp; Multivariate Correlations</dc:title>
  <dc:creator>Yetz,Neil</dc:creator>
  <cp:lastModifiedBy>Yetz,Neil</cp:lastModifiedBy>
  <cp:revision>22</cp:revision>
  <dcterms:created xsi:type="dcterms:W3CDTF">2020-10-03T18:12:54Z</dcterms:created>
  <dcterms:modified xsi:type="dcterms:W3CDTF">2020-10-04T03:29:02Z</dcterms:modified>
</cp:coreProperties>
</file>