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5E"/>
    <a:srgbClr val="31929F"/>
    <a:srgbClr val="FFFFCC"/>
    <a:srgbClr val="FFDFDF"/>
    <a:srgbClr val="CC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348827-58DF-4018-A32E-A00807E2C4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9AAAA0-D160-47F0-96C3-FEAFB7DF2E82}">
      <dgm:prSet/>
      <dgm:spPr/>
      <dgm:t>
        <a:bodyPr/>
        <a:lstStyle/>
        <a:p>
          <a:r>
            <a:rPr lang="en-US"/>
            <a:t>Description of dataset</a:t>
          </a:r>
        </a:p>
      </dgm:t>
    </dgm:pt>
    <dgm:pt modelId="{119B86FE-4D6A-4C19-B338-CDC6593363FF}" type="parTrans" cxnId="{456AF1F7-DA5B-437A-B48A-9C113CF0636A}">
      <dgm:prSet/>
      <dgm:spPr/>
      <dgm:t>
        <a:bodyPr/>
        <a:lstStyle/>
        <a:p>
          <a:endParaRPr lang="en-US"/>
        </a:p>
      </dgm:t>
    </dgm:pt>
    <dgm:pt modelId="{7802E6EC-D17C-4FCC-9820-26C4139E406F}" type="sibTrans" cxnId="{456AF1F7-DA5B-437A-B48A-9C113CF0636A}">
      <dgm:prSet/>
      <dgm:spPr/>
      <dgm:t>
        <a:bodyPr/>
        <a:lstStyle/>
        <a:p>
          <a:endParaRPr lang="en-US"/>
        </a:p>
      </dgm:t>
    </dgm:pt>
    <dgm:pt modelId="{ECAC33C3-6CA4-4D1E-ADC3-1D55DE92EC23}">
      <dgm:prSet/>
      <dgm:spPr/>
      <dgm:t>
        <a:bodyPr/>
        <a:lstStyle/>
        <a:p>
          <a:r>
            <a:rPr lang="en-US"/>
            <a:t>Multiple Regression vs. Simple Linear Regression (SLR)</a:t>
          </a:r>
        </a:p>
      </dgm:t>
    </dgm:pt>
    <dgm:pt modelId="{E986C4BE-39F6-4F44-B874-7A2F3E73CA0B}" type="parTrans" cxnId="{F93C6152-08CA-486B-BB25-D1B56267C205}">
      <dgm:prSet/>
      <dgm:spPr/>
      <dgm:t>
        <a:bodyPr/>
        <a:lstStyle/>
        <a:p>
          <a:endParaRPr lang="en-US"/>
        </a:p>
      </dgm:t>
    </dgm:pt>
    <dgm:pt modelId="{3E425462-A5AA-482A-B0A6-03BACC076B15}" type="sibTrans" cxnId="{F93C6152-08CA-486B-BB25-D1B56267C205}">
      <dgm:prSet/>
      <dgm:spPr/>
      <dgm:t>
        <a:bodyPr/>
        <a:lstStyle/>
        <a:p>
          <a:endParaRPr lang="en-US"/>
        </a:p>
      </dgm:t>
    </dgm:pt>
    <dgm:pt modelId="{03FF18AC-14B0-467C-AC43-5089BBC562EB}">
      <dgm:prSet/>
      <dgm:spPr/>
      <dgm:t>
        <a:bodyPr/>
        <a:lstStyle/>
        <a:p>
          <a:r>
            <a:rPr lang="en-US"/>
            <a:t>Regression output with explanations</a:t>
          </a:r>
        </a:p>
      </dgm:t>
    </dgm:pt>
    <dgm:pt modelId="{ACB80EDE-3358-463E-AE16-1529A2D6BC6D}" type="parTrans" cxnId="{B453B96B-A474-43E6-97BE-FD058375E3E2}">
      <dgm:prSet/>
      <dgm:spPr/>
      <dgm:t>
        <a:bodyPr/>
        <a:lstStyle/>
        <a:p>
          <a:endParaRPr lang="en-US"/>
        </a:p>
      </dgm:t>
    </dgm:pt>
    <dgm:pt modelId="{8DEFB8CF-FA20-464D-B9AA-9D56D6584C06}" type="sibTrans" cxnId="{B453B96B-A474-43E6-97BE-FD058375E3E2}">
      <dgm:prSet/>
      <dgm:spPr/>
      <dgm:t>
        <a:bodyPr/>
        <a:lstStyle/>
        <a:p>
          <a:endParaRPr lang="en-US"/>
        </a:p>
      </dgm:t>
    </dgm:pt>
    <dgm:pt modelId="{7A8FD4B9-3E24-473C-B9A6-C2EEF1915846}" type="pres">
      <dgm:prSet presAssocID="{68348827-58DF-4018-A32E-A00807E2C486}" presName="root" presStyleCnt="0">
        <dgm:presLayoutVars>
          <dgm:dir/>
          <dgm:resizeHandles val="exact"/>
        </dgm:presLayoutVars>
      </dgm:prSet>
      <dgm:spPr/>
    </dgm:pt>
    <dgm:pt modelId="{0EE361CE-AE51-472D-9F73-4E2E067EC955}" type="pres">
      <dgm:prSet presAssocID="{439AAAA0-D160-47F0-96C3-FEAFB7DF2E82}" presName="compNode" presStyleCnt="0"/>
      <dgm:spPr/>
    </dgm:pt>
    <dgm:pt modelId="{E191C326-155A-4D9E-8F18-C253A925F74F}" type="pres">
      <dgm:prSet presAssocID="{439AAAA0-D160-47F0-96C3-FEAFB7DF2E82}" presName="bgRect" presStyleLbl="bgShp" presStyleIdx="0" presStyleCnt="3"/>
      <dgm:spPr/>
    </dgm:pt>
    <dgm:pt modelId="{091B3D4F-8CF6-4255-95EB-DDC986B655AA}" type="pres">
      <dgm:prSet presAssocID="{439AAAA0-D160-47F0-96C3-FEAFB7DF2E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A3453A-275E-4119-AB29-861CFE0976B1}" type="pres">
      <dgm:prSet presAssocID="{439AAAA0-D160-47F0-96C3-FEAFB7DF2E82}" presName="spaceRect" presStyleCnt="0"/>
      <dgm:spPr/>
    </dgm:pt>
    <dgm:pt modelId="{66EA3203-13B2-4560-A9B7-766C7B2A87BC}" type="pres">
      <dgm:prSet presAssocID="{439AAAA0-D160-47F0-96C3-FEAFB7DF2E82}" presName="parTx" presStyleLbl="revTx" presStyleIdx="0" presStyleCnt="3">
        <dgm:presLayoutVars>
          <dgm:chMax val="0"/>
          <dgm:chPref val="0"/>
        </dgm:presLayoutVars>
      </dgm:prSet>
      <dgm:spPr/>
    </dgm:pt>
    <dgm:pt modelId="{97098D7F-1480-4977-9AB4-28D369EBAC7E}" type="pres">
      <dgm:prSet presAssocID="{7802E6EC-D17C-4FCC-9820-26C4139E406F}" presName="sibTrans" presStyleCnt="0"/>
      <dgm:spPr/>
    </dgm:pt>
    <dgm:pt modelId="{C89A24EC-913A-4E4E-822D-2BEEB603A90E}" type="pres">
      <dgm:prSet presAssocID="{ECAC33C3-6CA4-4D1E-ADC3-1D55DE92EC23}" presName="compNode" presStyleCnt="0"/>
      <dgm:spPr/>
    </dgm:pt>
    <dgm:pt modelId="{BE0FB204-71B6-4BEF-BC55-DA53E0288100}" type="pres">
      <dgm:prSet presAssocID="{ECAC33C3-6CA4-4D1E-ADC3-1D55DE92EC23}" presName="bgRect" presStyleLbl="bgShp" presStyleIdx="1" presStyleCnt="3"/>
      <dgm:spPr/>
    </dgm:pt>
    <dgm:pt modelId="{132A083E-0A00-46FC-A640-43E2FA2B5242}" type="pres">
      <dgm:prSet presAssocID="{ECAC33C3-6CA4-4D1E-ADC3-1D55DE92EC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C092BD99-B3BA-4E03-97EC-1ADB1D482185}" type="pres">
      <dgm:prSet presAssocID="{ECAC33C3-6CA4-4D1E-ADC3-1D55DE92EC23}" presName="spaceRect" presStyleCnt="0"/>
      <dgm:spPr/>
    </dgm:pt>
    <dgm:pt modelId="{748232DD-4DB6-40F6-B2D4-B51A9CF7BE72}" type="pres">
      <dgm:prSet presAssocID="{ECAC33C3-6CA4-4D1E-ADC3-1D55DE92EC23}" presName="parTx" presStyleLbl="revTx" presStyleIdx="1" presStyleCnt="3">
        <dgm:presLayoutVars>
          <dgm:chMax val="0"/>
          <dgm:chPref val="0"/>
        </dgm:presLayoutVars>
      </dgm:prSet>
      <dgm:spPr/>
    </dgm:pt>
    <dgm:pt modelId="{9E5B5573-C744-4668-934C-DD428D49A268}" type="pres">
      <dgm:prSet presAssocID="{3E425462-A5AA-482A-B0A6-03BACC076B15}" presName="sibTrans" presStyleCnt="0"/>
      <dgm:spPr/>
    </dgm:pt>
    <dgm:pt modelId="{F7DD6304-B89B-46F5-913D-4B528DA55D86}" type="pres">
      <dgm:prSet presAssocID="{03FF18AC-14B0-467C-AC43-5089BBC562EB}" presName="compNode" presStyleCnt="0"/>
      <dgm:spPr/>
    </dgm:pt>
    <dgm:pt modelId="{3888C802-4112-46DD-8D67-FB8FADA3D5B5}" type="pres">
      <dgm:prSet presAssocID="{03FF18AC-14B0-467C-AC43-5089BBC562EB}" presName="bgRect" presStyleLbl="bgShp" presStyleIdx="2" presStyleCnt="3"/>
      <dgm:spPr/>
    </dgm:pt>
    <dgm:pt modelId="{7C401FCA-301B-4D48-83E6-896F80B1F119}" type="pres">
      <dgm:prSet presAssocID="{03FF18AC-14B0-467C-AC43-5089BBC562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B12960-8BDC-47D0-9F28-67D86DF73350}" type="pres">
      <dgm:prSet presAssocID="{03FF18AC-14B0-467C-AC43-5089BBC562EB}" presName="spaceRect" presStyleCnt="0"/>
      <dgm:spPr/>
    </dgm:pt>
    <dgm:pt modelId="{F76A1AB4-285E-4780-8B1F-1B7F1AE3F238}" type="pres">
      <dgm:prSet presAssocID="{03FF18AC-14B0-467C-AC43-5089BBC562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E7BA41-76E5-4A9F-842A-349C78C59FFC}" type="presOf" srcId="{03FF18AC-14B0-467C-AC43-5089BBC562EB}" destId="{F76A1AB4-285E-4780-8B1F-1B7F1AE3F238}" srcOrd="0" destOrd="0" presId="urn:microsoft.com/office/officeart/2018/2/layout/IconVerticalSolidList"/>
    <dgm:cxn modelId="{FAB0D765-C160-45EE-A317-62B7ADCAF24D}" type="presOf" srcId="{68348827-58DF-4018-A32E-A00807E2C486}" destId="{7A8FD4B9-3E24-473C-B9A6-C2EEF1915846}" srcOrd="0" destOrd="0" presId="urn:microsoft.com/office/officeart/2018/2/layout/IconVerticalSolidList"/>
    <dgm:cxn modelId="{B453B96B-A474-43E6-97BE-FD058375E3E2}" srcId="{68348827-58DF-4018-A32E-A00807E2C486}" destId="{03FF18AC-14B0-467C-AC43-5089BBC562EB}" srcOrd="2" destOrd="0" parTransId="{ACB80EDE-3358-463E-AE16-1529A2D6BC6D}" sibTransId="{8DEFB8CF-FA20-464D-B9AA-9D56D6584C06}"/>
    <dgm:cxn modelId="{F93C6152-08CA-486B-BB25-D1B56267C205}" srcId="{68348827-58DF-4018-A32E-A00807E2C486}" destId="{ECAC33C3-6CA4-4D1E-ADC3-1D55DE92EC23}" srcOrd="1" destOrd="0" parTransId="{E986C4BE-39F6-4F44-B874-7A2F3E73CA0B}" sibTransId="{3E425462-A5AA-482A-B0A6-03BACC076B15}"/>
    <dgm:cxn modelId="{2ABC039F-0A55-48F2-8476-2E80198E3C6D}" type="presOf" srcId="{ECAC33C3-6CA4-4D1E-ADC3-1D55DE92EC23}" destId="{748232DD-4DB6-40F6-B2D4-B51A9CF7BE72}" srcOrd="0" destOrd="0" presId="urn:microsoft.com/office/officeart/2018/2/layout/IconVerticalSolidList"/>
    <dgm:cxn modelId="{F84032AC-14C7-457C-AB37-73600D394818}" type="presOf" srcId="{439AAAA0-D160-47F0-96C3-FEAFB7DF2E82}" destId="{66EA3203-13B2-4560-A9B7-766C7B2A87BC}" srcOrd="0" destOrd="0" presId="urn:microsoft.com/office/officeart/2018/2/layout/IconVerticalSolidList"/>
    <dgm:cxn modelId="{456AF1F7-DA5B-437A-B48A-9C113CF0636A}" srcId="{68348827-58DF-4018-A32E-A00807E2C486}" destId="{439AAAA0-D160-47F0-96C3-FEAFB7DF2E82}" srcOrd="0" destOrd="0" parTransId="{119B86FE-4D6A-4C19-B338-CDC6593363FF}" sibTransId="{7802E6EC-D17C-4FCC-9820-26C4139E406F}"/>
    <dgm:cxn modelId="{C6D5F5F8-01FB-4B33-8CA1-5225A92A424B}" type="presParOf" srcId="{7A8FD4B9-3E24-473C-B9A6-C2EEF1915846}" destId="{0EE361CE-AE51-472D-9F73-4E2E067EC955}" srcOrd="0" destOrd="0" presId="urn:microsoft.com/office/officeart/2018/2/layout/IconVerticalSolidList"/>
    <dgm:cxn modelId="{1B10526C-3D6E-44AE-A9B4-54506A947F5A}" type="presParOf" srcId="{0EE361CE-AE51-472D-9F73-4E2E067EC955}" destId="{E191C326-155A-4D9E-8F18-C253A925F74F}" srcOrd="0" destOrd="0" presId="urn:microsoft.com/office/officeart/2018/2/layout/IconVerticalSolidList"/>
    <dgm:cxn modelId="{16EEF125-8973-4B1A-AF29-C3CFC64E192E}" type="presParOf" srcId="{0EE361CE-AE51-472D-9F73-4E2E067EC955}" destId="{091B3D4F-8CF6-4255-95EB-DDC986B655AA}" srcOrd="1" destOrd="0" presId="urn:microsoft.com/office/officeart/2018/2/layout/IconVerticalSolidList"/>
    <dgm:cxn modelId="{5663C928-316A-4763-B030-5B49EA961815}" type="presParOf" srcId="{0EE361CE-AE51-472D-9F73-4E2E067EC955}" destId="{29A3453A-275E-4119-AB29-861CFE0976B1}" srcOrd="2" destOrd="0" presId="urn:microsoft.com/office/officeart/2018/2/layout/IconVerticalSolidList"/>
    <dgm:cxn modelId="{14104AFE-04EC-4C9E-BA43-14CA07C79A7D}" type="presParOf" srcId="{0EE361CE-AE51-472D-9F73-4E2E067EC955}" destId="{66EA3203-13B2-4560-A9B7-766C7B2A87BC}" srcOrd="3" destOrd="0" presId="urn:microsoft.com/office/officeart/2018/2/layout/IconVerticalSolidList"/>
    <dgm:cxn modelId="{B21F8516-0387-4C01-91C6-C0C0EEE99C8B}" type="presParOf" srcId="{7A8FD4B9-3E24-473C-B9A6-C2EEF1915846}" destId="{97098D7F-1480-4977-9AB4-28D369EBAC7E}" srcOrd="1" destOrd="0" presId="urn:microsoft.com/office/officeart/2018/2/layout/IconVerticalSolidList"/>
    <dgm:cxn modelId="{E3321A7E-C197-4467-BA2C-5CD435AD93FC}" type="presParOf" srcId="{7A8FD4B9-3E24-473C-B9A6-C2EEF1915846}" destId="{C89A24EC-913A-4E4E-822D-2BEEB603A90E}" srcOrd="2" destOrd="0" presId="urn:microsoft.com/office/officeart/2018/2/layout/IconVerticalSolidList"/>
    <dgm:cxn modelId="{AA747D6B-081E-4112-944D-7D45EBB03501}" type="presParOf" srcId="{C89A24EC-913A-4E4E-822D-2BEEB603A90E}" destId="{BE0FB204-71B6-4BEF-BC55-DA53E0288100}" srcOrd="0" destOrd="0" presId="urn:microsoft.com/office/officeart/2018/2/layout/IconVerticalSolidList"/>
    <dgm:cxn modelId="{7CB3E5B0-8ED5-4591-8C56-11C1923608EA}" type="presParOf" srcId="{C89A24EC-913A-4E4E-822D-2BEEB603A90E}" destId="{132A083E-0A00-46FC-A640-43E2FA2B5242}" srcOrd="1" destOrd="0" presId="urn:microsoft.com/office/officeart/2018/2/layout/IconVerticalSolidList"/>
    <dgm:cxn modelId="{0CFEA109-022F-46CE-8B4C-05E021DC9220}" type="presParOf" srcId="{C89A24EC-913A-4E4E-822D-2BEEB603A90E}" destId="{C092BD99-B3BA-4E03-97EC-1ADB1D482185}" srcOrd="2" destOrd="0" presId="urn:microsoft.com/office/officeart/2018/2/layout/IconVerticalSolidList"/>
    <dgm:cxn modelId="{763D4A95-DD7F-49D6-99BC-6F9D6A3E6E47}" type="presParOf" srcId="{C89A24EC-913A-4E4E-822D-2BEEB603A90E}" destId="{748232DD-4DB6-40F6-B2D4-B51A9CF7BE72}" srcOrd="3" destOrd="0" presId="urn:microsoft.com/office/officeart/2018/2/layout/IconVerticalSolidList"/>
    <dgm:cxn modelId="{CA23D8A3-558F-4CB8-8558-F16DA393EE8F}" type="presParOf" srcId="{7A8FD4B9-3E24-473C-B9A6-C2EEF1915846}" destId="{9E5B5573-C744-4668-934C-DD428D49A268}" srcOrd="3" destOrd="0" presId="urn:microsoft.com/office/officeart/2018/2/layout/IconVerticalSolidList"/>
    <dgm:cxn modelId="{07820B2F-F6B2-4B82-A59E-581D51A10EB9}" type="presParOf" srcId="{7A8FD4B9-3E24-473C-B9A6-C2EEF1915846}" destId="{F7DD6304-B89B-46F5-913D-4B528DA55D86}" srcOrd="4" destOrd="0" presId="urn:microsoft.com/office/officeart/2018/2/layout/IconVerticalSolidList"/>
    <dgm:cxn modelId="{2C1E5EF6-D4A5-4792-BA25-8A2EDEE33410}" type="presParOf" srcId="{F7DD6304-B89B-46F5-913D-4B528DA55D86}" destId="{3888C802-4112-46DD-8D67-FB8FADA3D5B5}" srcOrd="0" destOrd="0" presId="urn:microsoft.com/office/officeart/2018/2/layout/IconVerticalSolidList"/>
    <dgm:cxn modelId="{9975A83E-DCC6-4AF3-B457-4F3E83BAD644}" type="presParOf" srcId="{F7DD6304-B89B-46F5-913D-4B528DA55D86}" destId="{7C401FCA-301B-4D48-83E6-896F80B1F119}" srcOrd="1" destOrd="0" presId="urn:microsoft.com/office/officeart/2018/2/layout/IconVerticalSolidList"/>
    <dgm:cxn modelId="{E86733DF-E14D-4BB5-A7EF-70681C98FF06}" type="presParOf" srcId="{F7DD6304-B89B-46F5-913D-4B528DA55D86}" destId="{A5B12960-8BDC-47D0-9F28-67D86DF73350}" srcOrd="2" destOrd="0" presId="urn:microsoft.com/office/officeart/2018/2/layout/IconVerticalSolidList"/>
    <dgm:cxn modelId="{CD3A67B7-7CBE-40AE-BBA4-55E6F4DD5255}" type="presParOf" srcId="{F7DD6304-B89B-46F5-913D-4B528DA55D86}" destId="{F76A1AB4-285E-4780-8B1F-1B7F1AE3F2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C326-155A-4D9E-8F18-C253A925F74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B3D4F-8CF6-4255-95EB-DDC986B655A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3203-13B2-4560-A9B7-766C7B2A87B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Description of dataset</a:t>
          </a:r>
        </a:p>
      </dsp:txBody>
      <dsp:txXfrm>
        <a:off x="1941716" y="718"/>
        <a:ext cx="4571887" cy="1681139"/>
      </dsp:txXfrm>
    </dsp:sp>
    <dsp:sp modelId="{BE0FB204-71B6-4BEF-BC55-DA53E028810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A083E-0A00-46FC-A640-43E2FA2B524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232DD-4DB6-40F6-B2D4-B51A9CF7BE7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Multiple Regression vs. Simple Linear Regression (SLR)</a:t>
          </a:r>
        </a:p>
      </dsp:txBody>
      <dsp:txXfrm>
        <a:off x="1941716" y="2102143"/>
        <a:ext cx="4571887" cy="1681139"/>
      </dsp:txXfrm>
    </dsp:sp>
    <dsp:sp modelId="{3888C802-4112-46DD-8D67-FB8FADA3D5B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01FCA-301B-4D48-83E6-896F80B1F11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1AB4-285E-4780-8B1F-1B7F1AE3F23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Regression output with explanations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Welcome to </a:t>
            </a:r>
            <a:r>
              <a:rPr lang="en-US" sz="3600" dirty="0" err="1">
                <a:solidFill>
                  <a:srgbClr val="080808"/>
                </a:solidFill>
              </a:rPr>
              <a:t>Psy</a:t>
            </a:r>
            <a:r>
              <a:rPr lang="en-US" sz="3600" dirty="0">
                <a:solidFill>
                  <a:srgbClr val="080808"/>
                </a:solidFill>
              </a:rPr>
              <a:t> 652 Lab!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Module 9: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Multiple Regression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7F34E-0E2F-4552-8628-9FE5008F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Using the model to make predictions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E8A2C74-13D6-4DA7-B66A-75F722D7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7" r="4" b="4187"/>
          <a:stretch/>
        </p:blipFill>
        <p:spPr>
          <a:xfrm>
            <a:off x="838201" y="1825625"/>
            <a:ext cx="5470002" cy="43034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4725-9680-494C-80BB-162C1397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524" y="1825625"/>
            <a:ext cx="5567423" cy="43034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/>
              <a:t>What is the expected life satisfaction of an individual that is age 52 and has an anxiety level of 5?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i="1" dirty="0"/>
              <a:t>It’s simple Algebra!</a:t>
            </a:r>
          </a:p>
          <a:p>
            <a:pPr marL="0" indent="0" algn="ctr">
              <a:buNone/>
            </a:pPr>
            <a:endParaRPr lang="en-US" sz="2000" i="1" dirty="0"/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Lifesat</a:t>
            </a:r>
            <a:r>
              <a:rPr lang="en-US" sz="2000" dirty="0"/>
              <a:t> =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anxiety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baseline="-25000" dirty="0"/>
          </a:p>
          <a:p>
            <a:r>
              <a:rPr lang="en-US" sz="2000" dirty="0" err="1"/>
              <a:t>Lifesat</a:t>
            </a:r>
            <a:r>
              <a:rPr lang="en-US" sz="2000" dirty="0"/>
              <a:t> = Intercept + (.026 *Age) + (-.341*anxiety)</a:t>
            </a:r>
          </a:p>
          <a:p>
            <a:r>
              <a:rPr lang="en-US" sz="2000" dirty="0" err="1"/>
              <a:t>Lifesat</a:t>
            </a:r>
            <a:r>
              <a:rPr lang="en-US" sz="2000" dirty="0"/>
              <a:t> = 4.23 + (.026*52) +(-.341*5)</a:t>
            </a:r>
          </a:p>
          <a:p>
            <a:r>
              <a:rPr lang="en-US" sz="2000" b="1" dirty="0" err="1"/>
              <a:t>Lifesat</a:t>
            </a:r>
            <a:r>
              <a:rPr lang="en-US" sz="2000" b="1" dirty="0"/>
              <a:t>  = 3.877</a:t>
            </a:r>
          </a:p>
          <a:p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The expected life satisfaction of an individual that is age 52 and has an anxiety level of 5 is 3.877!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717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BB75D-49DF-4436-9D03-D059CA99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code!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D3318-032C-4FBF-8830-CC31E7E2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C22BF7-4853-41B0-9C2C-0A4F53F64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2647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EBE8-239C-45BD-99AF-565C09B5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descriptions of today’s dataset (</a:t>
            </a:r>
            <a:r>
              <a:rPr lang="en-US" dirty="0" err="1"/>
              <a:t>slp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F212-46C9-4D41-8CE5-A7DE9D4C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141"/>
          </a:xfrm>
        </p:spPr>
        <p:txBody>
          <a:bodyPr>
            <a:normAutofit fontScale="92500" lnSpcReduction="10000"/>
          </a:bodyPr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n-US" sz="25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The data set includes the following </a:t>
            </a:r>
            <a:r>
              <a:rPr lang="en-US" sz="2500" b="1" i="0" u="none" strike="noStrike" baseline="0" dirty="0">
                <a:solidFill>
                  <a:srgbClr val="FF0000"/>
                </a:solidFill>
                <a:latin typeface="Tw Cen MT" panose="020B0602020104020603" pitchFamily="34" charset="0"/>
              </a:rPr>
              <a:t>predictor</a:t>
            </a:r>
            <a:r>
              <a:rPr lang="en-US" sz="25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 and </a:t>
            </a:r>
            <a:r>
              <a:rPr lang="en-US" sz="2500" b="1" i="0" u="none" strike="noStrike" baseline="0" dirty="0">
                <a:solidFill>
                  <a:srgbClr val="0070C0"/>
                </a:solidFill>
                <a:latin typeface="Tw Cen MT" panose="020B0602020104020603" pitchFamily="34" charset="0"/>
              </a:rPr>
              <a:t>outcome</a:t>
            </a:r>
            <a:r>
              <a:rPr lang="en-US" sz="25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 variables: </a:t>
            </a:r>
          </a:p>
          <a:p>
            <a:pPr lvl="1"/>
            <a:r>
              <a:rPr lang="en-US" sz="2500" b="1" dirty="0">
                <a:solidFill>
                  <a:srgbClr val="FF0000"/>
                </a:solidFill>
                <a:latin typeface="Tw Cen MT" panose="020B0602020104020603" pitchFamily="34" charset="0"/>
              </a:rPr>
              <a:t>a</a:t>
            </a:r>
            <a:r>
              <a:rPr lang="en-US" sz="2500" b="1" i="0" u="none" strike="noStrike" baseline="0" dirty="0">
                <a:solidFill>
                  <a:srgbClr val="FF0000"/>
                </a:solidFill>
                <a:latin typeface="Tw Cen MT" panose="020B0602020104020603" pitchFamily="34" charset="0"/>
              </a:rPr>
              <a:t>ge: </a:t>
            </a:r>
            <a:r>
              <a:rPr lang="en-US" sz="2500" i="0" u="none" strike="noStrike" baseline="0" dirty="0">
                <a:latin typeface="Tw Cen MT" panose="020B0602020104020603" pitchFamily="34" charset="0"/>
              </a:rPr>
              <a:t>Participant age</a:t>
            </a:r>
          </a:p>
          <a:p>
            <a:pPr lvl="1"/>
            <a:r>
              <a:rPr lang="en-US" sz="2500" b="1" i="0" u="none" strike="noStrike" baseline="0" dirty="0">
                <a:solidFill>
                  <a:srgbClr val="FF0000"/>
                </a:solidFill>
                <a:latin typeface="Tw Cen MT" panose="020B0602020104020603" pitchFamily="34" charset="0"/>
              </a:rPr>
              <a:t>anxiety</a:t>
            </a:r>
            <a:r>
              <a:rPr lang="en-US" sz="2500" b="1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: </a:t>
            </a:r>
            <a:r>
              <a:rPr lang="en-US" sz="25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Participant’s level of general anxiety measured at the start of the study via a multi-item scale. The scale (average of all items) ranges from 1 to 7, where a higher score indicates a higher level of anxiety. </a:t>
            </a:r>
          </a:p>
          <a:p>
            <a:pPr lvl="1"/>
            <a:r>
              <a:rPr lang="en-US" sz="2500" b="1" i="0" u="none" strike="noStrike" baseline="0" dirty="0">
                <a:solidFill>
                  <a:srgbClr val="FF0000"/>
                </a:solidFill>
                <a:latin typeface="Tw Cen MT" panose="020B0602020104020603" pitchFamily="34" charset="0"/>
              </a:rPr>
              <a:t>hygiene</a:t>
            </a:r>
            <a:r>
              <a:rPr lang="en-US" sz="2500" b="1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: </a:t>
            </a:r>
            <a:r>
              <a:rPr lang="en-US" sz="25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Participant’s sleep hygiene at week 6. It ranges from 0 to 10, and higher means better sleep practices. </a:t>
            </a:r>
          </a:p>
          <a:p>
            <a:pPr lvl="1"/>
            <a:r>
              <a:rPr lang="en-US" sz="2500" b="1" i="0" u="none" strike="noStrike" baseline="0" dirty="0">
                <a:solidFill>
                  <a:srgbClr val="FF0000"/>
                </a:solidFill>
                <a:latin typeface="Tw Cen MT" panose="020B0602020104020603" pitchFamily="34" charset="0"/>
              </a:rPr>
              <a:t>sleep</a:t>
            </a:r>
            <a:r>
              <a:rPr lang="en-US" sz="2500" b="1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: </a:t>
            </a:r>
            <a:r>
              <a:rPr lang="en-US" sz="25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Participant’s average sleep efficiency during the month following the intervention, calculated as time spent in bed </a:t>
            </a:r>
            <a:r>
              <a:rPr lang="en-US" sz="2500" b="0" i="1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asleep </a:t>
            </a:r>
            <a:r>
              <a:rPr lang="en-US" sz="25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(minus all the awakenings), divided by the total time spent in bed. It is expressed as a percentage. </a:t>
            </a:r>
          </a:p>
          <a:p>
            <a:pPr lvl="1"/>
            <a:r>
              <a:rPr lang="en-US" sz="2500" b="1" i="0" u="none" strike="noStrike" baseline="0" dirty="0" err="1">
                <a:solidFill>
                  <a:srgbClr val="0070C0"/>
                </a:solidFill>
                <a:latin typeface="Tw Cen MT" panose="020B0602020104020603" pitchFamily="34" charset="0"/>
              </a:rPr>
              <a:t>lifesat</a:t>
            </a:r>
            <a:r>
              <a:rPr lang="en-US" sz="2500" b="1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: </a:t>
            </a:r>
            <a:r>
              <a:rPr lang="en-US" sz="25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Participant’s sense of life satisfaction measured 30 days after the completion of the intervention. It is a multi-item scale that ranges from 1 to 7, where a higher score indicates more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41947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B6366-5C35-47B6-82DA-E7B53769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Differences between Multiple Regression and Simple Linear Regression (SLR)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AA0C-F8A0-42F9-9ED4-49ACA244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There isn’t much! </a:t>
            </a:r>
          </a:p>
          <a:p>
            <a:r>
              <a:rPr lang="en-US" sz="2400"/>
              <a:t>What changes our interpretation of the coefficients (slopes).</a:t>
            </a:r>
          </a:p>
          <a:p>
            <a:r>
              <a:rPr lang="en-US" sz="2400"/>
              <a:t>Your R</a:t>
            </a:r>
            <a:r>
              <a:rPr lang="en-US" sz="2400" baseline="30000"/>
              <a:t>2</a:t>
            </a:r>
            <a:r>
              <a:rPr lang="en-US" sz="2400"/>
              <a:t> and significance tests are interpreted the same!</a:t>
            </a:r>
          </a:p>
          <a:p>
            <a:r>
              <a:rPr lang="en-US" sz="2400"/>
              <a:t>The only difference is that, now, we have to indicate that we are </a:t>
            </a:r>
            <a:r>
              <a:rPr lang="en-US" sz="2400" i="1"/>
              <a:t>controlling</a:t>
            </a:r>
            <a:r>
              <a:rPr lang="en-US" sz="2400"/>
              <a:t> for other variables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349881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0A921-5F58-4D10-8246-8E55234F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Example regression results and interpretation (Outcome = Life satisfaction)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5BD7631-98B7-4E30-92A0-E3659D207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9" r="4" b="4185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A8985DE3-B0C7-447F-9494-0BA169DF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A921-5F58-4D10-8246-8E55234F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Example regression results and interpretation (Outcome = Life satisfaction)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5BD7631-98B7-4E30-92A0-E3659D207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9" r="4" b="4185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A8985DE3-B0C7-447F-9494-0BA169DF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(Intercept)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= The expected life satisfaction score of someone</a:t>
            </a:r>
            <a:r>
              <a:rPr lang="en-US" sz="2000" b="1" i="1" dirty="0">
                <a:solidFill>
                  <a:srgbClr val="0070C0"/>
                </a:solidFill>
              </a:rPr>
              <a:t> at age 0 and an anxiety level of 0</a:t>
            </a:r>
          </a:p>
          <a:p>
            <a:r>
              <a:rPr lang="en-US" sz="2000" dirty="0">
                <a:solidFill>
                  <a:srgbClr val="00B050"/>
                </a:solidFill>
              </a:rPr>
              <a:t>age = For every one-unit increase in age, there is an expected .026 increase in life satisfaction </a:t>
            </a:r>
            <a:r>
              <a:rPr lang="en-US" sz="2000" b="1" i="1" dirty="0">
                <a:solidFill>
                  <a:srgbClr val="00B050"/>
                </a:solidFill>
              </a:rPr>
              <a:t>WHILE CONTROLLING FOR ANXIETY.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anxiety = For every one-unit increase in anxiety level, there is an expected .034 decrease in life satisfaction </a:t>
            </a:r>
            <a:r>
              <a:rPr lang="en-US" sz="2000" b="1" i="1" dirty="0">
                <a:solidFill>
                  <a:srgbClr val="FF0000"/>
                </a:solidFill>
              </a:rPr>
              <a:t>WHILE CONTROLLING FOR AGE.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465D5-BA1C-4C62-B7FF-DFA6DDC11C92}"/>
              </a:ext>
            </a:extLst>
          </p:cNvPr>
          <p:cNvSpPr/>
          <p:nvPr/>
        </p:nvSpPr>
        <p:spPr>
          <a:xfrm>
            <a:off x="914400" y="4402731"/>
            <a:ext cx="5076825" cy="1717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B09E05-D021-4BA8-BACF-CB5B0EDEA12A}"/>
              </a:ext>
            </a:extLst>
          </p:cNvPr>
          <p:cNvSpPr/>
          <p:nvPr/>
        </p:nvSpPr>
        <p:spPr>
          <a:xfrm>
            <a:off x="936165" y="4779102"/>
            <a:ext cx="5076825" cy="171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C81254-D2BF-4975-B597-5B6ADF32CF08}"/>
              </a:ext>
            </a:extLst>
          </p:cNvPr>
          <p:cNvSpPr/>
          <p:nvPr/>
        </p:nvSpPr>
        <p:spPr>
          <a:xfrm>
            <a:off x="914400" y="4600575"/>
            <a:ext cx="5076825" cy="1717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327DF-FD63-4A2F-BFE9-C461E7EF643E}"/>
              </a:ext>
            </a:extLst>
          </p:cNvPr>
          <p:cNvSpPr txBox="1"/>
          <p:nvPr/>
        </p:nvSpPr>
        <p:spPr>
          <a:xfrm>
            <a:off x="5413599" y="3429829"/>
            <a:ext cx="1576252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coefficients are significant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FBC938-3110-4A18-B739-41804D666F04}"/>
              </a:ext>
            </a:extLst>
          </p:cNvPr>
          <p:cNvCxnSpPr>
            <a:stCxn id="3" idx="2"/>
          </p:cNvCxnSpPr>
          <p:nvPr/>
        </p:nvCxnSpPr>
        <p:spPr>
          <a:xfrm flipH="1">
            <a:off x="6012990" y="4076160"/>
            <a:ext cx="188735" cy="2774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78139B-0AB2-4BBD-B50E-FAB2B1BC2DBF}"/>
              </a:ext>
            </a:extLst>
          </p:cNvPr>
          <p:cNvSpPr txBox="1"/>
          <p:nvPr/>
        </p:nvSpPr>
        <p:spPr>
          <a:xfrm>
            <a:off x="6388905" y="5969209"/>
            <a:ext cx="1576252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Overall model is significant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36D622-02A1-4457-ADF8-2F91386CBDF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012991" y="6059401"/>
            <a:ext cx="375914" cy="232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DED7D00-BA94-4D6C-B4A8-93A9183B7D12}"/>
              </a:ext>
            </a:extLst>
          </p:cNvPr>
          <p:cNvSpPr/>
          <p:nvPr/>
        </p:nvSpPr>
        <p:spPr>
          <a:xfrm>
            <a:off x="838200" y="5625737"/>
            <a:ext cx="2889069" cy="2786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C8233-97B5-4A1F-AD0A-6A2A3925DF7E}"/>
              </a:ext>
            </a:extLst>
          </p:cNvPr>
          <p:cNvSpPr txBox="1"/>
          <p:nvPr/>
        </p:nvSpPr>
        <p:spPr>
          <a:xfrm>
            <a:off x="112705" y="6123350"/>
            <a:ext cx="350084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 model explains 23.35% of the variance in Life Satisfaction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CA8B46-9A28-4408-BD8E-778EF383101F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2705" y="5765074"/>
            <a:ext cx="725495" cy="3582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5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85A5-DDBE-45EF-BED2-C797F2DF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6C5F7C-321D-42F6-97D1-09DBF798158A}"/>
              </a:ext>
            </a:extLst>
          </p:cNvPr>
          <p:cNvSpPr/>
          <p:nvPr/>
        </p:nvSpPr>
        <p:spPr>
          <a:xfrm>
            <a:off x="3618956" y="2602502"/>
            <a:ext cx="2647405" cy="26474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Variance in Life Satisfaction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D937E-41F3-495C-8B4C-0DA8F35C55C2}"/>
              </a:ext>
            </a:extLst>
          </p:cNvPr>
          <p:cNvSpPr/>
          <p:nvPr/>
        </p:nvSpPr>
        <p:spPr>
          <a:xfrm>
            <a:off x="5312772" y="3717200"/>
            <a:ext cx="2220685" cy="2037805"/>
          </a:xfrm>
          <a:prstGeom prst="ellipse">
            <a:avLst/>
          </a:prstGeom>
          <a:solidFill>
            <a:srgbClr val="00B05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Variance in age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DBB5ED-E914-4824-8B60-F5B922111ABF}"/>
              </a:ext>
            </a:extLst>
          </p:cNvPr>
          <p:cNvSpPr/>
          <p:nvPr/>
        </p:nvSpPr>
        <p:spPr>
          <a:xfrm>
            <a:off x="5513342" y="2293347"/>
            <a:ext cx="2220685" cy="2037805"/>
          </a:xfrm>
          <a:prstGeom prst="ellipse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Variance in anxiety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2A518-5636-41F6-B0A1-4DD581AF20BC}"/>
              </a:ext>
            </a:extLst>
          </p:cNvPr>
          <p:cNvSpPr txBox="1"/>
          <p:nvPr/>
        </p:nvSpPr>
        <p:spPr>
          <a:xfrm>
            <a:off x="9839325" y="6084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Not drawn to scale</a:t>
            </a:r>
          </a:p>
        </p:txBody>
      </p:sp>
    </p:spTree>
    <p:extLst>
      <p:ext uri="{BB962C8B-B14F-4D97-AF65-F5344CB8AC3E}">
        <p14:creationId xmlns:p14="http://schemas.microsoft.com/office/powerpoint/2010/main" val="123248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85A5-DDBE-45EF-BED2-C797F2DF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happening?: R</a:t>
            </a:r>
            <a:r>
              <a:rPr lang="en-US" baseline="300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6C5F7C-321D-42F6-97D1-09DBF798158A}"/>
              </a:ext>
            </a:extLst>
          </p:cNvPr>
          <p:cNvSpPr/>
          <p:nvPr/>
        </p:nvSpPr>
        <p:spPr>
          <a:xfrm>
            <a:off x="3618956" y="2602502"/>
            <a:ext cx="2647405" cy="26474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Variance in Life Satisfaction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D937E-41F3-495C-8B4C-0DA8F35C55C2}"/>
              </a:ext>
            </a:extLst>
          </p:cNvPr>
          <p:cNvSpPr/>
          <p:nvPr/>
        </p:nvSpPr>
        <p:spPr>
          <a:xfrm>
            <a:off x="5312772" y="3717200"/>
            <a:ext cx="2220685" cy="2037805"/>
          </a:xfrm>
          <a:prstGeom prst="ellipse">
            <a:avLst/>
          </a:prstGeom>
          <a:solidFill>
            <a:srgbClr val="00B05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Variance in age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DBB5ED-E914-4824-8B60-F5B922111ABF}"/>
              </a:ext>
            </a:extLst>
          </p:cNvPr>
          <p:cNvSpPr/>
          <p:nvPr/>
        </p:nvSpPr>
        <p:spPr>
          <a:xfrm>
            <a:off x="5513342" y="2293347"/>
            <a:ext cx="2220685" cy="2037805"/>
          </a:xfrm>
          <a:prstGeom prst="ellipse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Variance in anxiety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547F93-937C-4E7B-ACF8-2E7E582E6C21}"/>
              </a:ext>
            </a:extLst>
          </p:cNvPr>
          <p:cNvSpPr/>
          <p:nvPr/>
        </p:nvSpPr>
        <p:spPr>
          <a:xfrm>
            <a:off x="5312772" y="2805386"/>
            <a:ext cx="927559" cy="2343638"/>
          </a:xfrm>
          <a:custGeom>
            <a:avLst/>
            <a:gdLst>
              <a:gd name="connsiteX0" fmla="*/ 323850 w 927559"/>
              <a:gd name="connsiteY0" fmla="*/ 485 h 2343638"/>
              <a:gd name="connsiteX1" fmla="*/ 295275 w 927559"/>
              <a:gd name="connsiteY1" fmla="*/ 86210 h 2343638"/>
              <a:gd name="connsiteX2" fmla="*/ 276225 w 927559"/>
              <a:gd name="connsiteY2" fmla="*/ 152885 h 2343638"/>
              <a:gd name="connsiteX3" fmla="*/ 266700 w 927559"/>
              <a:gd name="connsiteY3" fmla="*/ 200510 h 2343638"/>
              <a:gd name="connsiteX4" fmla="*/ 257175 w 927559"/>
              <a:gd name="connsiteY4" fmla="*/ 229085 h 2343638"/>
              <a:gd name="connsiteX5" fmla="*/ 247650 w 927559"/>
              <a:gd name="connsiteY5" fmla="*/ 267185 h 2343638"/>
              <a:gd name="connsiteX6" fmla="*/ 219075 w 927559"/>
              <a:gd name="connsiteY6" fmla="*/ 371960 h 2343638"/>
              <a:gd name="connsiteX7" fmla="*/ 200025 w 927559"/>
              <a:gd name="connsiteY7" fmla="*/ 495785 h 2343638"/>
              <a:gd name="connsiteX8" fmla="*/ 190500 w 927559"/>
              <a:gd name="connsiteY8" fmla="*/ 524360 h 2343638"/>
              <a:gd name="connsiteX9" fmla="*/ 180975 w 927559"/>
              <a:gd name="connsiteY9" fmla="*/ 591035 h 2343638"/>
              <a:gd name="connsiteX10" fmla="*/ 190500 w 927559"/>
              <a:gd name="connsiteY10" fmla="*/ 800585 h 2343638"/>
              <a:gd name="connsiteX11" fmla="*/ 228600 w 927559"/>
              <a:gd name="connsiteY11" fmla="*/ 895835 h 2343638"/>
              <a:gd name="connsiteX12" fmla="*/ 247650 w 927559"/>
              <a:gd name="connsiteY12" fmla="*/ 924410 h 2343638"/>
              <a:gd name="connsiteX13" fmla="*/ 257175 w 927559"/>
              <a:gd name="connsiteY13" fmla="*/ 952985 h 2343638"/>
              <a:gd name="connsiteX14" fmla="*/ 276225 w 927559"/>
              <a:gd name="connsiteY14" fmla="*/ 981560 h 2343638"/>
              <a:gd name="connsiteX15" fmla="*/ 285750 w 927559"/>
              <a:gd name="connsiteY15" fmla="*/ 1010135 h 2343638"/>
              <a:gd name="connsiteX16" fmla="*/ 323850 w 927559"/>
              <a:gd name="connsiteY16" fmla="*/ 1067285 h 2343638"/>
              <a:gd name="connsiteX17" fmla="*/ 342900 w 927559"/>
              <a:gd name="connsiteY17" fmla="*/ 1095860 h 2343638"/>
              <a:gd name="connsiteX18" fmla="*/ 361950 w 927559"/>
              <a:gd name="connsiteY18" fmla="*/ 1133960 h 2343638"/>
              <a:gd name="connsiteX19" fmla="*/ 390525 w 927559"/>
              <a:gd name="connsiteY19" fmla="*/ 1153010 h 2343638"/>
              <a:gd name="connsiteX20" fmla="*/ 295275 w 927559"/>
              <a:gd name="connsiteY20" fmla="*/ 1210160 h 2343638"/>
              <a:gd name="connsiteX21" fmla="*/ 257175 w 927559"/>
              <a:gd name="connsiteY21" fmla="*/ 1238735 h 2343638"/>
              <a:gd name="connsiteX22" fmla="*/ 238125 w 927559"/>
              <a:gd name="connsiteY22" fmla="*/ 1267310 h 2343638"/>
              <a:gd name="connsiteX23" fmla="*/ 209550 w 927559"/>
              <a:gd name="connsiteY23" fmla="*/ 1295885 h 2343638"/>
              <a:gd name="connsiteX24" fmla="*/ 161925 w 927559"/>
              <a:gd name="connsiteY24" fmla="*/ 1343510 h 2343638"/>
              <a:gd name="connsiteX25" fmla="*/ 114300 w 927559"/>
              <a:gd name="connsiteY25" fmla="*/ 1438760 h 2343638"/>
              <a:gd name="connsiteX26" fmla="*/ 104775 w 927559"/>
              <a:gd name="connsiteY26" fmla="*/ 1467335 h 2343638"/>
              <a:gd name="connsiteX27" fmla="*/ 85725 w 927559"/>
              <a:gd name="connsiteY27" fmla="*/ 1505435 h 2343638"/>
              <a:gd name="connsiteX28" fmla="*/ 66675 w 927559"/>
              <a:gd name="connsiteY28" fmla="*/ 1638785 h 2343638"/>
              <a:gd name="connsiteX29" fmla="*/ 57150 w 927559"/>
              <a:gd name="connsiteY29" fmla="*/ 1667360 h 2343638"/>
              <a:gd name="connsiteX30" fmla="*/ 47625 w 927559"/>
              <a:gd name="connsiteY30" fmla="*/ 1705460 h 2343638"/>
              <a:gd name="connsiteX31" fmla="*/ 28575 w 927559"/>
              <a:gd name="connsiteY31" fmla="*/ 1734035 h 2343638"/>
              <a:gd name="connsiteX32" fmla="*/ 19050 w 927559"/>
              <a:gd name="connsiteY32" fmla="*/ 1781660 h 2343638"/>
              <a:gd name="connsiteX33" fmla="*/ 9525 w 927559"/>
              <a:gd name="connsiteY33" fmla="*/ 1810235 h 2343638"/>
              <a:gd name="connsiteX34" fmla="*/ 0 w 927559"/>
              <a:gd name="connsiteY34" fmla="*/ 1886435 h 2343638"/>
              <a:gd name="connsiteX35" fmla="*/ 9525 w 927559"/>
              <a:gd name="connsiteY35" fmla="*/ 2334110 h 2343638"/>
              <a:gd name="connsiteX36" fmla="*/ 38100 w 927559"/>
              <a:gd name="connsiteY36" fmla="*/ 2343635 h 2343638"/>
              <a:gd name="connsiteX37" fmla="*/ 209550 w 927559"/>
              <a:gd name="connsiteY37" fmla="*/ 2334110 h 2343638"/>
              <a:gd name="connsiteX38" fmla="*/ 238125 w 927559"/>
              <a:gd name="connsiteY38" fmla="*/ 2315060 h 2343638"/>
              <a:gd name="connsiteX39" fmla="*/ 247650 w 927559"/>
              <a:gd name="connsiteY39" fmla="*/ 2286485 h 2343638"/>
              <a:gd name="connsiteX40" fmla="*/ 304800 w 927559"/>
              <a:gd name="connsiteY40" fmla="*/ 2219810 h 2343638"/>
              <a:gd name="connsiteX41" fmla="*/ 333375 w 927559"/>
              <a:gd name="connsiteY41" fmla="*/ 2200760 h 2343638"/>
              <a:gd name="connsiteX42" fmla="*/ 390525 w 927559"/>
              <a:gd name="connsiteY42" fmla="*/ 2181710 h 2343638"/>
              <a:gd name="connsiteX43" fmla="*/ 419100 w 927559"/>
              <a:gd name="connsiteY43" fmla="*/ 2162660 h 2343638"/>
              <a:gd name="connsiteX44" fmla="*/ 495300 w 927559"/>
              <a:gd name="connsiteY44" fmla="*/ 2143610 h 2343638"/>
              <a:gd name="connsiteX45" fmla="*/ 590550 w 927559"/>
              <a:gd name="connsiteY45" fmla="*/ 2086460 h 2343638"/>
              <a:gd name="connsiteX46" fmla="*/ 676275 w 927559"/>
              <a:gd name="connsiteY46" fmla="*/ 2010260 h 2343638"/>
              <a:gd name="connsiteX47" fmla="*/ 714375 w 927559"/>
              <a:gd name="connsiteY47" fmla="*/ 1943585 h 2343638"/>
              <a:gd name="connsiteX48" fmla="*/ 733425 w 927559"/>
              <a:gd name="connsiteY48" fmla="*/ 1915010 h 2343638"/>
              <a:gd name="connsiteX49" fmla="*/ 752475 w 927559"/>
              <a:gd name="connsiteY49" fmla="*/ 1857860 h 2343638"/>
              <a:gd name="connsiteX50" fmla="*/ 771525 w 927559"/>
              <a:gd name="connsiteY50" fmla="*/ 1800710 h 2343638"/>
              <a:gd name="connsiteX51" fmla="*/ 781050 w 927559"/>
              <a:gd name="connsiteY51" fmla="*/ 1772135 h 2343638"/>
              <a:gd name="connsiteX52" fmla="*/ 800100 w 927559"/>
              <a:gd name="connsiteY52" fmla="*/ 1705460 h 2343638"/>
              <a:gd name="connsiteX53" fmla="*/ 809625 w 927559"/>
              <a:gd name="connsiteY53" fmla="*/ 1667360 h 2343638"/>
              <a:gd name="connsiteX54" fmla="*/ 828675 w 927559"/>
              <a:gd name="connsiteY54" fmla="*/ 1638785 h 2343638"/>
              <a:gd name="connsiteX55" fmla="*/ 838200 w 927559"/>
              <a:gd name="connsiteY55" fmla="*/ 1610210 h 2343638"/>
              <a:gd name="connsiteX56" fmla="*/ 857250 w 927559"/>
              <a:gd name="connsiteY56" fmla="*/ 1572110 h 2343638"/>
              <a:gd name="connsiteX57" fmla="*/ 876300 w 927559"/>
              <a:gd name="connsiteY57" fmla="*/ 1514960 h 2343638"/>
              <a:gd name="connsiteX58" fmla="*/ 885825 w 927559"/>
              <a:gd name="connsiteY58" fmla="*/ 1486385 h 2343638"/>
              <a:gd name="connsiteX59" fmla="*/ 904875 w 927559"/>
              <a:gd name="connsiteY59" fmla="*/ 1419710 h 2343638"/>
              <a:gd name="connsiteX60" fmla="*/ 914400 w 927559"/>
              <a:gd name="connsiteY60" fmla="*/ 1200635 h 2343638"/>
              <a:gd name="connsiteX61" fmla="*/ 914400 w 927559"/>
              <a:gd name="connsiteY61" fmla="*/ 752960 h 2343638"/>
              <a:gd name="connsiteX62" fmla="*/ 904875 w 927559"/>
              <a:gd name="connsiteY62" fmla="*/ 695810 h 2343638"/>
              <a:gd name="connsiteX63" fmla="*/ 866775 w 927559"/>
              <a:gd name="connsiteY63" fmla="*/ 610085 h 2343638"/>
              <a:gd name="connsiteX64" fmla="*/ 847725 w 927559"/>
              <a:gd name="connsiteY64" fmla="*/ 552935 h 2343638"/>
              <a:gd name="connsiteX65" fmla="*/ 819150 w 927559"/>
              <a:gd name="connsiteY65" fmla="*/ 495785 h 2343638"/>
              <a:gd name="connsiteX66" fmla="*/ 800100 w 927559"/>
              <a:gd name="connsiteY66" fmla="*/ 467210 h 2343638"/>
              <a:gd name="connsiteX67" fmla="*/ 781050 w 927559"/>
              <a:gd name="connsiteY67" fmla="*/ 400535 h 2343638"/>
              <a:gd name="connsiteX68" fmla="*/ 762000 w 927559"/>
              <a:gd name="connsiteY68" fmla="*/ 371960 h 2343638"/>
              <a:gd name="connsiteX69" fmla="*/ 742950 w 927559"/>
              <a:gd name="connsiteY69" fmla="*/ 333860 h 2343638"/>
              <a:gd name="connsiteX70" fmla="*/ 638175 w 927559"/>
              <a:gd name="connsiteY70" fmla="*/ 257660 h 2343638"/>
              <a:gd name="connsiteX71" fmla="*/ 561975 w 927559"/>
              <a:gd name="connsiteY71" fmla="*/ 210035 h 2343638"/>
              <a:gd name="connsiteX72" fmla="*/ 523875 w 927559"/>
              <a:gd name="connsiteY72" fmla="*/ 190985 h 2343638"/>
              <a:gd name="connsiteX73" fmla="*/ 495300 w 927559"/>
              <a:gd name="connsiteY73" fmla="*/ 162410 h 2343638"/>
              <a:gd name="connsiteX74" fmla="*/ 466725 w 927559"/>
              <a:gd name="connsiteY74" fmla="*/ 143360 h 2343638"/>
              <a:gd name="connsiteX75" fmla="*/ 438150 w 927559"/>
              <a:gd name="connsiteY75" fmla="*/ 114785 h 2343638"/>
              <a:gd name="connsiteX76" fmla="*/ 352425 w 927559"/>
              <a:gd name="connsiteY76" fmla="*/ 57635 h 2343638"/>
              <a:gd name="connsiteX77" fmla="*/ 323850 w 927559"/>
              <a:gd name="connsiteY77" fmla="*/ 485 h 23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27559" h="2343638">
                <a:moveTo>
                  <a:pt x="323850" y="485"/>
                </a:moveTo>
                <a:cubicBezTo>
                  <a:pt x="314325" y="5248"/>
                  <a:pt x="315783" y="14433"/>
                  <a:pt x="295275" y="86210"/>
                </a:cubicBezTo>
                <a:cubicBezTo>
                  <a:pt x="279364" y="141897"/>
                  <a:pt x="291113" y="85887"/>
                  <a:pt x="276225" y="152885"/>
                </a:cubicBezTo>
                <a:cubicBezTo>
                  <a:pt x="272713" y="168689"/>
                  <a:pt x="270627" y="184804"/>
                  <a:pt x="266700" y="200510"/>
                </a:cubicBezTo>
                <a:cubicBezTo>
                  <a:pt x="264265" y="210250"/>
                  <a:pt x="259933" y="219431"/>
                  <a:pt x="257175" y="229085"/>
                </a:cubicBezTo>
                <a:cubicBezTo>
                  <a:pt x="253579" y="241672"/>
                  <a:pt x="251246" y="254598"/>
                  <a:pt x="247650" y="267185"/>
                </a:cubicBezTo>
                <a:cubicBezTo>
                  <a:pt x="234364" y="313685"/>
                  <a:pt x="228777" y="304047"/>
                  <a:pt x="219075" y="371960"/>
                </a:cubicBezTo>
                <a:cubicBezTo>
                  <a:pt x="216037" y="393229"/>
                  <a:pt x="205311" y="471996"/>
                  <a:pt x="200025" y="495785"/>
                </a:cubicBezTo>
                <a:cubicBezTo>
                  <a:pt x="197847" y="505586"/>
                  <a:pt x="193675" y="514835"/>
                  <a:pt x="190500" y="524360"/>
                </a:cubicBezTo>
                <a:cubicBezTo>
                  <a:pt x="187325" y="546585"/>
                  <a:pt x="180975" y="568584"/>
                  <a:pt x="180975" y="591035"/>
                </a:cubicBezTo>
                <a:cubicBezTo>
                  <a:pt x="180975" y="660957"/>
                  <a:pt x="183051" y="731061"/>
                  <a:pt x="190500" y="800585"/>
                </a:cubicBezTo>
                <a:cubicBezTo>
                  <a:pt x="193073" y="824603"/>
                  <a:pt x="215395" y="872727"/>
                  <a:pt x="228600" y="895835"/>
                </a:cubicBezTo>
                <a:cubicBezTo>
                  <a:pt x="234280" y="905774"/>
                  <a:pt x="242530" y="914171"/>
                  <a:pt x="247650" y="924410"/>
                </a:cubicBezTo>
                <a:cubicBezTo>
                  <a:pt x="252140" y="933390"/>
                  <a:pt x="252685" y="944005"/>
                  <a:pt x="257175" y="952985"/>
                </a:cubicBezTo>
                <a:cubicBezTo>
                  <a:pt x="262295" y="963224"/>
                  <a:pt x="271105" y="971321"/>
                  <a:pt x="276225" y="981560"/>
                </a:cubicBezTo>
                <a:cubicBezTo>
                  <a:pt x="280715" y="990540"/>
                  <a:pt x="280874" y="1001358"/>
                  <a:pt x="285750" y="1010135"/>
                </a:cubicBezTo>
                <a:cubicBezTo>
                  <a:pt x="296869" y="1030149"/>
                  <a:pt x="311150" y="1048235"/>
                  <a:pt x="323850" y="1067285"/>
                </a:cubicBezTo>
                <a:cubicBezTo>
                  <a:pt x="330200" y="1076810"/>
                  <a:pt x="337780" y="1085621"/>
                  <a:pt x="342900" y="1095860"/>
                </a:cubicBezTo>
                <a:cubicBezTo>
                  <a:pt x="349250" y="1108560"/>
                  <a:pt x="352860" y="1123052"/>
                  <a:pt x="361950" y="1133960"/>
                </a:cubicBezTo>
                <a:cubicBezTo>
                  <a:pt x="369279" y="1142754"/>
                  <a:pt x="381000" y="1146660"/>
                  <a:pt x="390525" y="1153010"/>
                </a:cubicBezTo>
                <a:cubicBezTo>
                  <a:pt x="346203" y="1175171"/>
                  <a:pt x="341251" y="1175678"/>
                  <a:pt x="295275" y="1210160"/>
                </a:cubicBezTo>
                <a:cubicBezTo>
                  <a:pt x="282575" y="1219685"/>
                  <a:pt x="268400" y="1227510"/>
                  <a:pt x="257175" y="1238735"/>
                </a:cubicBezTo>
                <a:cubicBezTo>
                  <a:pt x="249080" y="1246830"/>
                  <a:pt x="245454" y="1258516"/>
                  <a:pt x="238125" y="1267310"/>
                </a:cubicBezTo>
                <a:cubicBezTo>
                  <a:pt x="229501" y="1277658"/>
                  <a:pt x="218174" y="1285537"/>
                  <a:pt x="209550" y="1295885"/>
                </a:cubicBezTo>
                <a:cubicBezTo>
                  <a:pt x="169863" y="1343510"/>
                  <a:pt x="214312" y="1308585"/>
                  <a:pt x="161925" y="1343510"/>
                </a:cubicBezTo>
                <a:cubicBezTo>
                  <a:pt x="140081" y="1409043"/>
                  <a:pt x="168152" y="1331057"/>
                  <a:pt x="114300" y="1438760"/>
                </a:cubicBezTo>
                <a:cubicBezTo>
                  <a:pt x="109810" y="1447740"/>
                  <a:pt x="108730" y="1458107"/>
                  <a:pt x="104775" y="1467335"/>
                </a:cubicBezTo>
                <a:cubicBezTo>
                  <a:pt x="99182" y="1480386"/>
                  <a:pt x="92075" y="1492735"/>
                  <a:pt x="85725" y="1505435"/>
                </a:cubicBezTo>
                <a:cubicBezTo>
                  <a:pt x="79375" y="1549885"/>
                  <a:pt x="80874" y="1596188"/>
                  <a:pt x="66675" y="1638785"/>
                </a:cubicBezTo>
                <a:cubicBezTo>
                  <a:pt x="63500" y="1648310"/>
                  <a:pt x="59908" y="1657706"/>
                  <a:pt x="57150" y="1667360"/>
                </a:cubicBezTo>
                <a:cubicBezTo>
                  <a:pt x="53554" y="1679947"/>
                  <a:pt x="52782" y="1693428"/>
                  <a:pt x="47625" y="1705460"/>
                </a:cubicBezTo>
                <a:cubicBezTo>
                  <a:pt x="43116" y="1715982"/>
                  <a:pt x="34925" y="1724510"/>
                  <a:pt x="28575" y="1734035"/>
                </a:cubicBezTo>
                <a:cubicBezTo>
                  <a:pt x="25400" y="1749910"/>
                  <a:pt x="22977" y="1765954"/>
                  <a:pt x="19050" y="1781660"/>
                </a:cubicBezTo>
                <a:cubicBezTo>
                  <a:pt x="16615" y="1791400"/>
                  <a:pt x="11321" y="1800357"/>
                  <a:pt x="9525" y="1810235"/>
                </a:cubicBezTo>
                <a:cubicBezTo>
                  <a:pt x="4946" y="1835420"/>
                  <a:pt x="3175" y="1861035"/>
                  <a:pt x="0" y="1886435"/>
                </a:cubicBezTo>
                <a:cubicBezTo>
                  <a:pt x="3175" y="2035660"/>
                  <a:pt x="-2870" y="2185367"/>
                  <a:pt x="9525" y="2334110"/>
                </a:cubicBezTo>
                <a:cubicBezTo>
                  <a:pt x="10359" y="2344116"/>
                  <a:pt x="28060" y="2343635"/>
                  <a:pt x="38100" y="2343635"/>
                </a:cubicBezTo>
                <a:cubicBezTo>
                  <a:pt x="95338" y="2343635"/>
                  <a:pt x="152400" y="2337285"/>
                  <a:pt x="209550" y="2334110"/>
                </a:cubicBezTo>
                <a:cubicBezTo>
                  <a:pt x="219075" y="2327760"/>
                  <a:pt x="230974" y="2323999"/>
                  <a:pt x="238125" y="2315060"/>
                </a:cubicBezTo>
                <a:cubicBezTo>
                  <a:pt x="244397" y="2307220"/>
                  <a:pt x="243160" y="2295465"/>
                  <a:pt x="247650" y="2286485"/>
                </a:cubicBezTo>
                <a:cubicBezTo>
                  <a:pt x="260289" y="2261207"/>
                  <a:pt x="284294" y="2237386"/>
                  <a:pt x="304800" y="2219810"/>
                </a:cubicBezTo>
                <a:cubicBezTo>
                  <a:pt x="313492" y="2212360"/>
                  <a:pt x="322914" y="2205409"/>
                  <a:pt x="333375" y="2200760"/>
                </a:cubicBezTo>
                <a:cubicBezTo>
                  <a:pt x="351725" y="2192605"/>
                  <a:pt x="373817" y="2192849"/>
                  <a:pt x="390525" y="2181710"/>
                </a:cubicBezTo>
                <a:cubicBezTo>
                  <a:pt x="400050" y="2175360"/>
                  <a:pt x="408342" y="2166572"/>
                  <a:pt x="419100" y="2162660"/>
                </a:cubicBezTo>
                <a:cubicBezTo>
                  <a:pt x="443705" y="2153713"/>
                  <a:pt x="471882" y="2155319"/>
                  <a:pt x="495300" y="2143610"/>
                </a:cubicBezTo>
                <a:cubicBezTo>
                  <a:pt x="553878" y="2114321"/>
                  <a:pt x="521586" y="2132436"/>
                  <a:pt x="590550" y="2086460"/>
                </a:cubicBezTo>
                <a:cubicBezTo>
                  <a:pt x="624907" y="2063555"/>
                  <a:pt x="650177" y="2049407"/>
                  <a:pt x="676275" y="2010260"/>
                </a:cubicBezTo>
                <a:cubicBezTo>
                  <a:pt x="722687" y="1940642"/>
                  <a:pt x="666036" y="2028178"/>
                  <a:pt x="714375" y="1943585"/>
                </a:cubicBezTo>
                <a:cubicBezTo>
                  <a:pt x="720055" y="1933646"/>
                  <a:pt x="728776" y="1925471"/>
                  <a:pt x="733425" y="1915010"/>
                </a:cubicBezTo>
                <a:cubicBezTo>
                  <a:pt x="741580" y="1896660"/>
                  <a:pt x="746125" y="1876910"/>
                  <a:pt x="752475" y="1857860"/>
                </a:cubicBezTo>
                <a:lnTo>
                  <a:pt x="771525" y="1800710"/>
                </a:lnTo>
                <a:cubicBezTo>
                  <a:pt x="774700" y="1791185"/>
                  <a:pt x="778615" y="1781875"/>
                  <a:pt x="781050" y="1772135"/>
                </a:cubicBezTo>
                <a:cubicBezTo>
                  <a:pt x="810827" y="1653028"/>
                  <a:pt x="772771" y="1801113"/>
                  <a:pt x="800100" y="1705460"/>
                </a:cubicBezTo>
                <a:cubicBezTo>
                  <a:pt x="803696" y="1692873"/>
                  <a:pt x="804468" y="1679392"/>
                  <a:pt x="809625" y="1667360"/>
                </a:cubicBezTo>
                <a:cubicBezTo>
                  <a:pt x="814134" y="1656838"/>
                  <a:pt x="823555" y="1649024"/>
                  <a:pt x="828675" y="1638785"/>
                </a:cubicBezTo>
                <a:cubicBezTo>
                  <a:pt x="833165" y="1629805"/>
                  <a:pt x="834245" y="1619438"/>
                  <a:pt x="838200" y="1610210"/>
                </a:cubicBezTo>
                <a:cubicBezTo>
                  <a:pt x="843793" y="1597159"/>
                  <a:pt x="851977" y="1585293"/>
                  <a:pt x="857250" y="1572110"/>
                </a:cubicBezTo>
                <a:cubicBezTo>
                  <a:pt x="864708" y="1553466"/>
                  <a:pt x="869950" y="1534010"/>
                  <a:pt x="876300" y="1514960"/>
                </a:cubicBezTo>
                <a:cubicBezTo>
                  <a:pt x="879475" y="1505435"/>
                  <a:pt x="883390" y="1496125"/>
                  <a:pt x="885825" y="1486385"/>
                </a:cubicBezTo>
                <a:cubicBezTo>
                  <a:pt x="897785" y="1438545"/>
                  <a:pt x="891210" y="1460704"/>
                  <a:pt x="904875" y="1419710"/>
                </a:cubicBezTo>
                <a:cubicBezTo>
                  <a:pt x="908050" y="1346685"/>
                  <a:pt x="910345" y="1273616"/>
                  <a:pt x="914400" y="1200635"/>
                </a:cubicBezTo>
                <a:cubicBezTo>
                  <a:pt x="928348" y="949575"/>
                  <a:pt x="935212" y="1169209"/>
                  <a:pt x="914400" y="752960"/>
                </a:cubicBezTo>
                <a:cubicBezTo>
                  <a:pt x="913436" y="733671"/>
                  <a:pt x="909559" y="714546"/>
                  <a:pt x="904875" y="695810"/>
                </a:cubicBezTo>
                <a:cubicBezTo>
                  <a:pt x="872465" y="566168"/>
                  <a:pt x="902517" y="690503"/>
                  <a:pt x="866775" y="610085"/>
                </a:cubicBezTo>
                <a:cubicBezTo>
                  <a:pt x="858620" y="591735"/>
                  <a:pt x="858864" y="569643"/>
                  <a:pt x="847725" y="552935"/>
                </a:cubicBezTo>
                <a:cubicBezTo>
                  <a:pt x="793130" y="471043"/>
                  <a:pt x="858585" y="574655"/>
                  <a:pt x="819150" y="495785"/>
                </a:cubicBezTo>
                <a:cubicBezTo>
                  <a:pt x="814030" y="485546"/>
                  <a:pt x="806450" y="476735"/>
                  <a:pt x="800100" y="467210"/>
                </a:cubicBezTo>
                <a:cubicBezTo>
                  <a:pt x="797048" y="455003"/>
                  <a:pt x="787882" y="414200"/>
                  <a:pt x="781050" y="400535"/>
                </a:cubicBezTo>
                <a:cubicBezTo>
                  <a:pt x="775930" y="390296"/>
                  <a:pt x="767680" y="381899"/>
                  <a:pt x="762000" y="371960"/>
                </a:cubicBezTo>
                <a:cubicBezTo>
                  <a:pt x="754955" y="359632"/>
                  <a:pt x="752449" y="344414"/>
                  <a:pt x="742950" y="333860"/>
                </a:cubicBezTo>
                <a:cubicBezTo>
                  <a:pt x="681842" y="265962"/>
                  <a:pt x="694527" y="290532"/>
                  <a:pt x="638175" y="257660"/>
                </a:cubicBezTo>
                <a:cubicBezTo>
                  <a:pt x="612302" y="242568"/>
                  <a:pt x="588766" y="223430"/>
                  <a:pt x="561975" y="210035"/>
                </a:cubicBezTo>
                <a:cubicBezTo>
                  <a:pt x="549275" y="203685"/>
                  <a:pt x="535429" y="199238"/>
                  <a:pt x="523875" y="190985"/>
                </a:cubicBezTo>
                <a:cubicBezTo>
                  <a:pt x="512914" y="183155"/>
                  <a:pt x="505648" y="171034"/>
                  <a:pt x="495300" y="162410"/>
                </a:cubicBezTo>
                <a:cubicBezTo>
                  <a:pt x="486506" y="155081"/>
                  <a:pt x="475519" y="150689"/>
                  <a:pt x="466725" y="143360"/>
                </a:cubicBezTo>
                <a:cubicBezTo>
                  <a:pt x="456377" y="134736"/>
                  <a:pt x="448926" y="122867"/>
                  <a:pt x="438150" y="114785"/>
                </a:cubicBezTo>
                <a:cubicBezTo>
                  <a:pt x="410676" y="94179"/>
                  <a:pt x="376709" y="81919"/>
                  <a:pt x="352425" y="57635"/>
                </a:cubicBezTo>
                <a:cubicBezTo>
                  <a:pt x="321605" y="26815"/>
                  <a:pt x="333375" y="-4278"/>
                  <a:pt x="323850" y="485"/>
                </a:cubicBezTo>
                <a:close/>
              </a:path>
            </a:pathLst>
          </a:custGeom>
          <a:solidFill>
            <a:srgbClr val="FFFF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sz="4400" b="1" dirty="0">
                <a:solidFill>
                  <a:schemeClr val="tx1"/>
                </a:solidFill>
              </a:rPr>
              <a:t>R</a:t>
            </a:r>
            <a:r>
              <a:rPr lang="en-US" sz="4400" b="1" baseline="30000" dirty="0">
                <a:solidFill>
                  <a:schemeClr val="tx1"/>
                </a:solidFill>
              </a:rPr>
              <a:t>2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EAF17-71B7-4F6F-A7D1-ABA623BBECDB}"/>
              </a:ext>
            </a:extLst>
          </p:cNvPr>
          <p:cNvSpPr txBox="1"/>
          <p:nvPr/>
        </p:nvSpPr>
        <p:spPr>
          <a:xfrm>
            <a:off x="323850" y="6027430"/>
            <a:ext cx="1071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The proportion of variance explained by the whole model (Even if it’s shared)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A9D6D-939A-4DC2-B419-70690CE1FDFD}"/>
              </a:ext>
            </a:extLst>
          </p:cNvPr>
          <p:cNvSpPr txBox="1"/>
          <p:nvPr/>
        </p:nvSpPr>
        <p:spPr>
          <a:xfrm>
            <a:off x="9839325" y="6084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Not drawn to scale</a:t>
            </a:r>
          </a:p>
        </p:txBody>
      </p:sp>
    </p:spTree>
    <p:extLst>
      <p:ext uri="{BB962C8B-B14F-4D97-AF65-F5344CB8AC3E}">
        <p14:creationId xmlns:p14="http://schemas.microsoft.com/office/powerpoint/2010/main" val="300432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85A5-DDBE-45EF-BED2-C797F2DF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happening?: Coefficients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6C5F7C-321D-42F6-97D1-09DBF798158A}"/>
              </a:ext>
            </a:extLst>
          </p:cNvPr>
          <p:cNvSpPr/>
          <p:nvPr/>
        </p:nvSpPr>
        <p:spPr>
          <a:xfrm>
            <a:off x="3618956" y="2602502"/>
            <a:ext cx="2647405" cy="264740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Variance in Life Satisfaction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D937E-41F3-495C-8B4C-0DA8F35C55C2}"/>
              </a:ext>
            </a:extLst>
          </p:cNvPr>
          <p:cNvSpPr/>
          <p:nvPr/>
        </p:nvSpPr>
        <p:spPr>
          <a:xfrm>
            <a:off x="5312772" y="3717200"/>
            <a:ext cx="2220685" cy="2037805"/>
          </a:xfrm>
          <a:prstGeom prst="ellipse">
            <a:avLst/>
          </a:prstGeom>
          <a:solidFill>
            <a:srgbClr val="00B05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Variance in age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DBB5ED-E914-4824-8B60-F5B922111ABF}"/>
              </a:ext>
            </a:extLst>
          </p:cNvPr>
          <p:cNvSpPr/>
          <p:nvPr/>
        </p:nvSpPr>
        <p:spPr>
          <a:xfrm>
            <a:off x="5513342" y="2293347"/>
            <a:ext cx="2220685" cy="2037805"/>
          </a:xfrm>
          <a:prstGeom prst="ellipse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Variance in anxiety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919ED-6085-4F54-BE19-C1FA9B491D41}"/>
              </a:ext>
            </a:extLst>
          </p:cNvPr>
          <p:cNvCxnSpPr>
            <a:cxnSpLocks/>
          </p:cNvCxnSpPr>
          <p:nvPr/>
        </p:nvCxnSpPr>
        <p:spPr>
          <a:xfrm flipV="1">
            <a:off x="4485732" y="4667251"/>
            <a:ext cx="1172118" cy="921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74DC69-71EF-4C7F-A3B3-6BB0B31BEC06}"/>
              </a:ext>
            </a:extLst>
          </p:cNvPr>
          <p:cNvSpPr txBox="1"/>
          <p:nvPr/>
        </p:nvSpPr>
        <p:spPr>
          <a:xfrm>
            <a:off x="2887982" y="5464508"/>
            <a:ext cx="195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for 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4C6305-1417-44AE-AC87-AD5C347A20DA}"/>
              </a:ext>
            </a:extLst>
          </p:cNvPr>
          <p:cNvCxnSpPr>
            <a:cxnSpLocks/>
          </p:cNvCxnSpPr>
          <p:nvPr/>
        </p:nvCxnSpPr>
        <p:spPr>
          <a:xfrm>
            <a:off x="5129314" y="2203236"/>
            <a:ext cx="696480" cy="11749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9DF661-09E0-4D28-A78D-065DE3894E3F}"/>
              </a:ext>
            </a:extLst>
          </p:cNvPr>
          <p:cNvSpPr txBox="1"/>
          <p:nvPr/>
        </p:nvSpPr>
        <p:spPr>
          <a:xfrm>
            <a:off x="3962944" y="1741137"/>
            <a:ext cx="230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for anxiety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2782D-C57F-42F0-9814-9DC28BA97AD0}"/>
              </a:ext>
            </a:extLst>
          </p:cNvPr>
          <p:cNvSpPr txBox="1"/>
          <p:nvPr/>
        </p:nvSpPr>
        <p:spPr>
          <a:xfrm>
            <a:off x="609599" y="6124575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coefficients are what is uniquely being explained by the predictor alone (excluding any shared variance).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2F47EEC-9F69-4FE7-80B3-C053C29B82AA}"/>
              </a:ext>
            </a:extLst>
          </p:cNvPr>
          <p:cNvSpPr/>
          <p:nvPr/>
        </p:nvSpPr>
        <p:spPr>
          <a:xfrm>
            <a:off x="5742486" y="3699102"/>
            <a:ext cx="523875" cy="533400"/>
          </a:xfrm>
          <a:custGeom>
            <a:avLst/>
            <a:gdLst>
              <a:gd name="connsiteX0" fmla="*/ 0 w 523875"/>
              <a:gd name="connsiteY0" fmla="*/ 209550 h 533400"/>
              <a:gd name="connsiteX1" fmla="*/ 66675 w 523875"/>
              <a:gd name="connsiteY1" fmla="*/ 190500 h 533400"/>
              <a:gd name="connsiteX2" fmla="*/ 95250 w 523875"/>
              <a:gd name="connsiteY2" fmla="*/ 180975 h 533400"/>
              <a:gd name="connsiteX3" fmla="*/ 133350 w 523875"/>
              <a:gd name="connsiteY3" fmla="*/ 161925 h 533400"/>
              <a:gd name="connsiteX4" fmla="*/ 161925 w 523875"/>
              <a:gd name="connsiteY4" fmla="*/ 152400 h 533400"/>
              <a:gd name="connsiteX5" fmla="*/ 190500 w 523875"/>
              <a:gd name="connsiteY5" fmla="*/ 133350 h 533400"/>
              <a:gd name="connsiteX6" fmla="*/ 228600 w 523875"/>
              <a:gd name="connsiteY6" fmla="*/ 104775 h 533400"/>
              <a:gd name="connsiteX7" fmla="*/ 285750 w 523875"/>
              <a:gd name="connsiteY7" fmla="*/ 85725 h 533400"/>
              <a:gd name="connsiteX8" fmla="*/ 361950 w 523875"/>
              <a:gd name="connsiteY8" fmla="*/ 38100 h 533400"/>
              <a:gd name="connsiteX9" fmla="*/ 457200 w 523875"/>
              <a:gd name="connsiteY9" fmla="*/ 9525 h 533400"/>
              <a:gd name="connsiteX10" fmla="*/ 485775 w 523875"/>
              <a:gd name="connsiteY10" fmla="*/ 0 h 533400"/>
              <a:gd name="connsiteX11" fmla="*/ 504825 w 523875"/>
              <a:gd name="connsiteY11" fmla="*/ 38100 h 533400"/>
              <a:gd name="connsiteX12" fmla="*/ 523875 w 523875"/>
              <a:gd name="connsiteY12" fmla="*/ 104775 h 533400"/>
              <a:gd name="connsiteX13" fmla="*/ 514350 w 523875"/>
              <a:gd name="connsiteY13" fmla="*/ 333375 h 533400"/>
              <a:gd name="connsiteX14" fmla="*/ 504825 w 523875"/>
              <a:gd name="connsiteY14" fmla="*/ 361950 h 533400"/>
              <a:gd name="connsiteX15" fmla="*/ 495300 w 523875"/>
              <a:gd name="connsiteY15" fmla="*/ 438150 h 533400"/>
              <a:gd name="connsiteX16" fmla="*/ 485775 w 523875"/>
              <a:gd name="connsiteY16" fmla="*/ 466725 h 533400"/>
              <a:gd name="connsiteX17" fmla="*/ 476250 w 523875"/>
              <a:gd name="connsiteY17" fmla="*/ 514350 h 533400"/>
              <a:gd name="connsiteX18" fmla="*/ 438150 w 523875"/>
              <a:gd name="connsiteY18" fmla="*/ 533400 h 533400"/>
              <a:gd name="connsiteX19" fmla="*/ 381000 w 523875"/>
              <a:gd name="connsiteY19" fmla="*/ 504825 h 533400"/>
              <a:gd name="connsiteX20" fmla="*/ 323850 w 523875"/>
              <a:gd name="connsiteY20" fmla="*/ 476250 h 533400"/>
              <a:gd name="connsiteX21" fmla="*/ 295275 w 523875"/>
              <a:gd name="connsiteY21" fmla="*/ 447675 h 533400"/>
              <a:gd name="connsiteX22" fmla="*/ 266700 w 523875"/>
              <a:gd name="connsiteY22" fmla="*/ 438150 h 533400"/>
              <a:gd name="connsiteX23" fmla="*/ 180975 w 523875"/>
              <a:gd name="connsiteY23" fmla="*/ 381000 h 533400"/>
              <a:gd name="connsiteX24" fmla="*/ 152400 w 523875"/>
              <a:gd name="connsiteY24" fmla="*/ 361950 h 533400"/>
              <a:gd name="connsiteX25" fmla="*/ 123825 w 523875"/>
              <a:gd name="connsiteY25" fmla="*/ 352425 h 533400"/>
              <a:gd name="connsiteX26" fmla="*/ 66675 w 523875"/>
              <a:gd name="connsiteY26" fmla="*/ 314325 h 533400"/>
              <a:gd name="connsiteX27" fmla="*/ 0 w 523875"/>
              <a:gd name="connsiteY27" fmla="*/ 20955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23875" h="533400">
                <a:moveTo>
                  <a:pt x="0" y="209550"/>
                </a:moveTo>
                <a:cubicBezTo>
                  <a:pt x="0" y="188913"/>
                  <a:pt x="44535" y="197142"/>
                  <a:pt x="66675" y="190500"/>
                </a:cubicBezTo>
                <a:cubicBezTo>
                  <a:pt x="76292" y="187615"/>
                  <a:pt x="86022" y="184930"/>
                  <a:pt x="95250" y="180975"/>
                </a:cubicBezTo>
                <a:cubicBezTo>
                  <a:pt x="108301" y="175382"/>
                  <a:pt x="120299" y="167518"/>
                  <a:pt x="133350" y="161925"/>
                </a:cubicBezTo>
                <a:cubicBezTo>
                  <a:pt x="142578" y="157970"/>
                  <a:pt x="152945" y="156890"/>
                  <a:pt x="161925" y="152400"/>
                </a:cubicBezTo>
                <a:cubicBezTo>
                  <a:pt x="172164" y="147280"/>
                  <a:pt x="181185" y="140004"/>
                  <a:pt x="190500" y="133350"/>
                </a:cubicBezTo>
                <a:cubicBezTo>
                  <a:pt x="203418" y="124123"/>
                  <a:pt x="214401" y="111875"/>
                  <a:pt x="228600" y="104775"/>
                </a:cubicBezTo>
                <a:cubicBezTo>
                  <a:pt x="246561" y="95795"/>
                  <a:pt x="268722" y="96368"/>
                  <a:pt x="285750" y="85725"/>
                </a:cubicBezTo>
                <a:cubicBezTo>
                  <a:pt x="311150" y="69850"/>
                  <a:pt x="332891" y="45365"/>
                  <a:pt x="361950" y="38100"/>
                </a:cubicBezTo>
                <a:cubicBezTo>
                  <a:pt x="419531" y="23705"/>
                  <a:pt x="387631" y="32715"/>
                  <a:pt x="457200" y="9525"/>
                </a:cubicBezTo>
                <a:lnTo>
                  <a:pt x="485775" y="0"/>
                </a:lnTo>
                <a:cubicBezTo>
                  <a:pt x="492125" y="12700"/>
                  <a:pt x="499232" y="25049"/>
                  <a:pt x="504825" y="38100"/>
                </a:cubicBezTo>
                <a:cubicBezTo>
                  <a:pt x="513024" y="57231"/>
                  <a:pt x="519042" y="85441"/>
                  <a:pt x="523875" y="104775"/>
                </a:cubicBezTo>
                <a:cubicBezTo>
                  <a:pt x="520700" y="180975"/>
                  <a:pt x="519984" y="257317"/>
                  <a:pt x="514350" y="333375"/>
                </a:cubicBezTo>
                <a:cubicBezTo>
                  <a:pt x="513608" y="343388"/>
                  <a:pt x="506621" y="352072"/>
                  <a:pt x="504825" y="361950"/>
                </a:cubicBezTo>
                <a:cubicBezTo>
                  <a:pt x="500246" y="387135"/>
                  <a:pt x="499879" y="412965"/>
                  <a:pt x="495300" y="438150"/>
                </a:cubicBezTo>
                <a:cubicBezTo>
                  <a:pt x="493504" y="448028"/>
                  <a:pt x="488210" y="456985"/>
                  <a:pt x="485775" y="466725"/>
                </a:cubicBezTo>
                <a:cubicBezTo>
                  <a:pt x="481848" y="482431"/>
                  <a:pt x="485660" y="501176"/>
                  <a:pt x="476250" y="514350"/>
                </a:cubicBezTo>
                <a:cubicBezTo>
                  <a:pt x="467997" y="525904"/>
                  <a:pt x="450850" y="527050"/>
                  <a:pt x="438150" y="533400"/>
                </a:cubicBezTo>
                <a:cubicBezTo>
                  <a:pt x="366326" y="509459"/>
                  <a:pt x="454858" y="541754"/>
                  <a:pt x="381000" y="504825"/>
                </a:cubicBezTo>
                <a:cubicBezTo>
                  <a:pt x="338042" y="483346"/>
                  <a:pt x="364796" y="510372"/>
                  <a:pt x="323850" y="476250"/>
                </a:cubicBezTo>
                <a:cubicBezTo>
                  <a:pt x="313502" y="467626"/>
                  <a:pt x="306483" y="455147"/>
                  <a:pt x="295275" y="447675"/>
                </a:cubicBezTo>
                <a:cubicBezTo>
                  <a:pt x="286921" y="442106"/>
                  <a:pt x="275477" y="443026"/>
                  <a:pt x="266700" y="438150"/>
                </a:cubicBezTo>
                <a:lnTo>
                  <a:pt x="180975" y="381000"/>
                </a:lnTo>
                <a:cubicBezTo>
                  <a:pt x="171450" y="374650"/>
                  <a:pt x="163260" y="365570"/>
                  <a:pt x="152400" y="361950"/>
                </a:cubicBezTo>
                <a:cubicBezTo>
                  <a:pt x="142875" y="358775"/>
                  <a:pt x="132602" y="357301"/>
                  <a:pt x="123825" y="352425"/>
                </a:cubicBezTo>
                <a:cubicBezTo>
                  <a:pt x="103811" y="341306"/>
                  <a:pt x="66675" y="314325"/>
                  <a:pt x="66675" y="314325"/>
                </a:cubicBezTo>
                <a:cubicBezTo>
                  <a:pt x="24637" y="251268"/>
                  <a:pt x="0" y="230187"/>
                  <a:pt x="0" y="2095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FAD9A-8A82-45B3-95FB-2CA508F75F1F}"/>
              </a:ext>
            </a:extLst>
          </p:cNvPr>
          <p:cNvCxnSpPr/>
          <p:nvPr/>
        </p:nvCxnSpPr>
        <p:spPr>
          <a:xfrm flipH="1" flipV="1">
            <a:off x="6096000" y="3965802"/>
            <a:ext cx="1990725" cy="266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2AFF7B-52E7-40A2-97F5-4B3CC2799FD2}"/>
              </a:ext>
            </a:extLst>
          </p:cNvPr>
          <p:cNvSpPr txBox="1"/>
          <p:nvPr/>
        </p:nvSpPr>
        <p:spPr>
          <a:xfrm>
            <a:off x="8153400" y="3965802"/>
            <a:ext cx="206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variance is removed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17FF4-C236-454A-BE92-3320AFC3CFA0}"/>
              </a:ext>
            </a:extLst>
          </p:cNvPr>
          <p:cNvSpPr txBox="1"/>
          <p:nvPr/>
        </p:nvSpPr>
        <p:spPr>
          <a:xfrm>
            <a:off x="9839325" y="6084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Not drawn to scale</a:t>
            </a:r>
          </a:p>
        </p:txBody>
      </p:sp>
    </p:spTree>
    <p:extLst>
      <p:ext uri="{BB962C8B-B14F-4D97-AF65-F5344CB8AC3E}">
        <p14:creationId xmlns:p14="http://schemas.microsoft.com/office/powerpoint/2010/main" val="406684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Welcome to Psy 652 Lab! Module 9:  Multiple Regression</vt:lpstr>
      <vt:lpstr>Objectives</vt:lpstr>
      <vt:lpstr>Variable descriptions of today’s dataset (slp)</vt:lpstr>
      <vt:lpstr>Differences between Multiple Regression and Simple Linear Regression (SLR)</vt:lpstr>
      <vt:lpstr>Example regression results and interpretation (Outcome = Life satisfaction)</vt:lpstr>
      <vt:lpstr>Example regression results and interpretation (Outcome = Life satisfaction)</vt:lpstr>
      <vt:lpstr>What is happening?</vt:lpstr>
      <vt:lpstr>What is happening?: R2</vt:lpstr>
      <vt:lpstr>What is happening?: Coefficients</vt:lpstr>
      <vt:lpstr>Using the model to make predictions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9:  Multiple Regression</dc:title>
  <dc:creator>Yetz,Neil</dc:creator>
  <cp:lastModifiedBy>Yetz,Neil</cp:lastModifiedBy>
  <cp:revision>2</cp:revision>
  <dcterms:created xsi:type="dcterms:W3CDTF">2020-10-06T01:09:30Z</dcterms:created>
  <dcterms:modified xsi:type="dcterms:W3CDTF">2020-10-10T20:08:06Z</dcterms:modified>
</cp:coreProperties>
</file>