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5E"/>
    <a:srgbClr val="31929F"/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78DB4-EF24-4477-A995-AB97AF99C755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907625-9376-4754-B0C6-100172F13CA7}">
      <dgm:prSet/>
      <dgm:spPr/>
      <dgm:t>
        <a:bodyPr/>
        <a:lstStyle/>
        <a:p>
          <a:r>
            <a:rPr lang="en-US"/>
            <a:t>Quick Overview of hierarchical regression</a:t>
          </a:r>
        </a:p>
      </dgm:t>
    </dgm:pt>
    <dgm:pt modelId="{12625AD3-EC5D-4B1F-8CD4-61A59F7B917E}" type="parTrans" cxnId="{C0D4F0A8-D2DB-47C1-893E-B4645A3AF403}">
      <dgm:prSet/>
      <dgm:spPr/>
      <dgm:t>
        <a:bodyPr/>
        <a:lstStyle/>
        <a:p>
          <a:endParaRPr lang="en-US"/>
        </a:p>
      </dgm:t>
    </dgm:pt>
    <dgm:pt modelId="{3310EB44-AAE5-4E2D-9060-D96CD4A15431}" type="sibTrans" cxnId="{C0D4F0A8-D2DB-47C1-893E-B4645A3AF403}">
      <dgm:prSet/>
      <dgm:spPr/>
      <dgm:t>
        <a:bodyPr/>
        <a:lstStyle/>
        <a:p>
          <a:endParaRPr lang="en-US"/>
        </a:p>
      </dgm:t>
    </dgm:pt>
    <dgm:pt modelId="{FAC43B69-DAEB-42D1-B53B-E08A6C2E66DD}">
      <dgm:prSet/>
      <dgm:spPr/>
      <dgm:t>
        <a:bodyPr/>
        <a:lstStyle/>
        <a:p>
          <a:r>
            <a:rPr lang="en-US"/>
            <a:t>Code!</a:t>
          </a:r>
        </a:p>
      </dgm:t>
    </dgm:pt>
    <dgm:pt modelId="{0DB1147E-DCC8-402B-8931-4BC8158B2415}" type="parTrans" cxnId="{365BD746-42BD-45EE-B7C5-C2D3E28CFD7D}">
      <dgm:prSet/>
      <dgm:spPr/>
      <dgm:t>
        <a:bodyPr/>
        <a:lstStyle/>
        <a:p>
          <a:endParaRPr lang="en-US"/>
        </a:p>
      </dgm:t>
    </dgm:pt>
    <dgm:pt modelId="{FA895084-16E1-4ED8-8E4E-B03864B536B2}" type="sibTrans" cxnId="{365BD746-42BD-45EE-B7C5-C2D3E28CFD7D}">
      <dgm:prSet/>
      <dgm:spPr/>
      <dgm:t>
        <a:bodyPr/>
        <a:lstStyle/>
        <a:p>
          <a:endParaRPr lang="en-US"/>
        </a:p>
      </dgm:t>
    </dgm:pt>
    <dgm:pt modelId="{D17EE502-5C0F-4186-8D89-1846ACE43231}" type="pres">
      <dgm:prSet presAssocID="{62778DB4-EF24-4477-A995-AB97AF99C755}" presName="diagram" presStyleCnt="0">
        <dgm:presLayoutVars>
          <dgm:dir/>
          <dgm:resizeHandles/>
        </dgm:presLayoutVars>
      </dgm:prSet>
      <dgm:spPr/>
    </dgm:pt>
    <dgm:pt modelId="{9D08D2E4-4801-40D2-9DB9-575F6A8906F1}" type="pres">
      <dgm:prSet presAssocID="{A1907625-9376-4754-B0C6-100172F13CA7}" presName="firstNode" presStyleLbl="node1" presStyleIdx="0" presStyleCnt="2">
        <dgm:presLayoutVars>
          <dgm:bulletEnabled val="1"/>
        </dgm:presLayoutVars>
      </dgm:prSet>
      <dgm:spPr/>
    </dgm:pt>
    <dgm:pt modelId="{D736F307-211B-473A-9470-4C5DB19DBABA}" type="pres">
      <dgm:prSet presAssocID="{3310EB44-AAE5-4E2D-9060-D96CD4A15431}" presName="sibTrans" presStyleLbl="sibTrans2D1" presStyleIdx="0" presStyleCnt="1"/>
      <dgm:spPr/>
    </dgm:pt>
    <dgm:pt modelId="{1AACDD4B-7A48-495E-BDD0-7084F1084E7C}" type="pres">
      <dgm:prSet presAssocID="{FAC43B69-DAEB-42D1-B53B-E08A6C2E66DD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365BD746-42BD-45EE-B7C5-C2D3E28CFD7D}" srcId="{62778DB4-EF24-4477-A995-AB97AF99C755}" destId="{FAC43B69-DAEB-42D1-B53B-E08A6C2E66DD}" srcOrd="1" destOrd="0" parTransId="{0DB1147E-DCC8-402B-8931-4BC8158B2415}" sibTransId="{FA895084-16E1-4ED8-8E4E-B03864B536B2}"/>
    <dgm:cxn modelId="{C0D4F0A8-D2DB-47C1-893E-B4645A3AF403}" srcId="{62778DB4-EF24-4477-A995-AB97AF99C755}" destId="{A1907625-9376-4754-B0C6-100172F13CA7}" srcOrd="0" destOrd="0" parTransId="{12625AD3-EC5D-4B1F-8CD4-61A59F7B917E}" sibTransId="{3310EB44-AAE5-4E2D-9060-D96CD4A15431}"/>
    <dgm:cxn modelId="{82942DAD-DB1A-4CDB-BE9D-E5794273A434}" type="presOf" srcId="{A1907625-9376-4754-B0C6-100172F13CA7}" destId="{9D08D2E4-4801-40D2-9DB9-575F6A8906F1}" srcOrd="0" destOrd="0" presId="urn:microsoft.com/office/officeart/2005/8/layout/bProcess2"/>
    <dgm:cxn modelId="{3918D1CB-60AC-45D3-A2D2-3AEB9B33548C}" type="presOf" srcId="{62778DB4-EF24-4477-A995-AB97AF99C755}" destId="{D17EE502-5C0F-4186-8D89-1846ACE43231}" srcOrd="0" destOrd="0" presId="urn:microsoft.com/office/officeart/2005/8/layout/bProcess2"/>
    <dgm:cxn modelId="{65A405CE-93DA-4787-83D5-8906A0AF999B}" type="presOf" srcId="{FAC43B69-DAEB-42D1-B53B-E08A6C2E66DD}" destId="{1AACDD4B-7A48-495E-BDD0-7084F1084E7C}" srcOrd="0" destOrd="0" presId="urn:microsoft.com/office/officeart/2005/8/layout/bProcess2"/>
    <dgm:cxn modelId="{56D31EF8-4778-473C-A97D-4A983A9F14D4}" type="presOf" srcId="{3310EB44-AAE5-4E2D-9060-D96CD4A15431}" destId="{D736F307-211B-473A-9470-4C5DB19DBABA}" srcOrd="0" destOrd="0" presId="urn:microsoft.com/office/officeart/2005/8/layout/bProcess2"/>
    <dgm:cxn modelId="{FF4EFF3C-71DB-406B-9C6D-A2EB4C191494}" type="presParOf" srcId="{D17EE502-5C0F-4186-8D89-1846ACE43231}" destId="{9D08D2E4-4801-40D2-9DB9-575F6A8906F1}" srcOrd="0" destOrd="0" presId="urn:microsoft.com/office/officeart/2005/8/layout/bProcess2"/>
    <dgm:cxn modelId="{140B71E6-BC34-4972-B153-173C09AE4D18}" type="presParOf" srcId="{D17EE502-5C0F-4186-8D89-1846ACE43231}" destId="{D736F307-211B-473A-9470-4C5DB19DBABA}" srcOrd="1" destOrd="0" presId="urn:microsoft.com/office/officeart/2005/8/layout/bProcess2"/>
    <dgm:cxn modelId="{DCDB9383-C3A7-4065-8899-15CDCFF38D3B}" type="presParOf" srcId="{D17EE502-5C0F-4186-8D89-1846ACE43231}" destId="{1AACDD4B-7A48-495E-BDD0-7084F1084E7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8D2E4-4801-40D2-9DB9-575F6A8906F1}">
      <dsp:nvSpPr>
        <dsp:cNvPr id="0" name=""/>
        <dsp:cNvSpPr/>
      </dsp:nvSpPr>
      <dsp:spPr>
        <a:xfrm>
          <a:off x="335030" y="547"/>
          <a:ext cx="3938215" cy="3938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Quick Overview of hierarchical regression</a:t>
          </a:r>
        </a:p>
      </dsp:txBody>
      <dsp:txXfrm>
        <a:off x="911768" y="577285"/>
        <a:ext cx="2784739" cy="2784739"/>
      </dsp:txXfrm>
    </dsp:sp>
    <dsp:sp modelId="{D736F307-211B-473A-9470-4C5DB19DBABA}">
      <dsp:nvSpPr>
        <dsp:cNvPr id="0" name=""/>
        <dsp:cNvSpPr/>
      </dsp:nvSpPr>
      <dsp:spPr>
        <a:xfrm rot="5400000">
          <a:off x="4598148" y="1447841"/>
          <a:ext cx="1378375" cy="104362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CDD4B-7A48-495E-BDD0-7084F1084E7C}">
      <dsp:nvSpPr>
        <dsp:cNvPr id="0" name=""/>
        <dsp:cNvSpPr/>
      </dsp:nvSpPr>
      <dsp:spPr>
        <a:xfrm>
          <a:off x="6242353" y="547"/>
          <a:ext cx="3938215" cy="39382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Code!</a:t>
          </a:r>
        </a:p>
      </dsp:txBody>
      <dsp:txXfrm>
        <a:off x="6819091" y="577285"/>
        <a:ext cx="2784739" cy="2784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10: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Hierarchical Regression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C7BBB-23BA-4B84-BEB4-7D06F460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EA161-5B2B-4D2C-90B7-12DC236CF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706461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7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C3769-3877-41F5-ADC1-71104A2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100" dirty="0">
                <a:solidFill>
                  <a:schemeClr val="bg1"/>
                </a:solidFill>
              </a:rPr>
              <a:t>What is Hierarchical Regression?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5B0B-3DBF-49D0-AD07-F5274465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It’s a way to show if variables explain a statistically significant amount of variance in our dependent variable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Every time you add a variable in your model, you will see an increase in your R</a:t>
            </a:r>
            <a:r>
              <a:rPr lang="en-US" sz="2000" baseline="30000" dirty="0">
                <a:solidFill>
                  <a:schemeClr val="bg1"/>
                </a:solidFill>
              </a:rPr>
              <a:t>2 </a:t>
            </a:r>
            <a:r>
              <a:rPr lang="en-US" sz="2000" dirty="0">
                <a:solidFill>
                  <a:schemeClr val="bg1"/>
                </a:solidFill>
              </a:rPr>
              <a:t>value. But we want to know if that is statistically significant or not.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Today, we will be adding one variable at a time to a series of models and seeing if we are explaining more variance in the dependent variable (From a statistical significance standpoint)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CD3E3-F905-4B98-AA1D-6E0EF17C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70353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Psy 652 Lab! Module 10:  Hierarchical Regression</vt:lpstr>
      <vt:lpstr>Objectives</vt:lpstr>
      <vt:lpstr>What is Hierarchical Regression?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10:  Hierarchical Regression</dc:title>
  <dc:creator>Yetz,Neil</dc:creator>
  <cp:lastModifiedBy>Yetz,Neil</cp:lastModifiedBy>
  <cp:revision>1</cp:revision>
  <dcterms:created xsi:type="dcterms:W3CDTF">2020-10-14T00:56:52Z</dcterms:created>
  <dcterms:modified xsi:type="dcterms:W3CDTF">2020-10-14T00:57:04Z</dcterms:modified>
</cp:coreProperties>
</file>