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65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DAB"/>
    <a:srgbClr val="AF215E"/>
    <a:srgbClr val="31929F"/>
    <a:srgbClr val="FFFFCC"/>
    <a:srgbClr val="FFDFDF"/>
    <a:srgbClr val="CC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CC58B-5151-4154-AB47-6530C8B137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D5A27A-72DB-4580-8845-EA520D3C76C3}">
      <dgm:prSet/>
      <dgm:spPr/>
      <dgm:t>
        <a:bodyPr/>
        <a:lstStyle/>
        <a:p>
          <a:r>
            <a:rPr lang="en-US"/>
            <a:t>Examine pairwise differences between groups</a:t>
          </a:r>
        </a:p>
      </dgm:t>
    </dgm:pt>
    <dgm:pt modelId="{D2B31FD3-133F-4B5C-A6D6-44ECDA2ED537}" type="parTrans" cxnId="{5933B7CC-D2B6-4725-9FD4-E121D9683EAA}">
      <dgm:prSet/>
      <dgm:spPr/>
      <dgm:t>
        <a:bodyPr/>
        <a:lstStyle/>
        <a:p>
          <a:endParaRPr lang="en-US"/>
        </a:p>
      </dgm:t>
    </dgm:pt>
    <dgm:pt modelId="{38180095-E6E0-44E2-8906-4EB971392CF2}" type="sibTrans" cxnId="{5933B7CC-D2B6-4725-9FD4-E121D9683EAA}">
      <dgm:prSet/>
      <dgm:spPr/>
      <dgm:t>
        <a:bodyPr/>
        <a:lstStyle/>
        <a:p>
          <a:endParaRPr lang="en-US"/>
        </a:p>
      </dgm:t>
    </dgm:pt>
    <dgm:pt modelId="{0B6F8182-4265-43BB-916D-4ED8CEBA1667}">
      <dgm:prSet/>
      <dgm:spPr/>
      <dgm:t>
        <a:bodyPr/>
        <a:lstStyle/>
        <a:p>
          <a:r>
            <a:rPr lang="en-US"/>
            <a:t>Pre-planned analyses reduce the need to correct for multiple comparisons</a:t>
          </a:r>
        </a:p>
      </dgm:t>
    </dgm:pt>
    <dgm:pt modelId="{92FE1234-C718-4EFB-A81C-0C0E8711352B}" type="parTrans" cxnId="{4C6707CA-32D5-4899-B96F-59745FB03CFF}">
      <dgm:prSet/>
      <dgm:spPr/>
      <dgm:t>
        <a:bodyPr/>
        <a:lstStyle/>
        <a:p>
          <a:endParaRPr lang="en-US"/>
        </a:p>
      </dgm:t>
    </dgm:pt>
    <dgm:pt modelId="{6CF55B96-1FD1-43C0-8024-20354F4358C1}" type="sibTrans" cxnId="{4C6707CA-32D5-4899-B96F-59745FB03CFF}">
      <dgm:prSet/>
      <dgm:spPr/>
      <dgm:t>
        <a:bodyPr/>
        <a:lstStyle/>
        <a:p>
          <a:endParaRPr lang="en-US"/>
        </a:p>
      </dgm:t>
    </dgm:pt>
    <dgm:pt modelId="{FB6DD8DC-2BD9-4A0B-BCB9-A90056F47395}">
      <dgm:prSet/>
      <dgm:spPr/>
      <dgm:t>
        <a:bodyPr/>
        <a:lstStyle/>
        <a:p>
          <a:r>
            <a:rPr lang="en-US"/>
            <a:t>Conduct planned contrast tests </a:t>
          </a:r>
          <a:r>
            <a:rPr lang="en-US" i="1"/>
            <a:t>after</a:t>
          </a:r>
          <a:r>
            <a:rPr lang="en-US"/>
            <a:t> running the initial ANOVA</a:t>
          </a:r>
        </a:p>
      </dgm:t>
    </dgm:pt>
    <dgm:pt modelId="{721DEF19-955D-4DFE-957E-73B699DAAB56}" type="parTrans" cxnId="{7B86E0F0-FC11-469B-863A-2431B748F905}">
      <dgm:prSet/>
      <dgm:spPr/>
      <dgm:t>
        <a:bodyPr/>
        <a:lstStyle/>
        <a:p>
          <a:endParaRPr lang="en-US"/>
        </a:p>
      </dgm:t>
    </dgm:pt>
    <dgm:pt modelId="{DAA451D4-9A9A-4E72-AEF8-C23AE250B6F1}" type="sibTrans" cxnId="{7B86E0F0-FC11-469B-863A-2431B748F905}">
      <dgm:prSet/>
      <dgm:spPr/>
      <dgm:t>
        <a:bodyPr/>
        <a:lstStyle/>
        <a:p>
          <a:endParaRPr lang="en-US"/>
        </a:p>
      </dgm:t>
    </dgm:pt>
    <dgm:pt modelId="{429C9271-D44D-4BC0-94F2-BDB39C138BEA}" type="pres">
      <dgm:prSet presAssocID="{E2BCC58B-5151-4154-AB47-6530C8B137E0}" presName="linear" presStyleCnt="0">
        <dgm:presLayoutVars>
          <dgm:animLvl val="lvl"/>
          <dgm:resizeHandles val="exact"/>
        </dgm:presLayoutVars>
      </dgm:prSet>
      <dgm:spPr/>
    </dgm:pt>
    <dgm:pt modelId="{F716F3CE-BFED-4D15-87B3-4D79995C46FD}" type="pres">
      <dgm:prSet presAssocID="{35D5A27A-72DB-4580-8845-EA520D3C76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651EF4-15D4-4AC2-A003-D271BB3AFF0F}" type="pres">
      <dgm:prSet presAssocID="{38180095-E6E0-44E2-8906-4EB971392CF2}" presName="spacer" presStyleCnt="0"/>
      <dgm:spPr/>
    </dgm:pt>
    <dgm:pt modelId="{4E91D4DA-D84E-4D7B-A8D6-FBCBD1F42551}" type="pres">
      <dgm:prSet presAssocID="{0B6F8182-4265-43BB-916D-4ED8CEBA16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B81566-3239-4AFF-B78C-1947F873F9FC}" type="pres">
      <dgm:prSet presAssocID="{6CF55B96-1FD1-43C0-8024-20354F4358C1}" presName="spacer" presStyleCnt="0"/>
      <dgm:spPr/>
    </dgm:pt>
    <dgm:pt modelId="{50B26354-FF33-476D-9073-4C1559AA0920}" type="pres">
      <dgm:prSet presAssocID="{FB6DD8DC-2BD9-4A0B-BCB9-A90056F473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275A561-7B7D-4918-B372-BEC58BF84641}" type="presOf" srcId="{E2BCC58B-5151-4154-AB47-6530C8B137E0}" destId="{429C9271-D44D-4BC0-94F2-BDB39C138BEA}" srcOrd="0" destOrd="0" presId="urn:microsoft.com/office/officeart/2005/8/layout/vList2"/>
    <dgm:cxn modelId="{DB9C9273-C34F-482E-A611-853C3A86CFEA}" type="presOf" srcId="{FB6DD8DC-2BD9-4A0B-BCB9-A90056F47395}" destId="{50B26354-FF33-476D-9073-4C1559AA0920}" srcOrd="0" destOrd="0" presId="urn:microsoft.com/office/officeart/2005/8/layout/vList2"/>
    <dgm:cxn modelId="{A62B1587-28D4-4289-BDCA-47F5D34ADB19}" type="presOf" srcId="{35D5A27A-72DB-4580-8845-EA520D3C76C3}" destId="{F716F3CE-BFED-4D15-87B3-4D79995C46FD}" srcOrd="0" destOrd="0" presId="urn:microsoft.com/office/officeart/2005/8/layout/vList2"/>
    <dgm:cxn modelId="{4C6707CA-32D5-4899-B96F-59745FB03CFF}" srcId="{E2BCC58B-5151-4154-AB47-6530C8B137E0}" destId="{0B6F8182-4265-43BB-916D-4ED8CEBA1667}" srcOrd="1" destOrd="0" parTransId="{92FE1234-C718-4EFB-A81C-0C0E8711352B}" sibTransId="{6CF55B96-1FD1-43C0-8024-20354F4358C1}"/>
    <dgm:cxn modelId="{5933B7CC-D2B6-4725-9FD4-E121D9683EAA}" srcId="{E2BCC58B-5151-4154-AB47-6530C8B137E0}" destId="{35D5A27A-72DB-4580-8845-EA520D3C76C3}" srcOrd="0" destOrd="0" parTransId="{D2B31FD3-133F-4B5C-A6D6-44ECDA2ED537}" sibTransId="{38180095-E6E0-44E2-8906-4EB971392CF2}"/>
    <dgm:cxn modelId="{65B0A3E0-C41D-470D-974B-76FECB35E4CD}" type="presOf" srcId="{0B6F8182-4265-43BB-916D-4ED8CEBA1667}" destId="{4E91D4DA-D84E-4D7B-A8D6-FBCBD1F42551}" srcOrd="0" destOrd="0" presId="urn:microsoft.com/office/officeart/2005/8/layout/vList2"/>
    <dgm:cxn modelId="{7B86E0F0-FC11-469B-863A-2431B748F905}" srcId="{E2BCC58B-5151-4154-AB47-6530C8B137E0}" destId="{FB6DD8DC-2BD9-4A0B-BCB9-A90056F47395}" srcOrd="2" destOrd="0" parTransId="{721DEF19-955D-4DFE-957E-73B699DAAB56}" sibTransId="{DAA451D4-9A9A-4E72-AEF8-C23AE250B6F1}"/>
    <dgm:cxn modelId="{06FDEE52-7314-44A3-9FF5-4BF59914A546}" type="presParOf" srcId="{429C9271-D44D-4BC0-94F2-BDB39C138BEA}" destId="{F716F3CE-BFED-4D15-87B3-4D79995C46FD}" srcOrd="0" destOrd="0" presId="urn:microsoft.com/office/officeart/2005/8/layout/vList2"/>
    <dgm:cxn modelId="{6BA3A874-6EA6-44C0-9938-DCD401860F2E}" type="presParOf" srcId="{429C9271-D44D-4BC0-94F2-BDB39C138BEA}" destId="{50651EF4-15D4-4AC2-A003-D271BB3AFF0F}" srcOrd="1" destOrd="0" presId="urn:microsoft.com/office/officeart/2005/8/layout/vList2"/>
    <dgm:cxn modelId="{75AD3A3E-AA4B-46AE-8954-C3330A677282}" type="presParOf" srcId="{429C9271-D44D-4BC0-94F2-BDB39C138BEA}" destId="{4E91D4DA-D84E-4D7B-A8D6-FBCBD1F42551}" srcOrd="2" destOrd="0" presId="urn:microsoft.com/office/officeart/2005/8/layout/vList2"/>
    <dgm:cxn modelId="{0499701E-1D4B-4FC4-A00F-3B317880562A}" type="presParOf" srcId="{429C9271-D44D-4BC0-94F2-BDB39C138BEA}" destId="{F0B81566-3239-4AFF-B78C-1947F873F9FC}" srcOrd="3" destOrd="0" presId="urn:microsoft.com/office/officeart/2005/8/layout/vList2"/>
    <dgm:cxn modelId="{1F7F4683-74F8-4957-A97D-09378672E1A5}" type="presParOf" srcId="{429C9271-D44D-4BC0-94F2-BDB39C138BEA}" destId="{50B26354-FF33-476D-9073-4C1559AA09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6F3CE-BFED-4D15-87B3-4D79995C46FD}">
      <dsp:nvSpPr>
        <dsp:cNvPr id="0" name=""/>
        <dsp:cNvSpPr/>
      </dsp:nvSpPr>
      <dsp:spPr>
        <a:xfrm>
          <a:off x="0" y="61824"/>
          <a:ext cx="5257800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Examine pairwise differences between groups</a:t>
          </a:r>
        </a:p>
      </dsp:txBody>
      <dsp:txXfrm>
        <a:off x="84655" y="146479"/>
        <a:ext cx="5088490" cy="1564849"/>
      </dsp:txXfrm>
    </dsp:sp>
    <dsp:sp modelId="{4E91D4DA-D84E-4D7B-A8D6-FBCBD1F42551}">
      <dsp:nvSpPr>
        <dsp:cNvPr id="0" name=""/>
        <dsp:cNvSpPr/>
      </dsp:nvSpPr>
      <dsp:spPr>
        <a:xfrm>
          <a:off x="0" y="1885264"/>
          <a:ext cx="5257800" cy="17341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Pre-planned analyses reduce the need to correct for multiple comparisons</a:t>
          </a:r>
        </a:p>
      </dsp:txBody>
      <dsp:txXfrm>
        <a:off x="84655" y="1969919"/>
        <a:ext cx="5088490" cy="1564849"/>
      </dsp:txXfrm>
    </dsp:sp>
    <dsp:sp modelId="{50B26354-FF33-476D-9073-4C1559AA0920}">
      <dsp:nvSpPr>
        <dsp:cNvPr id="0" name=""/>
        <dsp:cNvSpPr/>
      </dsp:nvSpPr>
      <dsp:spPr>
        <a:xfrm>
          <a:off x="0" y="3708703"/>
          <a:ext cx="5257800" cy="17341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Conduct planned contrast tests </a:t>
          </a:r>
          <a:r>
            <a:rPr lang="en-US" sz="3100" i="1" kern="1200"/>
            <a:t>after</a:t>
          </a:r>
          <a:r>
            <a:rPr lang="en-US" sz="3100" kern="1200"/>
            <a:t> running the initial ANOVA</a:t>
          </a:r>
        </a:p>
      </dsp:txBody>
      <dsp:txXfrm>
        <a:off x="84655" y="3793358"/>
        <a:ext cx="5088490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562F-965C-DC4E-897E-772F7C1B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8339-7A4D-C74D-8F93-D699EF9D4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9C9F-F7A4-6640-BFA8-9067FDC9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2851-6A54-4848-A436-D03DBF41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A417-2D2C-5149-9AF2-1313ACCE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B898-AE86-0947-A4AC-D5B1A5F9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9DDA-1380-F648-8F95-7F161BCB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83FC-B92A-F347-8D90-5CE278A3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830B-049C-A24B-8372-931A7248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2150-02EC-4248-9B8D-71F3E081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0BE7-BAA1-A742-B369-3BB9F57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3C993-BDCC-DA49-897E-B733D6A6B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3B9F-8AAA-3341-83C3-8D544E7F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6B9C-607D-1446-92F3-57ED8B8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F477-6461-C240-9931-A23848DC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6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8CFC-9247-CF48-9C3A-F8CDE3C6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0049-4E38-B542-8958-B20F1E606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880AC-AF6C-E443-8A0C-B5DB045A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3655-52C4-5444-929E-37F228B7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CFDD-2145-294F-865D-3F49BCF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57720-DC63-2F49-BB50-652BEB1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9FAE-6085-7344-830C-24B02C6D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F6623-9759-B947-A9EB-81A3BD14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FDA66-1C1B-F04B-85D0-3FF9C4C7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80D58-AC74-3F46-95BB-72D17C210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24029-C525-A040-B842-05A94F69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3DF70-E1A7-FA43-96D9-0E331B6D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E8C67-89D8-F646-A6C1-91EEDFD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FBEDF-050A-234D-8CC7-DB864FA2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8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18-A329-024B-8F84-3B8B8F2B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5E13-537E-8548-90A8-A6BD1309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2BE1-7BBE-F545-A16A-C2E79FDC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3B09C-4C40-604D-97A0-6E7601BC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8FABD-602A-6344-B610-B1D9BBFA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6E755-93C5-014A-9DBC-BD62D0EE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86D6-4B2A-7448-AF69-6FAB1DC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7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6AC9-CA0B-2043-88B8-2824E5BC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6C3-86DD-744B-94C6-C39925470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A843-F55F-CA46-9E14-484045D8C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AE06-9E52-B84E-B8C0-CDBA8A4B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8624-EAC9-A145-A5CD-478F08A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CA344-5F70-324D-ABA5-6AAAB444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E2B5-86ED-4C42-9CA3-6E8A4E2F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8A9FB-42F0-4846-8022-B04C7A123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9AD73-BDD0-664A-8F8A-4138EB13E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A86B-5F67-5C40-B0F8-0393F8EA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DCDB-C07E-184D-94AC-D1BE77AD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C51A7-BAC6-CC4B-B953-F7D877F2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8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39EF-550C-5A45-ADD5-510E58C4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50CFF-838C-0545-A383-4CF2A894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FC39-7BA5-314B-B6A0-B6CAB497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7690-0A0B-6740-A364-D3130567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633D-036C-DA47-B7A9-8806F43C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384CE-3ADF-0A48-B2EF-3D1292DDD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46AC3-C1D4-884A-8E04-A5C4E68F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9F7C-F525-7F40-BB39-CA9D9933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1146-E0D0-8B44-8A53-9E9C86A1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4A2E-6935-9D40-9757-7943E02C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7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754BD-6B50-1B4A-9125-68A5F698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AB10-B2E5-E94F-B6FB-869CEAA9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88C8-3E5F-0745-A4E6-4211B8C5E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1D89-C5ED-3744-AE3C-23DC4FF1B65F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81E6-3134-6046-85D0-E29B301DE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9F7C-D67E-6346-A0D7-855399263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7E1-C3BA-4043-951C-C858F267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Welcome to </a:t>
            </a:r>
            <a:r>
              <a:rPr lang="en-US" sz="3600" dirty="0" err="1">
                <a:solidFill>
                  <a:srgbClr val="080808"/>
                </a:solidFill>
              </a:rPr>
              <a:t>Psy</a:t>
            </a:r>
            <a:r>
              <a:rPr lang="en-US" sz="3600" dirty="0">
                <a:solidFill>
                  <a:srgbClr val="080808"/>
                </a:solidFill>
              </a:rPr>
              <a:t> 652 Lab!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Module 11: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Analysis of Variance (ANOVA)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C898D-F252-4119-B129-95AB909E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669925"/>
            <a:ext cx="4686295" cy="1325563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B829-00D1-4C71-B0E5-739A9805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00304"/>
            <a:ext cx="4686295" cy="34416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Understanding ANOVA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Review planned contrasts in R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16A28-61C9-43B2-BB6A-E5E5456F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98" y="3621880"/>
            <a:ext cx="5753102" cy="32361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1577A-888F-4E56-B9E4-CC57AC7B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399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9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29BC99-0AB8-4105-866C-00D82AB8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One-way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FFF1-8799-4445-8645-37CFA8B7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900"/>
              <a:t>A One-way ANOVA (What we will be using today) is used to determine whether there are any statistically significant differences between three or more independent groups.</a:t>
            </a:r>
          </a:p>
          <a:p>
            <a:endParaRPr lang="en-US" sz="1900"/>
          </a:p>
          <a:p>
            <a:r>
              <a:rPr lang="en-US" sz="1900"/>
              <a:t>Essentially, we are comparing the means between groups and seeing if they are statistically different from each other in an outcome variable.</a:t>
            </a:r>
          </a:p>
          <a:p>
            <a:endParaRPr lang="en-US" sz="1900"/>
          </a:p>
        </p:txBody>
      </p:sp>
      <p:pic>
        <p:nvPicPr>
          <p:cNvPr id="1026" name="Picture 2" descr="One-way ANOVA - Design 1">
            <a:extLst>
              <a:ext uri="{FF2B5EF4-FFF2-40B4-BE49-F238E27FC236}">
                <a16:creationId xmlns:a16="http://schemas.microsoft.com/office/drawing/2014/main" id="{6733A0EC-F285-497E-A8F6-97E61D3E2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DB42-1821-7741-9E0C-44EB9011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What are planned contrasts and why are they useful?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69A15-1F2E-4A13-A52B-6B22B4C4E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81166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29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Welcome to Psy 652 Lab! Module 11:  Analysis of Variance (ANOVA)</vt:lpstr>
      <vt:lpstr>Objectives</vt:lpstr>
      <vt:lpstr>One-way ANOVA</vt:lpstr>
      <vt:lpstr>What are planned contrasts and why are they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11:  Analysis of Variance (ANOVA)</dc:title>
  <dc:creator>Yetz,Neil</dc:creator>
  <cp:lastModifiedBy>Yetz,Neil</cp:lastModifiedBy>
  <cp:revision>1</cp:revision>
  <dcterms:created xsi:type="dcterms:W3CDTF">2020-10-16T19:31:00Z</dcterms:created>
  <dcterms:modified xsi:type="dcterms:W3CDTF">2020-10-16T19:31:11Z</dcterms:modified>
</cp:coreProperties>
</file>