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9"/>
    <p:restoredTop sz="96208"/>
  </p:normalViewPr>
  <p:slideViewPr>
    <p:cSldViewPr snapToGrid="0" snapToObjects="1">
      <p:cViewPr varScale="1">
        <p:scale>
          <a:sx n="113" d="100"/>
          <a:sy n="113" d="100"/>
        </p:scale>
        <p:origin x="17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B562F-965C-DC4E-897E-772F7C1B0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D8339-7A4D-C74D-8F93-D699EF9D4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B9C9F-F7A4-6640-BFA8-9067FDC94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1D89-C5ED-3744-AE3C-23DC4FF1B65F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F2851-6A54-4848-A436-D03DBF41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AA417-2D2C-5149-9AF2-1313ACCEF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7E1-C3BA-4043-951C-C858F267D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9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E39EF-550C-5A45-ADD5-510E58C41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50CFF-838C-0545-A383-4CF2A8944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6FC39-7BA5-314B-B6A0-B6CAB497A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1D89-C5ED-3744-AE3C-23DC4FF1B65F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37690-0A0B-6740-A364-D3130567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2633D-036C-DA47-B7A9-8806F43C4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7E1-C3BA-4043-951C-C858F267D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3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8384CE-3ADF-0A48-B2EF-3D1292DDDF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46AC3-C1D4-884A-8E04-A5C4E68F7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49F7C-F525-7F40-BB39-CA9D9933E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1D89-C5ED-3744-AE3C-23DC4FF1B65F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C1146-E0D0-8B44-8A53-9E9C86A1B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34A2E-6935-9D40-9757-7943E02C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7E1-C3BA-4043-951C-C858F267D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8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B898-AE86-0947-A4AC-D5B1A5F9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99DDA-1380-F648-8F95-7F161BCB2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C83FC-B92A-F347-8D90-5CE278A3E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1D89-C5ED-3744-AE3C-23DC4FF1B65F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9830B-049C-A24B-8372-931A7248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62150-02EC-4248-9B8D-71F3E081D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7E1-C3BA-4043-951C-C858F267D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4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80BE7-BAA1-A742-B369-3BB9F571A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3C993-BDCC-DA49-897E-B733D6A6B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E3B9F-8AAA-3341-83C3-8D544E7FE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1D89-C5ED-3744-AE3C-23DC4FF1B65F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36B9C-607D-1446-92F3-57ED8B88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1F477-6461-C240-9931-A23848DC5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7E1-C3BA-4043-951C-C858F267D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19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88CFC-9247-CF48-9C3A-F8CDE3C68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A0049-4E38-B542-8958-B20F1E606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880AC-AF6C-E443-8A0C-B5DB045A6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E3655-52C4-5444-929E-37F228B73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1D89-C5ED-3744-AE3C-23DC4FF1B65F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0CFDD-2145-294F-865D-3F49BCF68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57720-DC63-2F49-BB50-652BEB18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7E1-C3BA-4043-951C-C858F267D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6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79FAE-6085-7344-830C-24B02C6D4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F6623-9759-B947-A9EB-81A3BD143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FDA66-1C1B-F04B-85D0-3FF9C4C70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80D58-AC74-3F46-95BB-72D17C210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24029-C525-A040-B842-05A94F690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63DF70-E1A7-FA43-96D9-0E331B6DC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1D89-C5ED-3744-AE3C-23DC4FF1B65F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BE8C67-89D8-F646-A6C1-91EEDFDF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3FBEDF-050A-234D-8CC7-DB864FA27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7E1-C3BA-4043-951C-C858F267D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55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81D18-A329-024B-8F84-3B8B8F2B1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8C5E13-537E-8548-90A8-A6BD1309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1D89-C5ED-3744-AE3C-23DC4FF1B65F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32BE1-7BBE-F545-A16A-C2E79FDC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3B09C-4C40-604D-97A0-6E7601BCB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7E1-C3BA-4043-951C-C858F267D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0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8FABD-602A-6344-B610-B1D9BBFA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1D89-C5ED-3744-AE3C-23DC4FF1B65F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76E755-93C5-014A-9DBC-BD62D0EEB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386D6-4B2A-7448-AF69-6FAB1DC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7E1-C3BA-4043-951C-C858F267D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79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76AC9-CA0B-2043-88B8-2824E5BC9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756C3-86DD-744B-94C6-C39925470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0A843-F55F-CA46-9E14-484045D8C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7AE06-9E52-B84E-B8C0-CDBA8A4BC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1D89-C5ED-3744-AE3C-23DC4FF1B65F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18624-EAC9-A145-A5CD-478F08A14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CA344-5F70-324D-ABA5-6AAAB444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7E1-C3BA-4043-951C-C858F267D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2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4E2B5-86ED-4C42-9CA3-6E8A4E2FB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08A9FB-42F0-4846-8022-B04C7A1237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9AD73-BDD0-664A-8F8A-4138EB13E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FA86B-5F67-5C40-B0F8-0393F8EAE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1D89-C5ED-3744-AE3C-23DC4FF1B65F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5DCDB-C07E-184D-94AC-D1BE77AD3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C51A7-BAC6-CC4B-B953-F7D877F25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7E1-C3BA-4043-951C-C858F267D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B754BD-6B50-1B4A-9125-68A5F6984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7AB10-B2E5-E94F-B6FB-869CEAA95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D88C8-3E5F-0745-A4E6-4211B8C5E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51D89-C5ED-3744-AE3C-23DC4FF1B65F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C81E6-3134-6046-85D0-E29B301DE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49F7C-D67E-6346-A0D7-855399263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0D7E1-C3BA-4043-951C-C858F267D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2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73FA0-C539-2743-B843-97D83A6BE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726" y="116389"/>
            <a:ext cx="11492548" cy="2480131"/>
          </a:xfrm>
        </p:spPr>
        <p:txBody>
          <a:bodyPr>
            <a:normAutofit/>
          </a:bodyPr>
          <a:lstStyle/>
          <a:p>
            <a:r>
              <a:rPr lang="en-US" b="1" dirty="0"/>
              <a:t>Planned Contrasts for ANOVAs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5D29A-AF4C-D546-97A5-F7BA2BD40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71096"/>
            <a:ext cx="9144000" cy="1655762"/>
          </a:xfrm>
        </p:spPr>
        <p:txBody>
          <a:bodyPr>
            <a:noAutofit/>
          </a:bodyPr>
          <a:lstStyle/>
          <a:p>
            <a:r>
              <a:rPr lang="en-US" sz="3000" dirty="0"/>
              <a:t>PSY 652 Module 11</a:t>
            </a:r>
          </a:p>
          <a:p>
            <a:r>
              <a:rPr lang="en-US" sz="3000" dirty="0"/>
              <a:t>Gemma Wallace &amp; Neil </a:t>
            </a:r>
            <a:r>
              <a:rPr lang="en-US" sz="3000" dirty="0" err="1"/>
              <a:t>Yetz</a:t>
            </a:r>
            <a:endParaRPr lang="en-US" sz="3000" dirty="0"/>
          </a:p>
          <a:p>
            <a:r>
              <a:rPr lang="en-US" sz="3000" dirty="0"/>
              <a:t>Nov 13, 2019</a:t>
            </a:r>
          </a:p>
        </p:txBody>
      </p:sp>
    </p:spTree>
    <p:extLst>
      <p:ext uri="{BB962C8B-B14F-4D97-AF65-F5344CB8AC3E}">
        <p14:creationId xmlns:p14="http://schemas.microsoft.com/office/powerpoint/2010/main" val="254620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8DB42-1821-7741-9E0C-44EB90114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25" y="247137"/>
            <a:ext cx="11461955" cy="1325563"/>
          </a:xfrm>
        </p:spPr>
        <p:txBody>
          <a:bodyPr>
            <a:noAutofit/>
          </a:bodyPr>
          <a:lstStyle/>
          <a:p>
            <a:r>
              <a:rPr lang="en-US" sz="5000" dirty="0"/>
              <a:t>What are planned contrasts and why are they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80C35-EA95-AE47-B6E6-28A6FCCAD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497" y="1931475"/>
            <a:ext cx="10515600" cy="4351338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200" dirty="0"/>
              <a:t>Examine pairwise differences between groups</a:t>
            </a:r>
          </a:p>
          <a:p>
            <a:r>
              <a:rPr lang="en-US" sz="3200" dirty="0"/>
              <a:t>Pre-planned analyses reduce the need to correct for multiple comparisons</a:t>
            </a:r>
          </a:p>
          <a:p>
            <a:r>
              <a:rPr lang="en-US" sz="3200" dirty="0"/>
              <a:t>Conduct planned contrast tests </a:t>
            </a:r>
            <a:r>
              <a:rPr lang="en-US" sz="3200" i="1" dirty="0"/>
              <a:t>after</a:t>
            </a:r>
            <a:r>
              <a:rPr lang="en-US" sz="3200" dirty="0"/>
              <a:t> running the initial ANOVA</a:t>
            </a:r>
          </a:p>
        </p:txBody>
      </p:sp>
    </p:spTree>
    <p:extLst>
      <p:ext uri="{BB962C8B-B14F-4D97-AF65-F5344CB8AC3E}">
        <p14:creationId xmlns:p14="http://schemas.microsoft.com/office/powerpoint/2010/main" val="1041298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41F7-868F-6442-8451-7AE4F64F4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948" y="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sz="6000" b="1" dirty="0"/>
              <a:t>Step 1: Create your contrasts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3FAA9-BEAC-F34E-A1E0-CFE855064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148" y="1293418"/>
            <a:ext cx="11761852" cy="6464233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Assigns a weight to each of the groups in your predictor variable </a:t>
            </a:r>
          </a:p>
          <a:p>
            <a:pPr lvl="1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800" dirty="0"/>
              <a:t> Weights should add up to zero</a:t>
            </a:r>
          </a:p>
          <a:p>
            <a:pPr lvl="1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800" dirty="0"/>
              <a:t> Assigning a weight of zero means that group will not be included in the contrast</a:t>
            </a:r>
          </a:p>
          <a:p>
            <a:pPr lvl="1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800" dirty="0"/>
              <a:t> Order corresponds to order of groups in predictor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D00E958-1C82-4F44-B2DC-031DB924F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282" y="2281491"/>
            <a:ext cx="5366227" cy="788646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D46E4A9B-5D73-E24C-81BB-AA55327F1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282" y="1186714"/>
            <a:ext cx="5366227" cy="83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63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41F7-868F-6442-8451-7AE4F64F4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06" y="155204"/>
            <a:ext cx="11876052" cy="1280890"/>
          </a:xfrm>
        </p:spPr>
        <p:txBody>
          <a:bodyPr>
            <a:normAutofit fontScale="90000"/>
          </a:bodyPr>
          <a:lstStyle/>
          <a:p>
            <a:r>
              <a:rPr lang="en-US" sz="6000" b="1" dirty="0"/>
              <a:t>Step 2: Attach contrasts to your predictor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3FAA9-BEAC-F34E-A1E0-CFE855064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948" y="1280890"/>
            <a:ext cx="11761852" cy="6464233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0CAE0B-3A8F-FD46-BAC9-65459FB6D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48" y="1905520"/>
            <a:ext cx="10287000" cy="622300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E7F521B6-E6C5-CD4F-BEEF-F3C725E0F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48" y="2700640"/>
            <a:ext cx="2933700" cy="49530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156A67-7FE4-1645-BAC6-7CE020AE7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48" y="3368760"/>
            <a:ext cx="10274300" cy="2870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81AE606-8B0D-2242-8B05-283D63B15C10}"/>
              </a:ext>
            </a:extLst>
          </p:cNvPr>
          <p:cNvSpPr/>
          <p:nvPr/>
        </p:nvSpPr>
        <p:spPr>
          <a:xfrm>
            <a:off x="315948" y="4668097"/>
            <a:ext cx="5399052" cy="1570864"/>
          </a:xfrm>
          <a:prstGeom prst="rect">
            <a:avLst/>
          </a:prstGeom>
          <a:noFill/>
          <a:ln w="76200">
            <a:solidFill>
              <a:srgbClr val="FFB6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5CAD5C-D648-6548-B00C-E6951AE4E558}"/>
              </a:ext>
            </a:extLst>
          </p:cNvPr>
          <p:cNvSpPr txBox="1"/>
          <p:nvPr/>
        </p:nvSpPr>
        <p:spPr>
          <a:xfrm>
            <a:off x="5900438" y="5146223"/>
            <a:ext cx="50871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# View the variable to confirm that weights were properly assigned</a:t>
            </a:r>
          </a:p>
        </p:txBody>
      </p:sp>
    </p:spTree>
    <p:extLst>
      <p:ext uri="{BB962C8B-B14F-4D97-AF65-F5344CB8AC3E}">
        <p14:creationId xmlns:p14="http://schemas.microsoft.com/office/powerpoint/2010/main" val="42788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41F7-868F-6442-8451-7AE4F64F4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948" y="0"/>
            <a:ext cx="11761852" cy="1280890"/>
          </a:xfrm>
        </p:spPr>
        <p:txBody>
          <a:bodyPr>
            <a:normAutofit fontScale="90000"/>
          </a:bodyPr>
          <a:lstStyle/>
          <a:p>
            <a:r>
              <a:rPr lang="en-US" sz="6000" b="1" dirty="0"/>
              <a:t>Step 3: Run the ANOVA with contrasts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3FAA9-BEAC-F34E-A1E0-CFE855064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948" y="1280890"/>
            <a:ext cx="11761852" cy="6464233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C851DF-804A-FF47-9F31-B2750FD31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83" y="1495345"/>
            <a:ext cx="9563100" cy="647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15205D-0C5C-E248-949B-4BC66EC64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83" y="3423935"/>
            <a:ext cx="4813300" cy="482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5573DA1-D1AC-8A46-A3ED-00FD53649965}"/>
              </a:ext>
            </a:extLst>
          </p:cNvPr>
          <p:cNvSpPr txBox="1"/>
          <p:nvPr/>
        </p:nvSpPr>
        <p:spPr>
          <a:xfrm>
            <a:off x="1308728" y="2321824"/>
            <a:ext cx="9574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# The contrasts were attached to the predictor variable in the previous step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F0E9AA-866F-CE45-AE8A-8C1943CFE3B2}"/>
              </a:ext>
            </a:extLst>
          </p:cNvPr>
          <p:cNvSpPr txBox="1"/>
          <p:nvPr/>
        </p:nvSpPr>
        <p:spPr>
          <a:xfrm>
            <a:off x="1308728" y="4085316"/>
            <a:ext cx="7877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# The </a:t>
            </a:r>
            <a:r>
              <a:rPr lang="en-US" sz="2400" dirty="0" err="1"/>
              <a:t>summary.lm</a:t>
            </a:r>
            <a:r>
              <a:rPr lang="en-US" sz="2400" dirty="0"/>
              <a:t> function allows you to access the contrasts</a:t>
            </a:r>
          </a:p>
        </p:txBody>
      </p:sp>
    </p:spTree>
    <p:extLst>
      <p:ext uri="{BB962C8B-B14F-4D97-AF65-F5344CB8AC3E}">
        <p14:creationId xmlns:p14="http://schemas.microsoft.com/office/powerpoint/2010/main" val="238603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41F7-868F-6442-8451-7AE4F64F4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948" y="0"/>
            <a:ext cx="11761852" cy="1280890"/>
          </a:xfrm>
        </p:spPr>
        <p:txBody>
          <a:bodyPr>
            <a:normAutofit fontScale="90000"/>
          </a:bodyPr>
          <a:lstStyle/>
          <a:p>
            <a:r>
              <a:rPr lang="en-US" sz="6000" b="1" dirty="0"/>
              <a:t>Step 3: Run the ANOVA with contrasts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3FAA9-BEAC-F34E-A1E0-CFE855064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948" y="1280890"/>
            <a:ext cx="11761852" cy="6464233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AC834E-F873-E948-BDD7-BB83168EA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48" y="1280890"/>
            <a:ext cx="9842500" cy="3581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1D7AA6-A0BA-954F-A334-975201E2BCE8}"/>
              </a:ext>
            </a:extLst>
          </p:cNvPr>
          <p:cNvSpPr txBox="1"/>
          <p:nvPr/>
        </p:nvSpPr>
        <p:spPr>
          <a:xfrm>
            <a:off x="207156" y="5030341"/>
            <a:ext cx="118706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Intercept = grand mean of the outcome variable</a:t>
            </a:r>
          </a:p>
          <a:p>
            <a:r>
              <a:rPr lang="en-US" sz="2500" dirty="0"/>
              <a:t>Estimates = difference between the grand mean and the mean for the group weighted with a positive value (1 in this case)</a:t>
            </a:r>
          </a:p>
          <a:p>
            <a:r>
              <a:rPr lang="en-US" sz="2500" i="1" dirty="0"/>
              <a:t>p</a:t>
            </a:r>
            <a:r>
              <a:rPr lang="en-US" sz="2500" dirty="0"/>
              <a:t> values = significance level of t-test for the contrast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1E9A5-E412-084A-9B95-4BB92D6553FC}"/>
              </a:ext>
            </a:extLst>
          </p:cNvPr>
          <p:cNvSpPr txBox="1"/>
          <p:nvPr/>
        </p:nvSpPr>
        <p:spPr>
          <a:xfrm>
            <a:off x="8281644" y="1448941"/>
            <a:ext cx="3753607" cy="1692771"/>
          </a:xfrm>
          <a:prstGeom prst="rect">
            <a:avLst/>
          </a:prstGeom>
          <a:solidFill>
            <a:schemeClr val="accent1">
              <a:alpha val="8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600" dirty="0"/>
              <a:t>NOTE: </a:t>
            </a:r>
            <a:r>
              <a:rPr lang="en-US" sz="2600" i="1" dirty="0"/>
              <a:t>p </a:t>
            </a:r>
            <a:r>
              <a:rPr lang="en-US" sz="2600" dirty="0"/>
              <a:t>values in planned contrasts are one-tailed, so divide by two in your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256663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41F7-868F-6442-8451-7AE4F64F4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948" y="0"/>
            <a:ext cx="11761852" cy="1280890"/>
          </a:xfrm>
        </p:spPr>
        <p:txBody>
          <a:bodyPr>
            <a:normAutofit/>
          </a:bodyPr>
          <a:lstStyle/>
          <a:p>
            <a:r>
              <a:rPr lang="en-US" sz="6000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3FAA9-BEAC-F34E-A1E0-CFE855064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948" y="1280890"/>
            <a:ext cx="11761852" cy="6464233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84C6E-B078-DA49-BD4A-9F23D2951D75}"/>
              </a:ext>
            </a:extLst>
          </p:cNvPr>
          <p:cNvSpPr txBox="1"/>
          <p:nvPr/>
        </p:nvSpPr>
        <p:spPr>
          <a:xfrm>
            <a:off x="315948" y="1797784"/>
            <a:ext cx="107297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code examples in this presentation are from:</a:t>
            </a:r>
          </a:p>
          <a:p>
            <a:endParaRPr lang="en-US" sz="2800" dirty="0"/>
          </a:p>
          <a:p>
            <a:r>
              <a:rPr lang="en-US" sz="2800" dirty="0"/>
              <a:t>Field, A, Miles, J. &amp; Field, Z. (2012). Discovering statistics using R. Los Angeles, CA: Sage Publications.  </a:t>
            </a:r>
          </a:p>
        </p:txBody>
      </p:sp>
    </p:spTree>
    <p:extLst>
      <p:ext uri="{BB962C8B-B14F-4D97-AF65-F5344CB8AC3E}">
        <p14:creationId xmlns:p14="http://schemas.microsoft.com/office/powerpoint/2010/main" val="13542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263</Words>
  <Application>Microsoft Macintosh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Planned Contrasts for ANOVAs in R</vt:lpstr>
      <vt:lpstr>What are planned contrasts and why are they useful?</vt:lpstr>
      <vt:lpstr>Step 1: Create your contrasts</vt:lpstr>
      <vt:lpstr>Step 2: Attach contrasts to your predictor variable</vt:lpstr>
      <vt:lpstr>Step 3: Run the ANOVA with contrasts</vt:lpstr>
      <vt:lpstr>Step 3: Run the ANOVA with contrasts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Planned Contrasts for ANOVAs</dc:title>
  <dc:creator>Wallace,Gemma</dc:creator>
  <cp:lastModifiedBy>Wallace,Gemma</cp:lastModifiedBy>
  <cp:revision>16</cp:revision>
  <dcterms:created xsi:type="dcterms:W3CDTF">2019-11-13T19:20:19Z</dcterms:created>
  <dcterms:modified xsi:type="dcterms:W3CDTF">2019-11-13T20:11:15Z</dcterms:modified>
</cp:coreProperties>
</file>