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295" r:id="rId6"/>
    <p:sldId id="301" r:id="rId7"/>
    <p:sldId id="298" r:id="rId8"/>
    <p:sldId id="299" r:id="rId9"/>
    <p:sldId id="300" r:id="rId10"/>
    <p:sldId id="287" r:id="rId11"/>
    <p:sldId id="288" r:id="rId12"/>
    <p:sldId id="289" r:id="rId13"/>
    <p:sldId id="279" r:id="rId14"/>
    <p:sldId id="281" r:id="rId15"/>
    <p:sldId id="290" r:id="rId16"/>
    <p:sldId id="309" r:id="rId17"/>
    <p:sldId id="296" r:id="rId18"/>
    <p:sldId id="308" r:id="rId19"/>
    <p:sldId id="304" r:id="rId20"/>
    <p:sldId id="315" r:id="rId21"/>
    <p:sldId id="306" r:id="rId22"/>
    <p:sldId id="307" r:id="rId23"/>
    <p:sldId id="311" r:id="rId24"/>
    <p:sldId id="317" r:id="rId25"/>
    <p:sldId id="318" r:id="rId26"/>
    <p:sldId id="31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D04466"/>
    <a:srgbClr val="D8B0FE"/>
    <a:srgbClr val="69C9FF"/>
    <a:srgbClr val="99FF99"/>
    <a:srgbClr val="FF9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ED8C1-956E-40E5-92E4-24CC3B30CA3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F4A8B2-56A8-4DCE-B45A-B8617A8FC5F5}">
      <dgm:prSet/>
      <dgm:spPr/>
      <dgm:t>
        <a:bodyPr/>
        <a:lstStyle/>
        <a:p>
          <a:r>
            <a:rPr lang="en-US" dirty="0"/>
            <a:t>Standard error</a:t>
          </a:r>
        </a:p>
      </dgm:t>
    </dgm:pt>
    <dgm:pt modelId="{0C5CE395-E413-48E2-A03E-BD1D3143AE70}" type="parTrans" cxnId="{03E2A441-21AA-424D-A77D-763EF1342177}">
      <dgm:prSet/>
      <dgm:spPr/>
      <dgm:t>
        <a:bodyPr/>
        <a:lstStyle/>
        <a:p>
          <a:endParaRPr lang="en-US"/>
        </a:p>
      </dgm:t>
    </dgm:pt>
    <dgm:pt modelId="{9BAA7354-8FC2-4D32-A9F1-138B9FD7D64E}" type="sibTrans" cxnId="{03E2A441-21AA-424D-A77D-763EF1342177}">
      <dgm:prSet/>
      <dgm:spPr/>
      <dgm:t>
        <a:bodyPr/>
        <a:lstStyle/>
        <a:p>
          <a:endParaRPr lang="en-US"/>
        </a:p>
      </dgm:t>
    </dgm:pt>
    <dgm:pt modelId="{6FC69066-3878-43C1-86C8-85F5A006F6AC}">
      <dgm:prSet/>
      <dgm:spPr/>
      <dgm:t>
        <a:bodyPr/>
        <a:lstStyle/>
        <a:p>
          <a:r>
            <a:rPr lang="en-US" dirty="0"/>
            <a:t>Confidence intervals</a:t>
          </a:r>
        </a:p>
      </dgm:t>
    </dgm:pt>
    <dgm:pt modelId="{EC41BCC0-F904-4AAB-A6A0-CC9AFDF8E7BB}" type="parTrans" cxnId="{0441E56E-0B1E-4417-9D0F-0B2E5705950F}">
      <dgm:prSet/>
      <dgm:spPr/>
      <dgm:t>
        <a:bodyPr/>
        <a:lstStyle/>
        <a:p>
          <a:endParaRPr lang="en-US"/>
        </a:p>
      </dgm:t>
    </dgm:pt>
    <dgm:pt modelId="{649CC9E6-EA1F-4E74-98C7-F673E1B3691E}" type="sibTrans" cxnId="{0441E56E-0B1E-4417-9D0F-0B2E5705950F}">
      <dgm:prSet/>
      <dgm:spPr/>
      <dgm:t>
        <a:bodyPr/>
        <a:lstStyle/>
        <a:p>
          <a:endParaRPr lang="en-US"/>
        </a:p>
      </dgm:t>
    </dgm:pt>
    <dgm:pt modelId="{5332DA42-A5B5-4363-B504-B61C91B79BCE}">
      <dgm:prSet/>
      <dgm:spPr/>
      <dgm:t>
        <a:bodyPr/>
        <a:lstStyle/>
        <a:p>
          <a:r>
            <a:rPr lang="en-US" dirty="0"/>
            <a:t>Test statistics (i.e. </a:t>
          </a:r>
          <a:r>
            <a:rPr lang="el-GR" dirty="0"/>
            <a:t>χ</a:t>
          </a:r>
          <a:r>
            <a:rPr lang="en-US" baseline="30000" dirty="0"/>
            <a:t>2</a:t>
          </a:r>
          <a:r>
            <a:rPr lang="en-US" dirty="0"/>
            <a:t> test , t-test, F-test, etc.)</a:t>
          </a:r>
        </a:p>
      </dgm:t>
    </dgm:pt>
    <dgm:pt modelId="{4DE533ED-B7A0-47EA-944E-2F60B8127D72}" type="parTrans" cxnId="{1B9A5218-8FE6-48F8-9862-8128F976E211}">
      <dgm:prSet/>
      <dgm:spPr/>
      <dgm:t>
        <a:bodyPr/>
        <a:lstStyle/>
        <a:p>
          <a:endParaRPr lang="en-US"/>
        </a:p>
      </dgm:t>
    </dgm:pt>
    <dgm:pt modelId="{DE430451-5E7F-4536-8B95-E12F4CBAF556}" type="sibTrans" cxnId="{1B9A5218-8FE6-48F8-9862-8128F976E211}">
      <dgm:prSet/>
      <dgm:spPr/>
      <dgm:t>
        <a:bodyPr/>
        <a:lstStyle/>
        <a:p>
          <a:endParaRPr lang="en-US"/>
        </a:p>
      </dgm:t>
    </dgm:pt>
    <dgm:pt modelId="{F51C3168-50A4-4644-9601-8974DD943C39}">
      <dgm:prSet/>
      <dgm:spPr/>
      <dgm:t>
        <a:bodyPr/>
        <a:lstStyle/>
        <a:p>
          <a:r>
            <a:rPr lang="en-US" dirty="0"/>
            <a:t>Degrees of freedom (df)</a:t>
          </a:r>
        </a:p>
      </dgm:t>
    </dgm:pt>
    <dgm:pt modelId="{24DCF9CD-9FFF-49B7-811D-23B310AF84B9}" type="parTrans" cxnId="{BA721FD8-C3DE-45E9-AE81-8295E2FDF9BB}">
      <dgm:prSet/>
      <dgm:spPr/>
      <dgm:t>
        <a:bodyPr/>
        <a:lstStyle/>
        <a:p>
          <a:endParaRPr lang="en-US"/>
        </a:p>
      </dgm:t>
    </dgm:pt>
    <dgm:pt modelId="{6F5387C2-28A0-4D84-A6D8-8BB06C04DF4A}" type="sibTrans" cxnId="{BA721FD8-C3DE-45E9-AE81-8295E2FDF9BB}">
      <dgm:prSet/>
      <dgm:spPr/>
      <dgm:t>
        <a:bodyPr/>
        <a:lstStyle/>
        <a:p>
          <a:endParaRPr lang="en-US"/>
        </a:p>
      </dgm:t>
    </dgm:pt>
    <dgm:pt modelId="{A30C0142-C17E-406A-B511-E2791A0F8E67}" type="pres">
      <dgm:prSet presAssocID="{14BED8C1-956E-40E5-92E4-24CC3B30CA3B}" presName="linear" presStyleCnt="0">
        <dgm:presLayoutVars>
          <dgm:animLvl val="lvl"/>
          <dgm:resizeHandles val="exact"/>
        </dgm:presLayoutVars>
      </dgm:prSet>
      <dgm:spPr/>
    </dgm:pt>
    <dgm:pt modelId="{6E30393E-1CDE-400E-AE1D-FFA892630AFE}" type="pres">
      <dgm:prSet presAssocID="{F51C3168-50A4-4644-9601-8974DD943C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7BA1FC-7C9E-4A43-ACAA-04CE3C544E74}" type="pres">
      <dgm:prSet presAssocID="{6F5387C2-28A0-4D84-A6D8-8BB06C04DF4A}" presName="spacer" presStyleCnt="0"/>
      <dgm:spPr/>
    </dgm:pt>
    <dgm:pt modelId="{9FAF270F-6A7E-45D3-A73B-89E3EFF70534}" type="pres">
      <dgm:prSet presAssocID="{34F4A8B2-56A8-4DCE-B45A-B8617A8FC5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330812-4F07-4C91-BCFF-C240913B1490}" type="pres">
      <dgm:prSet presAssocID="{9BAA7354-8FC2-4D32-A9F1-138B9FD7D64E}" presName="spacer" presStyleCnt="0"/>
      <dgm:spPr/>
    </dgm:pt>
    <dgm:pt modelId="{EA8EA938-7746-4BA1-89E9-24D9804A7243}" type="pres">
      <dgm:prSet presAssocID="{6FC69066-3878-43C1-86C8-85F5A006F6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813A9D-241A-4FFA-BDA3-3097C21DAE4E}" type="pres">
      <dgm:prSet presAssocID="{649CC9E6-EA1F-4E74-98C7-F673E1B3691E}" presName="spacer" presStyleCnt="0"/>
      <dgm:spPr/>
    </dgm:pt>
    <dgm:pt modelId="{C643C641-3C8A-45E6-868C-6C02193369FB}" type="pres">
      <dgm:prSet presAssocID="{5332DA42-A5B5-4363-B504-B61C91B79B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9A5218-8FE6-48F8-9862-8128F976E211}" srcId="{14BED8C1-956E-40E5-92E4-24CC3B30CA3B}" destId="{5332DA42-A5B5-4363-B504-B61C91B79BCE}" srcOrd="3" destOrd="0" parTransId="{4DE533ED-B7A0-47EA-944E-2F60B8127D72}" sibTransId="{DE430451-5E7F-4536-8B95-E12F4CBAF556}"/>
    <dgm:cxn modelId="{5F0E9961-5203-43BC-88C2-35C00F61C4CB}" type="presOf" srcId="{14BED8C1-956E-40E5-92E4-24CC3B30CA3B}" destId="{A30C0142-C17E-406A-B511-E2791A0F8E67}" srcOrd="0" destOrd="0" presId="urn:microsoft.com/office/officeart/2005/8/layout/vList2"/>
    <dgm:cxn modelId="{03E2A441-21AA-424D-A77D-763EF1342177}" srcId="{14BED8C1-956E-40E5-92E4-24CC3B30CA3B}" destId="{34F4A8B2-56A8-4DCE-B45A-B8617A8FC5F5}" srcOrd="1" destOrd="0" parTransId="{0C5CE395-E413-48E2-A03E-BD1D3143AE70}" sibTransId="{9BAA7354-8FC2-4D32-A9F1-138B9FD7D64E}"/>
    <dgm:cxn modelId="{0441E56E-0B1E-4417-9D0F-0B2E5705950F}" srcId="{14BED8C1-956E-40E5-92E4-24CC3B30CA3B}" destId="{6FC69066-3878-43C1-86C8-85F5A006F6AC}" srcOrd="2" destOrd="0" parTransId="{EC41BCC0-F904-4AAB-A6A0-CC9AFDF8E7BB}" sibTransId="{649CC9E6-EA1F-4E74-98C7-F673E1B3691E}"/>
    <dgm:cxn modelId="{60693B8B-BDD2-4B7B-ACEC-D70E98F56BCA}" type="presOf" srcId="{F51C3168-50A4-4644-9601-8974DD943C39}" destId="{6E30393E-1CDE-400E-AE1D-FFA892630AFE}" srcOrd="0" destOrd="0" presId="urn:microsoft.com/office/officeart/2005/8/layout/vList2"/>
    <dgm:cxn modelId="{8E22889C-FC51-47AE-A9AE-EFB909C81941}" type="presOf" srcId="{34F4A8B2-56A8-4DCE-B45A-B8617A8FC5F5}" destId="{9FAF270F-6A7E-45D3-A73B-89E3EFF70534}" srcOrd="0" destOrd="0" presId="urn:microsoft.com/office/officeart/2005/8/layout/vList2"/>
    <dgm:cxn modelId="{27B1BCB6-5D9C-4F3E-A6A7-94336AACCCB9}" type="presOf" srcId="{5332DA42-A5B5-4363-B504-B61C91B79BCE}" destId="{C643C641-3C8A-45E6-868C-6C02193369FB}" srcOrd="0" destOrd="0" presId="urn:microsoft.com/office/officeart/2005/8/layout/vList2"/>
    <dgm:cxn modelId="{BA721FD8-C3DE-45E9-AE81-8295E2FDF9BB}" srcId="{14BED8C1-956E-40E5-92E4-24CC3B30CA3B}" destId="{F51C3168-50A4-4644-9601-8974DD943C39}" srcOrd="0" destOrd="0" parTransId="{24DCF9CD-9FFF-49B7-811D-23B310AF84B9}" sibTransId="{6F5387C2-28A0-4D84-A6D8-8BB06C04DF4A}"/>
    <dgm:cxn modelId="{0FF332FA-6966-490C-8EFA-15C586AAF7A1}" type="presOf" srcId="{6FC69066-3878-43C1-86C8-85F5A006F6AC}" destId="{EA8EA938-7746-4BA1-89E9-24D9804A7243}" srcOrd="0" destOrd="0" presId="urn:microsoft.com/office/officeart/2005/8/layout/vList2"/>
    <dgm:cxn modelId="{081B5FEA-0283-4403-B627-7D07948A61F6}" type="presParOf" srcId="{A30C0142-C17E-406A-B511-E2791A0F8E67}" destId="{6E30393E-1CDE-400E-AE1D-FFA892630AFE}" srcOrd="0" destOrd="0" presId="urn:microsoft.com/office/officeart/2005/8/layout/vList2"/>
    <dgm:cxn modelId="{EFFE733C-E8D7-456D-9CB0-9AD3D782053C}" type="presParOf" srcId="{A30C0142-C17E-406A-B511-E2791A0F8E67}" destId="{C87BA1FC-7C9E-4A43-ACAA-04CE3C544E74}" srcOrd="1" destOrd="0" presId="urn:microsoft.com/office/officeart/2005/8/layout/vList2"/>
    <dgm:cxn modelId="{8ABB818B-111D-47AB-B88A-9523189AA4FD}" type="presParOf" srcId="{A30C0142-C17E-406A-B511-E2791A0F8E67}" destId="{9FAF270F-6A7E-45D3-A73B-89E3EFF70534}" srcOrd="2" destOrd="0" presId="urn:microsoft.com/office/officeart/2005/8/layout/vList2"/>
    <dgm:cxn modelId="{F70BF385-D3BA-4A7A-B4A7-A4539153C926}" type="presParOf" srcId="{A30C0142-C17E-406A-B511-E2791A0F8E67}" destId="{4F330812-4F07-4C91-BCFF-C240913B1490}" srcOrd="3" destOrd="0" presId="urn:microsoft.com/office/officeart/2005/8/layout/vList2"/>
    <dgm:cxn modelId="{E10EC99F-3F96-4F7D-BF94-8CB166430BEC}" type="presParOf" srcId="{A30C0142-C17E-406A-B511-E2791A0F8E67}" destId="{EA8EA938-7746-4BA1-89E9-24D9804A7243}" srcOrd="4" destOrd="0" presId="urn:microsoft.com/office/officeart/2005/8/layout/vList2"/>
    <dgm:cxn modelId="{2354D19B-8375-4B08-83A3-7D82D068C5A0}" type="presParOf" srcId="{A30C0142-C17E-406A-B511-E2791A0F8E67}" destId="{5C813A9D-241A-4FFA-BDA3-3097C21DAE4E}" srcOrd="5" destOrd="0" presId="urn:microsoft.com/office/officeart/2005/8/layout/vList2"/>
    <dgm:cxn modelId="{55613DE5-6089-4295-8CFF-27FEF321F55E}" type="presParOf" srcId="{A30C0142-C17E-406A-B511-E2791A0F8E67}" destId="{C643C641-3C8A-45E6-868C-6C02193369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0393E-1CDE-400E-AE1D-FFA892630AFE}">
      <dsp:nvSpPr>
        <dsp:cNvPr id="0" name=""/>
        <dsp:cNvSpPr/>
      </dsp:nvSpPr>
      <dsp:spPr>
        <a:xfrm>
          <a:off x="0" y="71693"/>
          <a:ext cx="5257800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Degrees of freedom (df)</a:t>
          </a:r>
        </a:p>
      </dsp:txBody>
      <dsp:txXfrm>
        <a:off x="62055" y="133748"/>
        <a:ext cx="5133690" cy="1147095"/>
      </dsp:txXfrm>
    </dsp:sp>
    <dsp:sp modelId="{9FAF270F-6A7E-45D3-A73B-89E3EFF70534}">
      <dsp:nvSpPr>
        <dsp:cNvPr id="0" name=""/>
        <dsp:cNvSpPr/>
      </dsp:nvSpPr>
      <dsp:spPr>
        <a:xfrm>
          <a:off x="0" y="1435058"/>
          <a:ext cx="5257800" cy="127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Standard error</a:t>
          </a:r>
        </a:p>
      </dsp:txBody>
      <dsp:txXfrm>
        <a:off x="62055" y="1497113"/>
        <a:ext cx="5133690" cy="1147095"/>
      </dsp:txXfrm>
    </dsp:sp>
    <dsp:sp modelId="{EA8EA938-7746-4BA1-89E9-24D9804A7243}">
      <dsp:nvSpPr>
        <dsp:cNvPr id="0" name=""/>
        <dsp:cNvSpPr/>
      </dsp:nvSpPr>
      <dsp:spPr>
        <a:xfrm>
          <a:off x="0" y="2798423"/>
          <a:ext cx="5257800" cy="127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Confidence intervals</a:t>
          </a:r>
        </a:p>
      </dsp:txBody>
      <dsp:txXfrm>
        <a:off x="62055" y="2860478"/>
        <a:ext cx="5133690" cy="1147095"/>
      </dsp:txXfrm>
    </dsp:sp>
    <dsp:sp modelId="{C643C641-3C8A-45E6-868C-6C02193369FB}">
      <dsp:nvSpPr>
        <dsp:cNvPr id="0" name=""/>
        <dsp:cNvSpPr/>
      </dsp:nvSpPr>
      <dsp:spPr>
        <a:xfrm>
          <a:off x="0" y="4161789"/>
          <a:ext cx="5257800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statistics (i.e. </a:t>
          </a:r>
          <a:r>
            <a:rPr lang="el-GR" sz="3200" kern="1200" dirty="0"/>
            <a:t>χ</a:t>
          </a:r>
          <a:r>
            <a:rPr lang="en-US" sz="3200" kern="1200" baseline="30000" dirty="0"/>
            <a:t>2</a:t>
          </a:r>
          <a:r>
            <a:rPr lang="en-US" sz="3200" kern="1200" dirty="0"/>
            <a:t> test , t-test, F-test, etc.)</a:t>
          </a:r>
        </a:p>
      </dsp:txBody>
      <dsp:txXfrm>
        <a:off x="62055" y="4223844"/>
        <a:ext cx="513369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CACA1-1228-40B0-9DA8-D3B8D830051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B1882-00F2-4D1A-82C3-320249D3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2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D44852-0D29-4344-B95F-B9A1B9C24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2b86a4d3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2b86a4d3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2b86a4d38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2b86a4d38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E03B-993F-4DE8-853D-64444A67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719EE-4118-407D-AD34-4A82570B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67F7-2E26-46F2-9A14-267F8B28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4F7B-3D44-41C5-A377-1973522F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B516-339C-41CF-8626-FAC3083E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CB9A-7ADC-4381-9D04-7DF758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B181-D7DC-43DD-87AC-BD6FA1442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A73E-6865-4FE7-91B4-E4EE63A4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6281-9B6C-405C-A7FF-4447ECC5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18BE-610D-455D-935D-73AE205B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94586-31AB-4FDD-BA5F-A2BAD50CC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5B04D-E24D-42C3-BB82-8A3921E8A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5BFC-DD24-4972-9368-BA8A9380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DD33-7EFD-445A-86C7-5804CE77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5EED0-DBD8-473D-A340-529EA45B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2800-CCF0-45F2-8957-B21A022E6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8CF7C-9180-484D-AA35-D8605222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C61A-1555-4539-985D-6B3AEC1A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B897-4A51-4286-A8F9-EF1B1AF0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0032-9E75-4CDA-B787-A100EEE0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A582-A02D-40BB-8813-07BCAE6C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29EA-C844-46C3-81D5-F719803A6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B4C6A-2141-42A7-80FC-23A3C485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4721-2983-4698-9ED6-C580CEAC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6CA7-8901-4117-9A1B-98D53AEC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0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A8E4-0A81-44C8-A26A-79DA481F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57474-D4C9-469C-8426-A191653A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8865-8908-45C9-AED8-040D49CB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9805-7941-46F2-90C0-3259AC40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745B-6FF6-46BD-91C1-58068EDF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1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A685-EEE1-4448-BC65-5B4A9A93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6844-1A1B-4B49-9484-1C2019544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A40EB-E656-40DA-B5F9-44BA4D83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1F95-5E3C-44C5-85DF-E6ADC2D9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B1261-793E-4651-B6A2-33D963F8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8662-6CFD-4C2D-94A1-49A6242F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4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642-D000-48C8-A15B-ECE59B89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F1CD-37A1-4AB5-8729-AFEDFF24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4DB09-072D-402E-97C9-AD76901E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F7DF7-6DAE-4163-8E94-381D9BD33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135BC-60DB-45C5-A966-98339B14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3EC1D-5964-404A-9B45-352C3A66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BB2E6-6B43-4902-A450-B4FA0E7F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1FF0F-4A19-4064-9E51-B18642D4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9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C86B-DC0A-4A38-A281-85164FE0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2D7B1-2BA0-4D95-AC64-1CD39998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ABE6A-7955-4748-B2C3-A5BBE4CE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DD1BB-B720-4745-847C-2FAEEF6A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1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23EB6-2E60-4611-9B78-AF261B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47903-2EBA-42EB-92C4-9AE0C03A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1EB0C-33B7-4FC9-91B7-86D49BCB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4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1D52-0A3D-40CA-AC24-31C20A60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444F-31B6-4701-8E7E-AB340BA5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57E56-9F20-4264-8965-C06114B3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44667-F753-4A9E-BEE8-827CF74B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BDAFC-0D54-48F6-BF75-932C17F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AEA3C-AE0B-4C85-909B-8C7D2E65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4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F738-3D95-4BE9-8A7A-6F8C9752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19CA-3565-4233-8611-9913024E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D1FD-F53C-45F0-A3C9-7F03FAD4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07C7-56EB-408B-B6B0-3D31EC5A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909E-FC77-4D05-9223-C16A77C4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1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9848-2BEA-4019-92A3-9F696BFC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12CF6-1388-4343-A8EB-84D1E4E6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115D6-D6A4-40A3-A6D4-72CE9274D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CB70-A61B-4EDD-9484-9A63E387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DF9B4-53A9-4538-BD8C-E92DF89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1EC21-7DF8-43C7-A25A-CEE1F254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16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787-B3C5-43CA-B83B-2678B1D8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B9296-12EC-4114-B03C-A7E0B1120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9405-61F6-435E-946B-09C6EEA8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3A33-DC05-478B-A15C-EA83C059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9C43-A4ED-4847-86CF-2B426E93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13C2-468F-4135-A57E-B64FA1631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CC3DC-F7E3-4421-BE37-4547DF123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3C3-0C3A-4955-9D03-D7970C2A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DFE6-4A9D-47B6-8810-1030031F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B783-ED84-4848-9363-D46F7C6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1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565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6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7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37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37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7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827B-430F-40EE-9A11-6C96F885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AC34-779A-4019-AC64-7E03B05E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B37B-5A9D-4737-AEC0-E2E2CA4A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0B51C-AFF3-4E9E-A4D3-BC48EA4E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3B99-F765-4C32-9085-1182699F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9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27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17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4548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39154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2362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09385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420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912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4D8-375E-4D3E-B131-4B202C22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D94D-33D6-497C-A7D5-97167DC82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25C69-A008-4BE1-A2EF-BA295D99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2490E-1D38-4752-9DF7-3A89BF63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D32B6-1FB6-4A39-AA26-02A8D167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6D8F-E31A-4CA2-B15F-C7FE10E6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34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2876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19191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9317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3134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9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02B4-ACEA-483E-8DDC-D00908AB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8CEB9-473B-4605-AB06-DC51425D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71DF-B6A1-48B2-A720-48C65547D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063DE-E22C-4281-A582-449B57624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B3F43-AD3E-4F3D-A883-14D41B1CB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FD6E2-F545-4586-8275-EA9AF7C9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E8B6A-756E-4455-B92D-07BE96DD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603A2-4A02-4E97-89B6-A2529E4F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4D66-14AA-4865-8AB1-1E3348D0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BC1A6-0B59-4199-A2B8-69F41AF7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6ED00-3F01-4136-A22E-354074FC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1E6DF-AB03-489A-A01E-3479A8C1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D2C5B-B86C-4F7A-A38B-C48F660D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4F3F0-5EFA-4BE8-8A09-181863C2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AFF2E-A335-41D8-9F82-987C3DD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DC2E-EB80-48C8-8C15-C63F53AE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8DBE-A680-4D8B-8C6E-40D66D92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10E88-DC89-41E8-9E75-4428F368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27755-C558-40DE-93FD-B885B893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FEFA6-DF36-429B-BCB6-B0DF67D7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9F61E-4CFE-4643-AF6B-3CFB757B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BDA1-574B-4BE3-A5DB-E12DA0D9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AC056-7EF5-40B1-8BCA-F396771B0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22A19-A7E6-4FA7-8AE4-0E4F07E4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FC0D-3606-456E-9445-62996DE0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FE73-F6A8-47E1-AD92-863D3CA8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176FA-C718-4170-91C0-0F82F88B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125E6-88E6-4E03-A86A-0793E0B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B503-5E98-40E2-BA87-45579C66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0546-0F11-45CE-A0D1-A3223E8F9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0D9D-7309-4A56-B49F-51FB63E629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C1C3-042B-4C2B-93FF-8724D0E8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D3B3-A862-4EA7-A0D3-E45FE26C0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C757-85C2-4946-B9C6-DEC5EC68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92DAB-ED61-4680-94E8-212D9202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41C6-6955-4CE7-9400-74406C1B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2796-CB40-420F-B33D-39161E46F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6893-884A-47F4-87A4-097BE19AC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E36F-B822-4AD8-B910-493999E5E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4580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lm9gfso4mw?t=428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onlinestatbook.com/stat_sim/sampling_dist/index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11E25-70AF-430E-9B53-67D57272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F8348-04A1-4A74-A1D2-CAD2EF9C8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Stats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3CED3-E785-4AA0-96FC-DF7FDE118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Neil Yetz, M.P.H.</a:t>
            </a:r>
          </a:p>
          <a:p>
            <a:pPr algn="l"/>
            <a:r>
              <a:rPr lang="en-US" sz="2000" dirty="0" err="1"/>
              <a:t>Psy</a:t>
            </a:r>
            <a:r>
              <a:rPr lang="en-US" sz="2000" dirty="0"/>
              <a:t> 652</a:t>
            </a:r>
          </a:p>
          <a:p>
            <a:pPr algn="l"/>
            <a:r>
              <a:rPr lang="en-US" sz="2000" dirty="0"/>
              <a:t>09/30/2020</a:t>
            </a:r>
          </a:p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What is skew?</a:t>
            </a:r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/>
              <a:t>o	When extreme values “pull” the shape of the distribution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18" y="2361372"/>
            <a:ext cx="10237967" cy="39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Kurtosis &amp; interpretation 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34" y="1524564"/>
            <a:ext cx="6621479" cy="50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300" y="4177080"/>
            <a:ext cx="4949365" cy="26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2650" y="1"/>
            <a:ext cx="4949345" cy="255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303-645F-473A-B89D-0B61555C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4100"/>
              <a:t>Visualizing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92F5-8788-4B44-BB39-D7D9B3AB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3000" dirty="0"/>
              <a:t>Histograms</a:t>
            </a:r>
          </a:p>
          <a:p>
            <a:r>
              <a:rPr lang="en-US" sz="3000" dirty="0"/>
              <a:t>Bar plots</a:t>
            </a:r>
          </a:p>
          <a:p>
            <a:r>
              <a:rPr lang="en-US" sz="3000" dirty="0"/>
              <a:t>Boxplots</a:t>
            </a:r>
          </a:p>
        </p:txBody>
      </p:sp>
      <p:sp>
        <p:nvSpPr>
          <p:cNvPr id="3080" name="Rectangle 7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7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2" name="Rectangle 7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Histograms">
            <a:extLst>
              <a:ext uri="{FF2B5EF4-FFF2-40B4-BE49-F238E27FC236}">
                <a16:creationId xmlns:a16="http://schemas.microsoft.com/office/drawing/2014/main" id="{890A519A-734F-4F03-B523-92BF2DCF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8" y="631775"/>
            <a:ext cx="2364317" cy="21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8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Using R: barplot with ggplot2 | On unicorns and genes">
            <a:extLst>
              <a:ext uri="{FF2B5EF4-FFF2-40B4-BE49-F238E27FC236}">
                <a16:creationId xmlns:a16="http://schemas.microsoft.com/office/drawing/2014/main" id="{2A7CA225-1CA2-4C6C-B20D-E80D6348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775" y="697553"/>
            <a:ext cx="2364317" cy="198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derstanding Boxplots - Towards Data Science">
            <a:extLst>
              <a:ext uri="{FF2B5EF4-FFF2-40B4-BE49-F238E27FC236}">
                <a16:creationId xmlns:a16="http://schemas.microsoft.com/office/drawing/2014/main" id="{83F8F7EA-0FE1-4D12-9D6C-941A2027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4102" y="3796452"/>
            <a:ext cx="5119796" cy="255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EE0A2-E794-4924-A7F9-24981FC5C9CC}"/>
              </a:ext>
            </a:extLst>
          </p:cNvPr>
          <p:cNvSpPr txBox="1"/>
          <p:nvPr/>
        </p:nvSpPr>
        <p:spPr>
          <a:xfrm>
            <a:off x="6253018" y="2751507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geom_histogram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516A1-B199-438F-BA2E-3A658CDE2E6B}"/>
              </a:ext>
            </a:extLst>
          </p:cNvPr>
          <p:cNvSpPr txBox="1"/>
          <p:nvPr/>
        </p:nvSpPr>
        <p:spPr>
          <a:xfrm>
            <a:off x="9266170" y="2719241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geom_bar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8AF47-518C-4C63-85CC-7D88C828A14D}"/>
              </a:ext>
            </a:extLst>
          </p:cNvPr>
          <p:cNvSpPr txBox="1"/>
          <p:nvPr/>
        </p:nvSpPr>
        <p:spPr>
          <a:xfrm>
            <a:off x="7761136" y="6349722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geom_boxplot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6246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99320"/>
    </mc:Choice>
    <mc:Fallback xmlns="">
      <p:transition spd="slow" advTm="993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497BD-2E18-4CDE-8AD8-53A52B9A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Common terminology used in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3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CEB-57AC-406D-A40F-E3807C3F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Common terms in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428B45-F34A-4643-A258-286CA4D35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65340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AB95E-A15D-4106-B97D-547B1C8A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Degrees of freedom (df)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7C1B-8E3E-480D-9A1F-5A1E8F29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number of observations (or groups) that are free to vary in your sample.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For example: We have a of a sample of 3 with a sample mean of 10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 our sample we the following values: 5, 10, 15. </a:t>
            </a:r>
          </a:p>
          <a:p>
            <a:pPr lvl="3"/>
            <a:r>
              <a:rPr lang="en-US" sz="2000" dirty="0">
                <a:solidFill>
                  <a:schemeClr val="bg1"/>
                </a:solidFill>
              </a:rPr>
              <a:t>Because we know the mean, we only need 2 out of 3 of those values. Thus, 2 values are allowed to “vary” as much as possible – the “ minus 1” is the only value we need to manipulate to get the mean value (or whatever your parameter of interest is).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conveniently makes our sample less variable than the population when we subtract that 1. </a:t>
            </a:r>
          </a:p>
          <a:p>
            <a:pPr lvl="3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Here’s a great video explaining the concept (Starting at 7:08):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https://youtu.be/nlm9gfso4mw?t=428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D88E6-B29C-4864-813C-DB31E512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Standard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940A-FD2E-4453-933C-95BF4DF7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847274"/>
            <a:ext cx="5157216" cy="459970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Derived from the sampling distribution</a:t>
            </a:r>
          </a:p>
          <a:p>
            <a:pPr lvl="1"/>
            <a:r>
              <a:rPr lang="en-US" sz="1600" dirty="0"/>
              <a:t>Sampling distribution = If we got an infinite number of the same size samples of from a population, we would estimate the population parameter</a:t>
            </a:r>
            <a:endParaRPr lang="en-US" sz="2000" dirty="0"/>
          </a:p>
          <a:p>
            <a:r>
              <a:rPr lang="en-US" sz="2000" dirty="0"/>
              <a:t>Used to understand the statistical accuracy of an estimate</a:t>
            </a:r>
          </a:p>
          <a:p>
            <a:r>
              <a:rPr lang="en-US" sz="2000" dirty="0"/>
              <a:t>It is inferential </a:t>
            </a:r>
          </a:p>
          <a:p>
            <a:pPr lvl="1"/>
            <a:r>
              <a:rPr lang="en-US" sz="2000" dirty="0"/>
              <a:t>Inferential = making assumptions about the population from our sample</a:t>
            </a:r>
          </a:p>
          <a:p>
            <a:r>
              <a:rPr lang="en-US" sz="2400" dirty="0"/>
              <a:t>If we continuously sample from the same population, the SD of the </a:t>
            </a:r>
            <a:r>
              <a:rPr lang="en-US" sz="2400" i="1" dirty="0"/>
              <a:t>sampling distribution</a:t>
            </a:r>
            <a:r>
              <a:rPr lang="en-US" sz="2400" dirty="0"/>
              <a:t> will be approximately equivalent to the SE.</a:t>
            </a:r>
            <a:endParaRPr lang="en-US" sz="2000" dirty="0"/>
          </a:p>
          <a:p>
            <a:r>
              <a:rPr lang="en-US" sz="2400" dirty="0"/>
              <a:t>Simulation: </a:t>
            </a:r>
          </a:p>
          <a:p>
            <a:pPr lvl="1"/>
            <a:r>
              <a:rPr lang="en-US" sz="2000" dirty="0">
                <a:hlinkClick r:id="rId2"/>
              </a:rPr>
              <a:t>http://onlinestatbook.com/stat_sim/sampling_dist/index.html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1026" name="Picture 2" descr="Students 4 Best EvidenceA beginner's guide to standard deviation and standard  error - Students 4 Best Evidence">
            <a:extLst>
              <a:ext uri="{FF2B5EF4-FFF2-40B4-BE49-F238E27FC236}">
                <a16:creationId xmlns:a16="http://schemas.microsoft.com/office/drawing/2014/main" id="{08070CB5-44A8-4D0A-A051-D6FD2978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642" y="1952029"/>
            <a:ext cx="4736963" cy="279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24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949E-9B15-495F-8AB4-8EFEF428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F020-5CE1-4C06-8379-7116BA51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Derived from the SE</a:t>
            </a:r>
          </a:p>
          <a:p>
            <a:endParaRPr lang="en-US" sz="2000" dirty="0"/>
          </a:p>
          <a:p>
            <a:r>
              <a:rPr lang="en-US" sz="2000" dirty="0"/>
              <a:t>A 95% Confidence interval means: </a:t>
            </a:r>
            <a:r>
              <a:rPr lang="en-US" sz="2000" b="1" i="1" dirty="0">
                <a:solidFill>
                  <a:srgbClr val="FF0000"/>
                </a:solidFill>
              </a:rPr>
              <a:t>If we ran this study 100 times, 95 of our confidence intervals will contain the parameter value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 descr="Confidence Interval Calculator, Formulas &amp; Work with Steps">
            <a:extLst>
              <a:ext uri="{FF2B5EF4-FFF2-40B4-BE49-F238E27FC236}">
                <a16:creationId xmlns:a16="http://schemas.microsoft.com/office/drawing/2014/main" id="{924F865A-E8C3-418B-A715-02229BEC9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r="505" b="-2"/>
          <a:stretch/>
        </p:blipFill>
        <p:spPr bwMode="auto">
          <a:xfrm>
            <a:off x="5191128" y="1847129"/>
            <a:ext cx="6162670" cy="427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6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949E-9B15-495F-8AB4-8EFEF428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F020-5CE1-4C06-8379-7116BA51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Derived from the SE</a:t>
            </a:r>
          </a:p>
          <a:p>
            <a:endParaRPr lang="en-US" sz="2000" dirty="0"/>
          </a:p>
          <a:p>
            <a:r>
              <a:rPr lang="en-US" sz="2000" dirty="0"/>
              <a:t>A 95% Confidence interval means: </a:t>
            </a:r>
            <a:r>
              <a:rPr lang="en-US" sz="2000" b="1" i="1" dirty="0">
                <a:solidFill>
                  <a:srgbClr val="FF0000"/>
                </a:solidFill>
              </a:rPr>
              <a:t>If we ran this study 100 times, 95 of our confidence intervals will contain the parameter value</a:t>
            </a:r>
          </a:p>
          <a:p>
            <a:pPr lvl="1"/>
            <a:r>
              <a:rPr lang="en-US" sz="1600" i="1" dirty="0"/>
              <a:t>*Pictured on the next slide*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 descr="Confidence Interval Calculator, Formulas &amp; Work with Steps">
            <a:extLst>
              <a:ext uri="{FF2B5EF4-FFF2-40B4-BE49-F238E27FC236}">
                <a16:creationId xmlns:a16="http://schemas.microsoft.com/office/drawing/2014/main" id="{924F865A-E8C3-418B-A715-02229BEC9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r="505" b="-2"/>
          <a:stretch/>
        </p:blipFill>
        <p:spPr bwMode="auto">
          <a:xfrm>
            <a:off x="5191128" y="1847129"/>
            <a:ext cx="6162670" cy="427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2D92F2-4E56-46D0-8E31-9ACFA617AD43}"/>
              </a:ext>
            </a:extLst>
          </p:cNvPr>
          <p:cNvSpPr/>
          <p:nvPr/>
        </p:nvSpPr>
        <p:spPr>
          <a:xfrm>
            <a:off x="7553903" y="2476500"/>
            <a:ext cx="1314450" cy="1076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B67770-5197-4488-911D-A94E47932FE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868354" y="1364644"/>
            <a:ext cx="1353126" cy="1111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7DB79D-4928-4097-B128-C044845B36E1}"/>
              </a:ext>
            </a:extLst>
          </p:cNvPr>
          <p:cNvSpPr txBox="1"/>
          <p:nvPr/>
        </p:nvSpPr>
        <p:spPr>
          <a:xfrm>
            <a:off x="9393382" y="995312"/>
            <a:ext cx="165619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 equation</a:t>
            </a:r>
          </a:p>
        </p:txBody>
      </p:sp>
    </p:spTree>
    <p:extLst>
      <p:ext uri="{BB962C8B-B14F-4D97-AF65-F5344CB8AC3E}">
        <p14:creationId xmlns:p14="http://schemas.microsoft.com/office/powerpoint/2010/main" val="218361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ference: Confidence Intervals – ENV710 Statistics Review Website">
            <a:extLst>
              <a:ext uri="{FF2B5EF4-FFF2-40B4-BE49-F238E27FC236}">
                <a16:creationId xmlns:a16="http://schemas.microsoft.com/office/drawing/2014/main" id="{9EC9F91D-6BED-42AF-B2A6-7120C582C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t="3454" r="98" b="2794"/>
          <a:stretch/>
        </p:blipFill>
        <p:spPr bwMode="auto">
          <a:xfrm>
            <a:off x="460149" y="96060"/>
            <a:ext cx="9180576" cy="64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1512" y="448056"/>
            <a:ext cx="1920339" cy="2894124"/>
          </a:xfrm>
          <a:prstGeom prst="rect">
            <a:avLst/>
          </a:prstGeom>
          <a:solidFill>
            <a:srgbClr val="2B2E5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1414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AD641D-C48F-4853-BCD0-B233B4213107}"/>
              </a:ext>
            </a:extLst>
          </p:cNvPr>
          <p:cNvCxnSpPr>
            <a:cxnSpLocks/>
          </p:cNvCxnSpPr>
          <p:nvPr/>
        </p:nvCxnSpPr>
        <p:spPr>
          <a:xfrm>
            <a:off x="5376231" y="6244870"/>
            <a:ext cx="904974" cy="0"/>
          </a:xfrm>
          <a:prstGeom prst="line">
            <a:avLst/>
          </a:prstGeom>
          <a:ln w="28575">
            <a:solidFill>
              <a:srgbClr val="D04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3D0716-3DA9-4D07-A0B7-5D574F955274}"/>
              </a:ext>
            </a:extLst>
          </p:cNvPr>
          <p:cNvSpPr txBox="1"/>
          <p:nvPr/>
        </p:nvSpPr>
        <p:spPr>
          <a:xfrm>
            <a:off x="6252923" y="6056628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population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8BF03-9774-4980-8DF6-1CEBB6CA7E06}"/>
              </a:ext>
            </a:extLst>
          </p:cNvPr>
          <p:cNvSpPr txBox="1"/>
          <p:nvPr/>
        </p:nvSpPr>
        <p:spPr>
          <a:xfrm>
            <a:off x="9899604" y="527901"/>
            <a:ext cx="1743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Notice how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of the 100 confidence intervals do NOT capture the true population value.</a:t>
            </a:r>
          </a:p>
        </p:txBody>
      </p:sp>
    </p:spTree>
    <p:extLst>
      <p:ext uri="{BB962C8B-B14F-4D97-AF65-F5344CB8AC3E}">
        <p14:creationId xmlns:p14="http://schemas.microsoft.com/office/powerpoint/2010/main" val="30799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BE2D1-4C48-4C11-BD99-090B32BD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Objectives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B512-7400-4BD6-A1DD-8CE6F5C4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Learn stats! </a:t>
            </a:r>
          </a:p>
          <a:p>
            <a:r>
              <a:rPr lang="en-US" sz="2400" dirty="0"/>
              <a:t>We will learn about: </a:t>
            </a:r>
          </a:p>
          <a:p>
            <a:pPr lvl="1"/>
            <a:r>
              <a:rPr lang="en-US" sz="2000" dirty="0"/>
              <a:t>Levels of measurement</a:t>
            </a:r>
          </a:p>
          <a:p>
            <a:pPr lvl="1"/>
            <a:r>
              <a:rPr lang="en-US" sz="2000" dirty="0"/>
              <a:t>Descriptive statistics</a:t>
            </a:r>
          </a:p>
          <a:p>
            <a:pPr lvl="1"/>
            <a:r>
              <a:rPr lang="en-US" sz="2000" dirty="0"/>
              <a:t>Common stats terminology</a:t>
            </a:r>
          </a:p>
        </p:txBody>
      </p:sp>
    </p:spTree>
    <p:extLst>
      <p:ext uri="{BB962C8B-B14F-4D97-AF65-F5344CB8AC3E}">
        <p14:creationId xmlns:p14="http://schemas.microsoft.com/office/powerpoint/2010/main" val="20290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3"/>
    </mc:Choice>
    <mc:Fallback xmlns="">
      <p:transition spd="slow" advTm="170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4D60-A91E-4001-AFAE-D6E850D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EC93-3FDA-497D-9F45-8719CD4AA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formula: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sz="4800" b="0" dirty="0"/>
                  <a:t>Test Statistic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𝐸𝑥𝑝𝑙𝑎𝑖𝑛𝑒𝑑</m:t>
                        </m:r>
                      </m:num>
                      <m:den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𝑈𝑛𝑒𝑥𝑝𝑙𝑎𝑖𝑛𝑒𝑑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EC93-3FDA-497D-9F45-8719CD4AA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50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4D60-A91E-4001-AFAE-D6E850D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EC93-3FDA-497D-9F45-8719CD4AA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More specific formulas: 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457200" lvl="1" indent="0" algn="ctr">
                  <a:buNone/>
                </a:pPr>
                <a:r>
                  <a:rPr lang="en-US" b="0" dirty="0"/>
                  <a:t>t statistic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𝑂𝑏𝑠𝑒𝑟𝑣𝑒𝑑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OR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b="0" dirty="0"/>
                  <a:t>F statistic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𝐸𝑥𝑝𝑙𝑎𝑖𝑛𝑒𝑑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𝑈𝑛𝑒𝑥𝑝𝑙𝑎𝑖𝑛𝑒𝑑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EC93-3FDA-497D-9F45-8719CD4AA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82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4D60-A91E-4001-AFAE-D6E850D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EC93-3FDA-497D-9F45-8719CD4AA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More specific formulas: 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457200" lvl="1" indent="0" algn="ctr">
                  <a:buNone/>
                </a:pPr>
                <a:r>
                  <a:rPr lang="en-US" b="0" dirty="0"/>
                  <a:t>t statistic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𝑂𝑏𝑠𝑒𝑟𝑣𝑒𝑑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OR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b="0" dirty="0"/>
                  <a:t>F statistic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𝐸𝑥𝑝𝑙𝑎𝑖𝑛𝑒𝑑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𝑈𝑛𝑒𝑥𝑝𝑙𝑎𝑖𝑛𝑒𝑑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EC93-3FDA-497D-9F45-8719CD4AA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3EAE424-4D1D-410B-8BFA-F1A8ACA1FE41}"/>
              </a:ext>
            </a:extLst>
          </p:cNvPr>
          <p:cNvSpPr/>
          <p:nvPr/>
        </p:nvSpPr>
        <p:spPr>
          <a:xfrm>
            <a:off x="3352800" y="2558473"/>
            <a:ext cx="5966691" cy="1487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2E0D7-EA48-4615-9A6D-8E5A2DD78A90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650836" y="3299585"/>
            <a:ext cx="701964" cy="2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90D957-B759-4C39-85D9-DAABE44F304C}"/>
              </a:ext>
            </a:extLst>
          </p:cNvPr>
          <p:cNvSpPr txBox="1"/>
          <p:nvPr/>
        </p:nvSpPr>
        <p:spPr>
          <a:xfrm>
            <a:off x="277091" y="2699420"/>
            <a:ext cx="23737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asks, “How different is our </a:t>
            </a:r>
            <a:r>
              <a:rPr lang="en-US" i="1" dirty="0"/>
              <a:t>point estimate</a:t>
            </a:r>
            <a:r>
              <a:rPr lang="en-US" dirty="0"/>
              <a:t> (i.e. mean) from zero?”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CD002E-E941-4D95-93EC-CAE6CDE78B67}"/>
              </a:ext>
            </a:extLst>
          </p:cNvPr>
          <p:cNvSpPr/>
          <p:nvPr/>
        </p:nvSpPr>
        <p:spPr>
          <a:xfrm>
            <a:off x="3352800" y="4567382"/>
            <a:ext cx="5966691" cy="12607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C59264-8F01-471B-B67B-3E945485D1C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650836" y="5197764"/>
            <a:ext cx="701964" cy="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13B066-BBD0-4393-9FF5-2ACA9E07C00D}"/>
              </a:ext>
            </a:extLst>
          </p:cNvPr>
          <p:cNvSpPr txBox="1"/>
          <p:nvPr/>
        </p:nvSpPr>
        <p:spPr>
          <a:xfrm>
            <a:off x="266699" y="4567382"/>
            <a:ext cx="2384137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asks, “How different from zero is the proportion of variance we are explaining (i.e. R</a:t>
            </a:r>
            <a:r>
              <a:rPr lang="en-US" baseline="30000" dirty="0"/>
              <a:t>2</a:t>
            </a:r>
            <a:r>
              <a:rPr lang="en-US" dirty="0"/>
              <a:t>)?”</a:t>
            </a:r>
          </a:p>
        </p:txBody>
      </p:sp>
    </p:spTree>
    <p:extLst>
      <p:ext uri="{BB962C8B-B14F-4D97-AF65-F5344CB8AC3E}">
        <p14:creationId xmlns:p14="http://schemas.microsoft.com/office/powerpoint/2010/main" val="357874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FF5B2-07D9-4CA7-BA63-0CB05952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statistics and p-values</a:t>
            </a:r>
          </a:p>
        </p:txBody>
      </p:sp>
      <p:pic>
        <p:nvPicPr>
          <p:cNvPr id="10242" name="Picture 2" descr="P-Values and Statistical Significance | Simply Psychology">
            <a:extLst>
              <a:ext uri="{FF2B5EF4-FFF2-40B4-BE49-F238E27FC236}">
                <a16:creationId xmlns:a16="http://schemas.microsoft.com/office/drawing/2014/main" id="{FB69534C-485E-4034-81D5-A3AD58C96F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-3" b="-3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64ECD-E207-4724-AA91-BF6FA0E3DACD}"/>
              </a:ext>
            </a:extLst>
          </p:cNvPr>
          <p:cNvSpPr txBox="1"/>
          <p:nvPr/>
        </p:nvSpPr>
        <p:spPr>
          <a:xfrm>
            <a:off x="8285882" y="2597359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F-Distribution</a:t>
            </a:r>
          </a:p>
        </p:txBody>
      </p:sp>
      <p:pic>
        <p:nvPicPr>
          <p:cNvPr id="10246" name="Picture 6" descr="F Statistic / F Value: Definition and How to Run an F-Test">
            <a:extLst>
              <a:ext uri="{FF2B5EF4-FFF2-40B4-BE49-F238E27FC236}">
                <a16:creationId xmlns:a16="http://schemas.microsoft.com/office/drawing/2014/main" id="{4634F89E-636E-42B4-9957-EBBE9433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64" y="2900218"/>
            <a:ext cx="5488536" cy="34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8DA94-3F54-47E2-990A-DE6A991F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1: Variables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8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0101B-6E7A-4381-BB89-AAE5F37B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Scales of Measurement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2423-EC13-4046-A24B-2C6F12FE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/>
              <a:t>Categorical variables</a:t>
            </a:r>
            <a:r>
              <a:rPr lang="en-US" sz="2000"/>
              <a:t>: They take on categories. However, none of these categories take an order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Gender identity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Sex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Race/Ethnicity</a:t>
            </a:r>
          </a:p>
          <a:p>
            <a:pPr>
              <a:lnSpc>
                <a:spcPct val="100000"/>
              </a:lnSpc>
            </a:pPr>
            <a:r>
              <a:rPr lang="en-US" sz="2000" b="1"/>
              <a:t>Quantitative variables</a:t>
            </a:r>
            <a:r>
              <a:rPr lang="en-US" sz="2000"/>
              <a:t>: Variables have differing levels. One is less than 2. Two is less than 3, and so on…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Income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Age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004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29"/>
    </mc:Choice>
    <mc:Fallback xmlns="">
      <p:transition spd="slow" advTm="963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2BF6-FE73-43A4-81AB-8ADC81C2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can take on </a:t>
            </a:r>
            <a:r>
              <a:rPr lang="en-US" u="sng" dirty="0"/>
              <a:t>FOUR</a:t>
            </a:r>
            <a:r>
              <a:rPr lang="en-US" dirty="0"/>
              <a:t>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635FA-CAB4-4C48-8529-65CCF17D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Categorical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999A"/>
                </a:solidFill>
              </a:rPr>
              <a:t>Nominal</a:t>
            </a:r>
            <a:r>
              <a:rPr lang="en-US" b="1" dirty="0"/>
              <a:t>: </a:t>
            </a:r>
            <a:r>
              <a:rPr lang="en-US" dirty="0"/>
              <a:t>Completely categorical… But not ordered. (i.e. bird species)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/>
              <a:t>Quantitative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>
                <a:solidFill>
                  <a:srgbClr val="92D050"/>
                </a:solidFill>
              </a:rPr>
              <a:t>Ordinal</a:t>
            </a:r>
            <a:r>
              <a:rPr lang="en-US" b="1" dirty="0"/>
              <a:t>: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Numbers are ordered… But the order is not equal (i.e. marathon race rankings)</a:t>
            </a:r>
            <a:endParaRPr lang="en-US" b="1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>
                <a:solidFill>
                  <a:srgbClr val="69C9FF"/>
                </a:solidFill>
              </a:rPr>
              <a:t>Interval</a:t>
            </a:r>
            <a:r>
              <a:rPr lang="en-US" b="1" dirty="0"/>
              <a:t>: </a:t>
            </a:r>
            <a:r>
              <a:rPr lang="en-US" dirty="0"/>
              <a:t>Numbers are ordered AND equal… But there is no true zero point (i.e. Likert scales)</a:t>
            </a:r>
            <a:endParaRPr lang="en-US" b="1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>
                <a:solidFill>
                  <a:srgbClr val="D8B0FE"/>
                </a:solidFill>
              </a:rPr>
              <a:t>Ratio</a:t>
            </a:r>
            <a:r>
              <a:rPr lang="en-US" b="1" dirty="0"/>
              <a:t>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Numbers are ordered AND equal AND there is a true zero point (i.e. height)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413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895"/>
    </mc:Choice>
    <mc:Fallback xmlns="">
      <p:transition spd="slow" advTm="1838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E1885F-7EB3-46B6-B8BD-2860AE129226}"/>
              </a:ext>
            </a:extLst>
          </p:cNvPr>
          <p:cNvGrpSpPr/>
          <p:nvPr/>
        </p:nvGrpSpPr>
        <p:grpSpPr>
          <a:xfrm>
            <a:off x="944545" y="419426"/>
            <a:ext cx="10550769" cy="6163954"/>
            <a:chOff x="944545" y="419426"/>
            <a:chExt cx="10550769" cy="6163954"/>
          </a:xfrm>
          <a:solidFill>
            <a:srgbClr val="D8B0FE"/>
          </a:solidFill>
        </p:grpSpPr>
        <p:pic>
          <p:nvPicPr>
            <p:cNvPr id="1026" name="Picture 2" descr="Levels of Measurement: Nominal, Ordinal, Interval and Ratio ...">
              <a:extLst>
                <a:ext uri="{FF2B5EF4-FFF2-40B4-BE49-F238E27FC236}">
                  <a16:creationId xmlns:a16="http://schemas.microsoft.com/office/drawing/2014/main" id="{20472078-16FB-49F7-B7AD-799367681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45" y="419426"/>
              <a:ext cx="10550769" cy="6163954"/>
            </a:xfrm>
            <a:prstGeom prst="rect">
              <a:avLst/>
            </a:prstGeom>
            <a:grpFill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DD0584-6CE4-48E7-A6A2-E89501E46435}"/>
                </a:ext>
              </a:extLst>
            </p:cNvPr>
            <p:cNvSpPr txBox="1"/>
            <p:nvPr/>
          </p:nvSpPr>
          <p:spPr>
            <a:xfrm>
              <a:off x="3435927" y="1690255"/>
              <a:ext cx="2456873" cy="369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“Race Ranking”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5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67"/>
    </mc:Choice>
    <mc:Fallback xmlns="">
      <p:transition spd="slow" advTm="569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270BA-08ED-4D33-A4AC-40AA139E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Descriptive Statistics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3"/>
    </mc:Choice>
    <mc:Fallback xmlns="">
      <p:transition spd="slow" advTm="46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4D30-377A-4033-8672-D4EA0B3E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2010 Mean Formula - ProProfs Quiz">
            <a:extLst>
              <a:ext uri="{FF2B5EF4-FFF2-40B4-BE49-F238E27FC236}">
                <a16:creationId xmlns:a16="http://schemas.microsoft.com/office/drawing/2014/main" id="{14BDC739-FF74-4B7C-828C-F291CCB5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692166"/>
            <a:ext cx="4105275" cy="200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852F-EB16-4792-B010-39B9B5C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Mode: </a:t>
            </a:r>
            <a:r>
              <a:rPr lang="en-US" sz="1800" dirty="0"/>
              <a:t>Most common score </a:t>
            </a:r>
          </a:p>
          <a:p>
            <a:r>
              <a:rPr lang="en-US" sz="1800" b="1" dirty="0"/>
              <a:t>Median:</a:t>
            </a:r>
            <a:r>
              <a:rPr lang="en-US" sz="1800" dirty="0"/>
              <a:t> The middlemost score of a distribution of scores</a:t>
            </a:r>
          </a:p>
          <a:p>
            <a:r>
              <a:rPr lang="en-US" sz="1800" b="1" dirty="0"/>
              <a:t>Mean: </a:t>
            </a:r>
            <a:r>
              <a:rPr lang="en-US" sz="1800" dirty="0"/>
              <a:t>AKA average, it the sum of the scores divided by the number of scores.</a:t>
            </a:r>
          </a:p>
        </p:txBody>
      </p:sp>
    </p:spTree>
    <p:extLst>
      <p:ext uri="{BB962C8B-B14F-4D97-AF65-F5344CB8AC3E}">
        <p14:creationId xmlns:p14="http://schemas.microsoft.com/office/powerpoint/2010/main" val="941454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3600"/>
    </mc:Choice>
    <mc:Fallback xmlns="">
      <p:transition spd="slow" advTm="113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1A7D-964E-4E6E-B07B-4AC633D5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/>
              <a:t>Measures of Variability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ample Variance - Statistical Guess - Medium">
            <a:extLst>
              <a:ext uri="{FF2B5EF4-FFF2-40B4-BE49-F238E27FC236}">
                <a16:creationId xmlns:a16="http://schemas.microsoft.com/office/drawing/2014/main" id="{EAFCC8CF-B54E-43F1-AD95-B311B428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115573"/>
            <a:ext cx="4105275" cy="316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4B4D-ACED-4C4F-845E-CE9BD3BB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Variance: </a:t>
            </a:r>
            <a:r>
              <a:rPr lang="en-US" sz="1800" dirty="0"/>
              <a:t>A computation that quantifies how spread out the data is from the mean</a:t>
            </a:r>
          </a:p>
          <a:p>
            <a:pPr lvl="1"/>
            <a:r>
              <a:rPr lang="en-US" sz="1800" dirty="0"/>
              <a:t>However, it is in “Squared deviations” meaning it is hard to interpret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b="1" dirty="0"/>
              <a:t>Standard Deviation</a:t>
            </a:r>
            <a:r>
              <a:rPr lang="en-US" sz="1800" dirty="0"/>
              <a:t>: The square root of the variance. It captures how far, on average, each score is from the mean value</a:t>
            </a:r>
          </a:p>
          <a:p>
            <a:pPr lvl="1"/>
            <a:r>
              <a:rPr lang="en-US" sz="1800" dirty="0"/>
              <a:t>We use this because it is more interpretable (However, we need the variance for many calculations)</a:t>
            </a:r>
          </a:p>
        </p:txBody>
      </p:sp>
    </p:spTree>
    <p:extLst>
      <p:ext uri="{BB962C8B-B14F-4D97-AF65-F5344CB8AC3E}">
        <p14:creationId xmlns:p14="http://schemas.microsoft.com/office/powerpoint/2010/main" val="471922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7413"/>
    </mc:Choice>
    <mc:Fallback xmlns="">
      <p:transition spd="slow" advTm="11741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3"/>
      </a:lt2>
      <a:accent1>
        <a:srgbClr val="C34DA6"/>
      </a:accent1>
      <a:accent2>
        <a:srgbClr val="9D3BB1"/>
      </a:accent2>
      <a:accent3>
        <a:srgbClr val="7E4DC3"/>
      </a:accent3>
      <a:accent4>
        <a:srgbClr val="5151BA"/>
      </a:accent4>
      <a:accent5>
        <a:srgbClr val="4D7FC3"/>
      </a:accent5>
      <a:accent6>
        <a:srgbClr val="3B9EB1"/>
      </a:accent6>
      <a:hlink>
        <a:srgbClr val="5975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4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809</Words>
  <Application>Microsoft Office PowerPoint</Application>
  <PresentationFormat>Widescreen</PresentationFormat>
  <Paragraphs>114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Avenir Next LT Pro</vt:lpstr>
      <vt:lpstr>Calibri</vt:lpstr>
      <vt:lpstr>Calibri Light</vt:lpstr>
      <vt:lpstr>Cambria Math</vt:lpstr>
      <vt:lpstr>Roboto</vt:lpstr>
      <vt:lpstr>Office Theme</vt:lpstr>
      <vt:lpstr>1_Office Theme</vt:lpstr>
      <vt:lpstr>AccentBoxVTI</vt:lpstr>
      <vt:lpstr>Geometric</vt:lpstr>
      <vt:lpstr>Stats Crash Course</vt:lpstr>
      <vt:lpstr>Objectives</vt:lpstr>
      <vt:lpstr>Part 1: Variables</vt:lpstr>
      <vt:lpstr>Scales of Measurement</vt:lpstr>
      <vt:lpstr>Variables can take on FOUR forms</vt:lpstr>
      <vt:lpstr>PowerPoint Presentation</vt:lpstr>
      <vt:lpstr>Part 2: Descriptive Statistics</vt:lpstr>
      <vt:lpstr>Measures of Central tendency</vt:lpstr>
      <vt:lpstr>Measures of Variability</vt:lpstr>
      <vt:lpstr>What is skew?</vt:lpstr>
      <vt:lpstr>Kurtosis &amp; interpretation </vt:lpstr>
      <vt:lpstr>Visualizing descriptive statistics</vt:lpstr>
      <vt:lpstr>Part 3: Common terminology used in statistics</vt:lpstr>
      <vt:lpstr>Common terms in statistics</vt:lpstr>
      <vt:lpstr>Degrees of freedom (df)</vt:lpstr>
      <vt:lpstr>Standard error</vt:lpstr>
      <vt:lpstr>Confidence intervals</vt:lpstr>
      <vt:lpstr>Confidence intervals</vt:lpstr>
      <vt:lpstr>PowerPoint Presentation</vt:lpstr>
      <vt:lpstr>Test Statistics</vt:lpstr>
      <vt:lpstr>Test Statistics</vt:lpstr>
      <vt:lpstr>Test Statistics</vt:lpstr>
      <vt:lpstr>Test statistics and p-values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Crash Course</dc:title>
  <dc:creator>Yetz,Neil</dc:creator>
  <cp:lastModifiedBy>Yetz,Neil</cp:lastModifiedBy>
  <cp:revision>10</cp:revision>
  <dcterms:created xsi:type="dcterms:W3CDTF">2020-09-24T23:02:03Z</dcterms:created>
  <dcterms:modified xsi:type="dcterms:W3CDTF">2020-09-30T20:53:41Z</dcterms:modified>
</cp:coreProperties>
</file>