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9"/>
  </p:notesMasterIdLst>
  <p:sldIdLst>
    <p:sldId id="288" r:id="rId3"/>
    <p:sldId id="287" r:id="rId4"/>
    <p:sldId id="257" r:id="rId5"/>
    <p:sldId id="258" r:id="rId6"/>
    <p:sldId id="285" r:id="rId7"/>
    <p:sldId id="286" r:id="rId8"/>
    <p:sldId id="278" r:id="rId9"/>
    <p:sldId id="280" r:id="rId10"/>
    <p:sldId id="283" r:id="rId11"/>
    <p:sldId id="284" r:id="rId12"/>
    <p:sldId id="259" r:id="rId13"/>
    <p:sldId id="289" r:id="rId14"/>
    <p:sldId id="260" r:id="rId15"/>
    <p:sldId id="277" r:id="rId16"/>
    <p:sldId id="265" r:id="rId17"/>
    <p:sldId id="29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66AA9D-FF46-43B5-AA64-B1AB10A29944}">
  <a:tblStyle styleId="{6966AA9D-FF46-43B5-AA64-B1AB10A299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9b077d2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9b077d2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d9b077d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d9b077d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d9e7870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d9e7870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 overview of the design (2 hospitals, 2 drugs, 6 conditions)</a:t>
            </a:r>
            <a:endParaRPr/>
          </a:p>
        </p:txBody>
      </p:sp>
    </p:spTree>
    <p:extLst>
      <p:ext uri="{BB962C8B-B14F-4D97-AF65-F5344CB8AC3E}">
        <p14:creationId xmlns:p14="http://schemas.microsoft.com/office/powerpoint/2010/main" val="79685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d9e7870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d9e7870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 overview of the design (2 hospitals, 2 drugs, 6 conditions)</a:t>
            </a:r>
            <a:endParaRPr/>
          </a:p>
        </p:txBody>
      </p:sp>
    </p:spTree>
    <p:extLst>
      <p:ext uri="{BB962C8B-B14F-4D97-AF65-F5344CB8AC3E}">
        <p14:creationId xmlns:p14="http://schemas.microsoft.com/office/powerpoint/2010/main" val="209876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d9e78709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d9e78709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d9e7870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d9e7870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 overview of the design (2 hospitals, 2 drugs, 6 conditions)</a:t>
            </a:r>
            <a:endParaRPr/>
          </a:p>
        </p:txBody>
      </p:sp>
    </p:spTree>
    <p:extLst>
      <p:ext uri="{BB962C8B-B14F-4D97-AF65-F5344CB8AC3E}">
        <p14:creationId xmlns:p14="http://schemas.microsoft.com/office/powerpoint/2010/main" val="237261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d9e7870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d9e7870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 overview of the design (2 hospitals, 2 drugs, 6 conditions)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d9b077d2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d9b077d2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664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d9b077d2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d9b077d2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1" y="2314323"/>
            <a:ext cx="8474199" cy="250361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3491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4" y="526617"/>
            <a:ext cx="8272212" cy="89154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755648"/>
            <a:ext cx="8272211" cy="27258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709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1795463"/>
            <a:ext cx="8272211" cy="1610600"/>
          </a:xfrm>
        </p:spPr>
        <p:txBody>
          <a:bodyPr anchor="b">
            <a:normAutofit/>
          </a:bodyPr>
          <a:lstStyle>
            <a:lvl1pPr algn="l">
              <a:defRPr sz="27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600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3896075"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2030" y="1671003"/>
            <a:ext cx="3896077"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311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435894" y="1688168"/>
            <a:ext cx="3896077" cy="418338"/>
          </a:xfrm>
        </p:spPr>
        <p:txBody>
          <a:bodyPr anchor="ctr">
            <a:noAutofit/>
          </a:bodyPr>
          <a:lstStyle>
            <a:lvl1pPr marL="0" indent="0">
              <a:buNone/>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2194540"/>
            <a:ext cx="389607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12029" y="1688169"/>
            <a:ext cx="3896078" cy="415030"/>
          </a:xfrm>
        </p:spPr>
        <p:txBody>
          <a:bodyPr anchor="ctr">
            <a:noAutofit/>
          </a:bodyPr>
          <a:lstStyle>
            <a:lvl1pPr marL="0" marR="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marR="0" lvl="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812028" y="2194540"/>
            <a:ext cx="3896078"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1188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7777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7038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450901"/>
            <a:ext cx="2762042" cy="436160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5893" y="700088"/>
            <a:ext cx="2273889" cy="1291814"/>
          </a:xfrm>
        </p:spPr>
        <p:txBody>
          <a:bodyPr anchor="b">
            <a:normAutofit/>
          </a:bodyPr>
          <a:lstStyle>
            <a:lvl1pPr algn="l">
              <a:defRPr sz="18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75697" y="884872"/>
            <a:ext cx="4988243" cy="3493662"/>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5893" y="2127491"/>
            <a:ext cx="2273889" cy="2251044"/>
          </a:xfrm>
        </p:spPr>
        <p:txBody>
          <a:bodyPr anchor="t">
            <a:normAutofit/>
          </a:bodyPr>
          <a:lstStyle>
            <a:lvl1pPr marL="0" indent="0" algn="l">
              <a:buNone/>
              <a:defRPr sz="1200">
                <a:solidFill>
                  <a:srgbClr val="FFFFFF"/>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5704464" y="4842687"/>
            <a:ext cx="2133599" cy="273844"/>
          </a:xfrm>
        </p:spPr>
        <p:txBody>
          <a:bodyPr/>
          <a:lstStyle/>
          <a:p>
            <a:fld id="{D82884F1-FFEA-405F-9602-3DCA865EDA4E}" type="datetime1">
              <a:rPr lang="en-US" smtClean="0"/>
              <a:t>1/11/2021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435894" y="4839443"/>
            <a:ext cx="5187908" cy="273844"/>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7918725" y="4842687"/>
            <a:ext cx="789383" cy="273844"/>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10518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81013"/>
            <a:ext cx="8468144" cy="2738437"/>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5"/>
            <a:ext cx="8272213" cy="748611"/>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576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6132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043613" y="449794"/>
            <a:ext cx="2765487" cy="43627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53150" y="647700"/>
            <a:ext cx="2343150" cy="3605495"/>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81193" y="647700"/>
            <a:ext cx="5371219" cy="360549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334901" y="342900"/>
            <a:ext cx="2777490" cy="71248"/>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6031610" y="340232"/>
            <a:ext cx="2777490" cy="7391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3181373" y="342900"/>
            <a:ext cx="277749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245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73903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817936"/>
            <a:ext cx="2133599" cy="273844"/>
          </a:xfrm>
          <a:prstGeom prst="rect">
            <a:avLst/>
          </a:prstGeom>
        </p:spPr>
        <p:txBody>
          <a:bodyPr vert="horz" lIns="91440" tIns="45720" rIns="91440" bIns="45720" rtlCol="0" anchor="ctr"/>
          <a:lstStyle>
            <a:lvl1pPr algn="r">
              <a:defRPr sz="638">
                <a:solidFill>
                  <a:schemeClr val="tx1">
                    <a:lumMod val="75000"/>
                    <a:lumOff val="25000"/>
                  </a:schemeClr>
                </a:solidFill>
              </a:defRPr>
            </a:lvl1pPr>
          </a:lstStyle>
          <a:p>
            <a:fld id="{ED291B17-9318-49DB-B28B-6E5994AE9581}" type="datetime1">
              <a:rPr lang="en-US" smtClean="0"/>
              <a:t>1/11/2021</a:t>
            </a:fld>
            <a:endParaRPr lang="en-US" dirty="0"/>
          </a:p>
        </p:txBody>
      </p:sp>
      <p:sp>
        <p:nvSpPr>
          <p:cNvPr id="5" name="Footer Placeholder 4"/>
          <p:cNvSpPr>
            <a:spLocks noGrp="1"/>
          </p:cNvSpPr>
          <p:nvPr>
            <p:ph type="ftr" sz="quarter" idx="3"/>
          </p:nvPr>
        </p:nvSpPr>
        <p:spPr>
          <a:xfrm>
            <a:off x="435894" y="4817936"/>
            <a:ext cx="5187908" cy="273844"/>
          </a:xfrm>
          <a:prstGeom prst="rect">
            <a:avLst/>
          </a:prstGeom>
        </p:spPr>
        <p:txBody>
          <a:bodyPr vert="horz" lIns="91440" tIns="45720" rIns="91440" bIns="45720" rtlCol="0" anchor="ctr"/>
          <a:lstStyle>
            <a:lvl1pPr algn="l">
              <a:defRPr sz="638"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918725" y="4817936"/>
            <a:ext cx="789383" cy="273844"/>
          </a:xfrm>
          <a:prstGeom prst="rect">
            <a:avLst/>
          </a:prstGeom>
        </p:spPr>
        <p:txBody>
          <a:bodyPr vert="horz" lIns="91440" tIns="45720" rIns="91440" bIns="45720" rtlCol="0" anchor="ctr"/>
          <a:lstStyle>
            <a:lvl1pPr algn="r">
              <a:defRPr sz="638">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334901" y="342900"/>
            <a:ext cx="2777490" cy="7124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26209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342900" rtl="0" eaLnBrk="1" latinLnBrk="0" hangingPunct="1">
        <a:lnSpc>
          <a:spcPct val="90000"/>
        </a:lnSpc>
        <a:spcBef>
          <a:spcPct val="0"/>
        </a:spcBef>
        <a:buNone/>
        <a:defRPr sz="2025"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lnSpc>
          <a:spcPct val="110000"/>
        </a:lnSpc>
        <a:spcBef>
          <a:spcPct val="20000"/>
        </a:spcBef>
        <a:spcAft>
          <a:spcPts val="450"/>
        </a:spcAft>
        <a:buClr>
          <a:schemeClr val="accent1"/>
        </a:buClr>
        <a:buSzPct val="92000"/>
        <a:buFont typeface="Wingdings 2" panose="05020102010507070707" pitchFamily="18" charset="2"/>
        <a:buChar char=""/>
        <a:defRPr sz="1275" kern="1200">
          <a:solidFill>
            <a:schemeClr val="tx1">
              <a:lumMod val="75000"/>
              <a:lumOff val="25000"/>
            </a:schemeClr>
          </a:solidFill>
          <a:latin typeface="+mn-lt"/>
          <a:ea typeface="+mn-ea"/>
          <a:cs typeface="+mn-cs"/>
        </a:defRPr>
      </a:lvl1pPr>
      <a:lvl2pPr marL="472500" indent="-229500" algn="l" defTabSz="342900" rtl="0" eaLnBrk="1" latinLnBrk="0" hangingPunct="1">
        <a:lnSpc>
          <a:spcPct val="110000"/>
        </a:lnSpc>
        <a:spcBef>
          <a:spcPct val="20000"/>
        </a:spcBef>
        <a:spcAft>
          <a:spcPts val="450"/>
        </a:spcAft>
        <a:buClr>
          <a:schemeClr val="accent1"/>
        </a:buClr>
        <a:buSzPct val="92000"/>
        <a:buFont typeface="Wingdings 2" panose="05020102010507070707" pitchFamily="18" charset="2"/>
        <a:buChar char=""/>
        <a:defRPr sz="1125" kern="1200">
          <a:solidFill>
            <a:schemeClr val="tx1">
              <a:lumMod val="75000"/>
              <a:lumOff val="25000"/>
            </a:schemeClr>
          </a:solidFill>
          <a:latin typeface="+mn-lt"/>
          <a:ea typeface="+mn-ea"/>
          <a:cs typeface="+mn-cs"/>
        </a:defRPr>
      </a:lvl2pPr>
      <a:lvl3pPr marL="675000" indent="-202500" algn="l" defTabSz="342900" rtl="0" eaLnBrk="1" latinLnBrk="0" hangingPunct="1">
        <a:lnSpc>
          <a:spcPct val="110000"/>
        </a:lnSpc>
        <a:spcBef>
          <a:spcPct val="20000"/>
        </a:spcBef>
        <a:spcAft>
          <a:spcPts val="450"/>
        </a:spcAft>
        <a:buClr>
          <a:schemeClr val="accent1"/>
        </a:buClr>
        <a:buSzPct val="92000"/>
        <a:buFont typeface="Wingdings 2" panose="05020102010507070707" pitchFamily="18" charset="2"/>
        <a:buChar char=""/>
        <a:defRPr sz="1050" kern="1200">
          <a:solidFill>
            <a:schemeClr val="tx1">
              <a:lumMod val="75000"/>
              <a:lumOff val="25000"/>
            </a:schemeClr>
          </a:solidFill>
          <a:latin typeface="+mn-lt"/>
          <a:ea typeface="+mn-ea"/>
          <a:cs typeface="+mn-cs"/>
        </a:defRPr>
      </a:lvl3pPr>
      <a:lvl4pPr marL="931500" indent="-175500" algn="l" defTabSz="342900" rtl="0" eaLnBrk="1" latinLnBrk="0" hangingPunct="1">
        <a:lnSpc>
          <a:spcPct val="110000"/>
        </a:lnSpc>
        <a:spcBef>
          <a:spcPct val="20000"/>
        </a:spcBef>
        <a:spcAft>
          <a:spcPts val="450"/>
        </a:spcAft>
        <a:buClr>
          <a:schemeClr val="accent1"/>
        </a:buClr>
        <a:buSzPct val="92000"/>
        <a:buFont typeface="Wingdings 2" panose="05020102010507070707" pitchFamily="18" charset="2"/>
        <a:buChar char=""/>
        <a:defRPr sz="900" kern="1200">
          <a:solidFill>
            <a:schemeClr val="tx1">
              <a:lumMod val="75000"/>
              <a:lumOff val="25000"/>
            </a:schemeClr>
          </a:solidFill>
          <a:latin typeface="+mn-lt"/>
          <a:ea typeface="+mn-ea"/>
          <a:cs typeface="+mn-cs"/>
        </a:defRPr>
      </a:lvl4pPr>
      <a:lvl5pPr marL="1201500" indent="-175500" algn="l" defTabSz="342900" rtl="0" eaLnBrk="1" latinLnBrk="0" hangingPunct="1">
        <a:lnSpc>
          <a:spcPct val="110000"/>
        </a:lnSpc>
        <a:spcBef>
          <a:spcPct val="20000"/>
        </a:spcBef>
        <a:spcAft>
          <a:spcPts val="450"/>
        </a:spcAft>
        <a:buClr>
          <a:schemeClr val="accent1"/>
        </a:buClr>
        <a:buSzPct val="92000"/>
        <a:buFont typeface="Wingdings 2" panose="05020102010507070707" pitchFamily="18" charset="2"/>
        <a:buChar char=""/>
        <a:defRPr sz="900" kern="1200">
          <a:solidFill>
            <a:schemeClr val="tx1">
              <a:lumMod val="75000"/>
              <a:lumOff val="25000"/>
            </a:schemeClr>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statisticshowto.datasciencecentral.com/nested-model-anova-factor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buClrTx/>
              <a:defRPr/>
            </a:pPr>
            <a:endParaRPr lang="en-US" sz="1350" kern="1200">
              <a:solidFill>
                <a:prstClr val="white"/>
              </a:solidFill>
              <a:latin typeface="Gill Sans MT" panose="020B0502020104020203"/>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753CAF-45DE-46CB-8659-3AFF1E77859C}"/>
              </a:ext>
            </a:extLst>
          </p:cNvPr>
          <p:cNvSpPr>
            <a:spLocks noGrp="1"/>
          </p:cNvSpPr>
          <p:nvPr>
            <p:ph type="ctrTitle"/>
          </p:nvPr>
        </p:nvSpPr>
        <p:spPr>
          <a:xfrm>
            <a:off x="435894" y="757049"/>
            <a:ext cx="5117991" cy="2590064"/>
          </a:xfrm>
        </p:spPr>
        <p:txBody>
          <a:bodyPr anchor="b">
            <a:normAutofit/>
          </a:bodyPr>
          <a:lstStyle/>
          <a:p>
            <a:r>
              <a:rPr lang="en-US" sz="4500">
                <a:solidFill>
                  <a:schemeClr val="tx1"/>
                </a:solidFill>
              </a:rPr>
              <a:t>Welcome to Psy 653 Lab!</a:t>
            </a:r>
          </a:p>
        </p:txBody>
      </p:sp>
      <p:sp>
        <p:nvSpPr>
          <p:cNvPr id="3" name="Subtitle 2">
            <a:extLst>
              <a:ext uri="{FF2B5EF4-FFF2-40B4-BE49-F238E27FC236}">
                <a16:creationId xmlns:a16="http://schemas.microsoft.com/office/drawing/2014/main" id="{7287E34D-37EB-4709-9D16-C445AC1226A3}"/>
              </a:ext>
            </a:extLst>
          </p:cNvPr>
          <p:cNvSpPr>
            <a:spLocks noGrp="1"/>
          </p:cNvSpPr>
          <p:nvPr>
            <p:ph type="subTitle" idx="1"/>
          </p:nvPr>
        </p:nvSpPr>
        <p:spPr>
          <a:xfrm>
            <a:off x="435893" y="3429000"/>
            <a:ext cx="5117991" cy="767685"/>
          </a:xfrm>
        </p:spPr>
        <p:txBody>
          <a:bodyPr anchor="t">
            <a:normAutofit/>
          </a:bodyPr>
          <a:lstStyle/>
          <a:p>
            <a:pPr>
              <a:lnSpc>
                <a:spcPct val="100000"/>
              </a:lnSpc>
            </a:pPr>
            <a:r>
              <a:rPr lang="en-US" sz="1650" dirty="0">
                <a:solidFill>
                  <a:schemeClr val="tx1">
                    <a:alpha val="60000"/>
                  </a:schemeClr>
                </a:solidFill>
              </a:rPr>
              <a:t>Module 01:</a:t>
            </a:r>
          </a:p>
          <a:p>
            <a:pPr>
              <a:lnSpc>
                <a:spcPct val="100000"/>
              </a:lnSpc>
            </a:pPr>
            <a:r>
              <a:rPr lang="en-US" sz="1650" dirty="0">
                <a:solidFill>
                  <a:schemeClr val="tx1">
                    <a:alpha val="60000"/>
                  </a:schemeClr>
                </a:solidFill>
              </a:rPr>
              <a:t>Nested and Incomplete Designs in ANOVAs</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964" y="342901"/>
            <a:ext cx="5074920" cy="6857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Background pattern&#10;&#10;Description automatically generated">
            <a:extLst>
              <a:ext uri="{FF2B5EF4-FFF2-40B4-BE49-F238E27FC236}">
                <a16:creationId xmlns:a16="http://schemas.microsoft.com/office/drawing/2014/main" id="{5969250B-6145-4B41-B738-4C0DB791710C}"/>
              </a:ext>
            </a:extLst>
          </p:cNvPr>
          <p:cNvPicPr>
            <a:picLocks noChangeAspect="1"/>
          </p:cNvPicPr>
          <p:nvPr/>
        </p:nvPicPr>
        <p:blipFill rotWithShape="1">
          <a:blip r:embed="rId2"/>
          <a:srcRect l="19714" r="29627" b="-1"/>
          <a:stretch/>
        </p:blipFill>
        <p:spPr>
          <a:xfrm>
            <a:off x="6105321" y="7"/>
            <a:ext cx="3038679" cy="5143493"/>
          </a:xfrm>
          <a:prstGeom prst="rect">
            <a:avLst/>
          </a:prstGeom>
        </p:spPr>
      </p:pic>
    </p:spTree>
    <p:extLst>
      <p:ext uri="{BB962C8B-B14F-4D97-AF65-F5344CB8AC3E}">
        <p14:creationId xmlns:p14="http://schemas.microsoft.com/office/powerpoint/2010/main" val="12670015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44950" y="76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Looking at Kevin’s Nested Designs: </a:t>
            </a:r>
            <a:r>
              <a:rPr lang="en" b="1" i="1" dirty="0">
                <a:solidFill>
                  <a:schemeClr val="accent3"/>
                </a:solidFill>
              </a:rPr>
              <a:t>Design 3</a:t>
            </a:r>
            <a:endParaRPr dirty="0">
              <a:solidFill>
                <a:schemeClr val="accent3"/>
              </a:solidFill>
            </a:endParaRPr>
          </a:p>
        </p:txBody>
      </p:sp>
      <p:pic>
        <p:nvPicPr>
          <p:cNvPr id="85" name="Google Shape;85;p17"/>
          <p:cNvPicPr preferRelativeResize="0"/>
          <p:nvPr/>
        </p:nvPicPr>
        <p:blipFill>
          <a:blip r:embed="rId3">
            <a:alphaModFix/>
          </a:blip>
          <a:stretch>
            <a:fillRect/>
          </a:stretch>
        </p:blipFill>
        <p:spPr>
          <a:xfrm>
            <a:off x="1135450" y="877625"/>
            <a:ext cx="6374314" cy="1440350"/>
          </a:xfrm>
          <a:prstGeom prst="rect">
            <a:avLst/>
          </a:prstGeom>
          <a:noFill/>
          <a:ln w="12700" cap="flat" cmpd="sng">
            <a:solidFill>
              <a:srgbClr val="000000"/>
            </a:solidFill>
            <a:prstDash val="solid"/>
            <a:miter lim="8000"/>
            <a:headEnd type="none" w="sm" len="sm"/>
            <a:tailEnd type="none" w="sm" len="sm"/>
          </a:ln>
        </p:spPr>
      </p:pic>
      <p:sp>
        <p:nvSpPr>
          <p:cNvPr id="86" name="Google Shape;86;p17"/>
          <p:cNvSpPr txBox="1"/>
          <p:nvPr/>
        </p:nvSpPr>
        <p:spPr>
          <a:xfrm>
            <a:off x="311700" y="2571750"/>
            <a:ext cx="8597400" cy="24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400" b="1" dirty="0">
                <a:solidFill>
                  <a:srgbClr val="7030A0"/>
                </a:solidFill>
              </a:rPr>
              <a:t>You can run </a:t>
            </a:r>
            <a:r>
              <a:rPr lang="en-US" sz="2400" b="1" u="sng" dirty="0">
                <a:solidFill>
                  <a:srgbClr val="7030A0"/>
                </a:solidFill>
              </a:rPr>
              <a:t>TWO</a:t>
            </a:r>
            <a:r>
              <a:rPr lang="en-US" sz="2400" b="1" dirty="0">
                <a:solidFill>
                  <a:srgbClr val="7030A0"/>
                </a:solidFill>
              </a:rPr>
              <a:t> interactions within this design            (Hospital * Drug </a:t>
            </a:r>
            <a:r>
              <a:rPr lang="en-US" sz="2400" b="1" u="sng" dirty="0">
                <a:solidFill>
                  <a:srgbClr val="7030A0"/>
                </a:solidFill>
              </a:rPr>
              <a:t>AND</a:t>
            </a:r>
            <a:r>
              <a:rPr lang="en-US" sz="2400" b="1" dirty="0">
                <a:solidFill>
                  <a:srgbClr val="7030A0"/>
                </a:solidFill>
              </a:rPr>
              <a:t> Hospital * Drug/Condition).</a:t>
            </a:r>
          </a:p>
          <a:p>
            <a:pPr marL="0" lvl="0" indent="0" algn="ctr" rtl="0">
              <a:spcBef>
                <a:spcPts val="0"/>
              </a:spcBef>
              <a:spcAft>
                <a:spcPts val="0"/>
              </a:spcAft>
              <a:buClr>
                <a:schemeClr val="dk1"/>
              </a:buClr>
              <a:buSzPts val="1100"/>
              <a:buFont typeface="Arial"/>
              <a:buNone/>
            </a:pPr>
            <a:endParaRPr lang="en-US" sz="1500" dirty="0"/>
          </a:p>
          <a:p>
            <a:pPr marL="0" lvl="0" indent="0" algn="ctr" rtl="0">
              <a:spcBef>
                <a:spcPts val="0"/>
              </a:spcBef>
              <a:spcAft>
                <a:spcPts val="0"/>
              </a:spcAft>
              <a:buClr>
                <a:schemeClr val="dk1"/>
              </a:buClr>
              <a:buSzPts val="1100"/>
              <a:buFont typeface="Arial"/>
              <a:buNone/>
            </a:pPr>
            <a:r>
              <a:rPr lang="en-US" sz="1500" dirty="0"/>
              <a:t>Y ~ Hospital + Drug + Drug/Condition + Hospital*Drug + Hospital*Drug/Condition</a:t>
            </a:r>
          </a:p>
        </p:txBody>
      </p:sp>
      <p:sp>
        <p:nvSpPr>
          <p:cNvPr id="87" name="Google Shape;87;p17"/>
          <p:cNvSpPr txBox="1"/>
          <p:nvPr/>
        </p:nvSpPr>
        <p:spPr>
          <a:xfrm>
            <a:off x="1738175" y="2317975"/>
            <a:ext cx="8700" cy="2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DFEBD53F-A339-4F23-9EB5-D0A8E80142B7}"/>
              </a:ext>
            </a:extLst>
          </p:cNvPr>
          <p:cNvSpPr txBox="1"/>
          <p:nvPr/>
        </p:nvSpPr>
        <p:spPr>
          <a:xfrm>
            <a:off x="6172201" y="4835723"/>
            <a:ext cx="2971800" cy="307777"/>
          </a:xfrm>
          <a:prstGeom prst="rect">
            <a:avLst/>
          </a:prstGeom>
          <a:noFill/>
        </p:spPr>
        <p:txBody>
          <a:bodyPr wrap="square" rtlCol="0">
            <a:spAutoFit/>
          </a:bodyPr>
          <a:lstStyle/>
          <a:p>
            <a:r>
              <a:rPr lang="en-US" dirty="0"/>
              <a:t>* A “ / ” indicates a nested structure</a:t>
            </a:r>
          </a:p>
        </p:txBody>
      </p:sp>
      <p:cxnSp>
        <p:nvCxnSpPr>
          <p:cNvPr id="3" name="Straight Connector 2">
            <a:extLst>
              <a:ext uri="{FF2B5EF4-FFF2-40B4-BE49-F238E27FC236}">
                <a16:creationId xmlns:a16="http://schemas.microsoft.com/office/drawing/2014/main" id="{7F18CB40-6FE4-4CA2-9560-047359752B73}"/>
              </a:ext>
            </a:extLst>
          </p:cNvPr>
          <p:cNvCxnSpPr/>
          <p:nvPr/>
        </p:nvCxnSpPr>
        <p:spPr>
          <a:xfrm>
            <a:off x="2957945" y="1468582"/>
            <a:ext cx="0" cy="637309"/>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00E4C644-A511-4A23-AB13-44E3F8427007}"/>
              </a:ext>
            </a:extLst>
          </p:cNvPr>
          <p:cNvCxnSpPr/>
          <p:nvPr/>
        </p:nvCxnSpPr>
        <p:spPr>
          <a:xfrm>
            <a:off x="5957454" y="1413164"/>
            <a:ext cx="0" cy="637309"/>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317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59025" y="208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Description</a:t>
            </a:r>
            <a:endParaRPr dirty="0"/>
          </a:p>
        </p:txBody>
      </p:sp>
      <p:sp>
        <p:nvSpPr>
          <p:cNvPr id="79" name="Google Shape;79;p16"/>
          <p:cNvSpPr txBox="1">
            <a:spLocks noGrp="1"/>
          </p:cNvSpPr>
          <p:nvPr>
            <p:ph type="body" idx="1"/>
          </p:nvPr>
        </p:nvSpPr>
        <p:spPr>
          <a:xfrm>
            <a:off x="206375" y="985725"/>
            <a:ext cx="8520600" cy="38913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1000"/>
              </a:spcBef>
              <a:spcAft>
                <a:spcPts val="0"/>
              </a:spcAft>
              <a:buClr>
                <a:srgbClr val="000000"/>
              </a:buClr>
              <a:buSzPts val="1800"/>
              <a:buChar char="●"/>
            </a:pPr>
            <a:r>
              <a:rPr lang="en" dirty="0">
                <a:solidFill>
                  <a:srgbClr val="000000"/>
                </a:solidFill>
              </a:rPr>
              <a:t>This demo uses data from 114 patients who participated in study to evaluate the effects of different drugs and treatment conditions on health. </a:t>
            </a:r>
            <a:endParaRPr dirty="0">
              <a:solidFill>
                <a:srgbClr val="000000"/>
              </a:solidFill>
            </a:endParaRPr>
          </a:p>
          <a:p>
            <a:pPr marL="457200" lvl="0" indent="-342900" algn="l" rtl="0">
              <a:lnSpc>
                <a:spcPct val="150000"/>
              </a:lnSpc>
              <a:spcBef>
                <a:spcPts val="1000"/>
              </a:spcBef>
              <a:spcAft>
                <a:spcPts val="0"/>
              </a:spcAft>
              <a:buClr>
                <a:srgbClr val="000000"/>
              </a:buClr>
              <a:buSzPts val="1800"/>
              <a:buChar char="●"/>
            </a:pPr>
            <a:r>
              <a:rPr lang="en" dirty="0">
                <a:solidFill>
                  <a:srgbClr val="000000"/>
                </a:solidFill>
              </a:rPr>
              <a:t>Our overall research question:</a:t>
            </a:r>
            <a:endParaRPr dirty="0">
              <a:solidFill>
                <a:srgbClr val="000000"/>
              </a:solidFill>
            </a:endParaRPr>
          </a:p>
          <a:p>
            <a:pPr marL="914400" lvl="1" indent="-342900" algn="l" rtl="0">
              <a:lnSpc>
                <a:spcPct val="150000"/>
              </a:lnSpc>
              <a:spcBef>
                <a:spcPts val="1000"/>
              </a:spcBef>
              <a:spcAft>
                <a:spcPts val="0"/>
              </a:spcAft>
              <a:buClr>
                <a:srgbClr val="000000"/>
              </a:buClr>
              <a:buSzPts val="1800"/>
              <a:buChar char="○"/>
            </a:pPr>
            <a:r>
              <a:rPr lang="en" sz="1800" i="1" dirty="0">
                <a:solidFill>
                  <a:srgbClr val="000000"/>
                </a:solidFill>
              </a:rPr>
              <a:t>Does patient health significantly vary across hospitals, drugs, and treatment conditions?</a:t>
            </a:r>
            <a:endParaRPr dirty="0">
              <a:solidFill>
                <a:srgbClr val="000000"/>
              </a:solidFill>
            </a:endParaRPr>
          </a:p>
          <a:p>
            <a:pPr marL="914400" lvl="1" indent="-342900" algn="l" rtl="0">
              <a:lnSpc>
                <a:spcPct val="150000"/>
              </a:lnSpc>
              <a:spcBef>
                <a:spcPts val="1000"/>
              </a:spcBef>
              <a:spcAft>
                <a:spcPts val="0"/>
              </a:spcAft>
              <a:buClr>
                <a:srgbClr val="000000"/>
              </a:buClr>
              <a:buSzPts val="1800"/>
              <a:buChar char="○"/>
            </a:pPr>
            <a:r>
              <a:rPr lang="en" sz="1800" dirty="0">
                <a:solidFill>
                  <a:srgbClr val="000000"/>
                </a:solidFill>
              </a:rPr>
              <a:t>Outcome = Y (a proxy for health; Values can range = 1 - 15; Higher scores = better health)</a:t>
            </a:r>
            <a:endParaRPr sz="1800" dirty="0">
              <a:solidFill>
                <a:srgbClr val="000000"/>
              </a:solidFill>
            </a:endParaRPr>
          </a:p>
          <a:p>
            <a:pPr marL="914400" lvl="1" indent="-342900" algn="l" rtl="0">
              <a:lnSpc>
                <a:spcPct val="150000"/>
              </a:lnSpc>
              <a:spcBef>
                <a:spcPts val="1000"/>
              </a:spcBef>
              <a:spcAft>
                <a:spcPts val="1000"/>
              </a:spcAft>
              <a:buClr>
                <a:srgbClr val="000000"/>
              </a:buClr>
              <a:buSzPts val="1800"/>
              <a:buChar char="○"/>
            </a:pPr>
            <a:r>
              <a:rPr lang="en" sz="1800" dirty="0">
                <a:solidFill>
                  <a:srgbClr val="000000"/>
                </a:solidFill>
              </a:rPr>
              <a:t>Predictors = Hospital, Drug, Condition</a:t>
            </a:r>
            <a:endParaRPr sz="16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44950" y="76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Structure of the data</a:t>
            </a:r>
            <a:endParaRPr dirty="0"/>
          </a:p>
        </p:txBody>
      </p:sp>
      <p:pic>
        <p:nvPicPr>
          <p:cNvPr id="85" name="Google Shape;85;p17"/>
          <p:cNvPicPr preferRelativeResize="0"/>
          <p:nvPr/>
        </p:nvPicPr>
        <p:blipFill>
          <a:blip r:embed="rId3">
            <a:alphaModFix/>
          </a:blip>
          <a:stretch>
            <a:fillRect/>
          </a:stretch>
        </p:blipFill>
        <p:spPr>
          <a:xfrm>
            <a:off x="1135450" y="877625"/>
            <a:ext cx="6374314" cy="1440350"/>
          </a:xfrm>
          <a:prstGeom prst="rect">
            <a:avLst/>
          </a:prstGeom>
          <a:noFill/>
          <a:ln w="12700" cap="flat" cmpd="sng">
            <a:solidFill>
              <a:srgbClr val="000000"/>
            </a:solidFill>
            <a:prstDash val="solid"/>
            <a:miter lim="8000"/>
            <a:headEnd type="none" w="sm" len="sm"/>
            <a:tailEnd type="none" w="sm" len="sm"/>
          </a:ln>
        </p:spPr>
      </p:pic>
      <p:sp>
        <p:nvSpPr>
          <p:cNvPr id="87" name="Google Shape;87;p17"/>
          <p:cNvSpPr txBox="1"/>
          <p:nvPr/>
        </p:nvSpPr>
        <p:spPr>
          <a:xfrm>
            <a:off x="1738175" y="2317975"/>
            <a:ext cx="8700" cy="245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82942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44950" y="76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Structure of the data</a:t>
            </a:r>
            <a:endParaRPr dirty="0"/>
          </a:p>
        </p:txBody>
      </p:sp>
      <p:pic>
        <p:nvPicPr>
          <p:cNvPr id="85" name="Google Shape;85;p17"/>
          <p:cNvPicPr preferRelativeResize="0"/>
          <p:nvPr/>
        </p:nvPicPr>
        <p:blipFill>
          <a:blip r:embed="rId3">
            <a:alphaModFix/>
          </a:blip>
          <a:stretch>
            <a:fillRect/>
          </a:stretch>
        </p:blipFill>
        <p:spPr>
          <a:xfrm>
            <a:off x="1135450" y="877625"/>
            <a:ext cx="6374314" cy="1440350"/>
          </a:xfrm>
          <a:prstGeom prst="rect">
            <a:avLst/>
          </a:prstGeom>
          <a:noFill/>
          <a:ln w="12700" cap="flat" cmpd="sng">
            <a:solidFill>
              <a:srgbClr val="000000"/>
            </a:solidFill>
            <a:prstDash val="solid"/>
            <a:miter lim="8000"/>
            <a:headEnd type="none" w="sm" len="sm"/>
            <a:tailEnd type="none" w="sm" len="sm"/>
          </a:ln>
        </p:spPr>
      </p:pic>
      <p:sp>
        <p:nvSpPr>
          <p:cNvPr id="86" name="Google Shape;86;p17"/>
          <p:cNvSpPr txBox="1"/>
          <p:nvPr/>
        </p:nvSpPr>
        <p:spPr>
          <a:xfrm>
            <a:off x="311700" y="2571750"/>
            <a:ext cx="8597400" cy="24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dirty="0">
                <a:solidFill>
                  <a:srgbClr val="FF0000"/>
                </a:solidFill>
              </a:rPr>
              <a:t>Drug is </a:t>
            </a:r>
            <a:r>
              <a:rPr lang="en" sz="1500" b="1" u="sng" dirty="0">
                <a:solidFill>
                  <a:srgbClr val="FF0000"/>
                </a:solidFill>
              </a:rPr>
              <a:t>not</a:t>
            </a:r>
            <a:r>
              <a:rPr lang="en" sz="1500" b="1" dirty="0">
                <a:solidFill>
                  <a:srgbClr val="FF0000"/>
                </a:solidFill>
              </a:rPr>
              <a:t> nested within hospital</a:t>
            </a:r>
            <a:r>
              <a:rPr lang="en" sz="1500" dirty="0"/>
              <a:t> in this data, because the drugs are the same between the two hospitals (i.e., the effects of a particular drug could be different from one hospital to the next).</a:t>
            </a:r>
            <a:endParaRPr sz="1500" dirty="0"/>
          </a:p>
          <a:p>
            <a:pPr marL="0" lvl="0" indent="0" algn="l" rtl="0">
              <a:spcBef>
                <a:spcPts val="0"/>
              </a:spcBef>
              <a:spcAft>
                <a:spcPts val="0"/>
              </a:spcAft>
              <a:buClr>
                <a:schemeClr val="dk1"/>
              </a:buClr>
              <a:buSzPts val="1100"/>
              <a:buFont typeface="Arial"/>
              <a:buNone/>
            </a:pPr>
            <a:endParaRPr sz="1500" dirty="0"/>
          </a:p>
          <a:p>
            <a:pPr marL="0" lvl="0" indent="0" algn="l" rtl="0">
              <a:spcBef>
                <a:spcPts val="0"/>
              </a:spcBef>
              <a:spcAft>
                <a:spcPts val="0"/>
              </a:spcAft>
              <a:buClr>
                <a:schemeClr val="dk1"/>
              </a:buClr>
              <a:buSzPts val="1100"/>
              <a:buFont typeface="Arial"/>
              <a:buNone/>
            </a:pPr>
            <a:r>
              <a:rPr lang="en" sz="1500" b="1" dirty="0">
                <a:solidFill>
                  <a:srgbClr val="FF0000"/>
                </a:solidFill>
              </a:rPr>
              <a:t>Condition is </a:t>
            </a:r>
            <a:r>
              <a:rPr lang="en" sz="1500" b="1" u="sng" dirty="0">
                <a:solidFill>
                  <a:srgbClr val="FF0000"/>
                </a:solidFill>
              </a:rPr>
              <a:t>not</a:t>
            </a:r>
            <a:r>
              <a:rPr lang="en" sz="1500" b="1" dirty="0">
                <a:solidFill>
                  <a:srgbClr val="FF0000"/>
                </a:solidFill>
              </a:rPr>
              <a:t> nested within hospital</a:t>
            </a:r>
            <a:r>
              <a:rPr lang="en" sz="1500" dirty="0"/>
              <a:t> in this data, because the conditions are the same between the two hospitals (i.e., the effects of a particular condition could be different from one hospital to the next).</a:t>
            </a:r>
            <a:endParaRPr sz="1500" dirty="0"/>
          </a:p>
          <a:p>
            <a:pPr marL="0" lvl="0" indent="0" algn="l" rtl="0">
              <a:spcBef>
                <a:spcPts val="0"/>
              </a:spcBef>
              <a:spcAft>
                <a:spcPts val="0"/>
              </a:spcAft>
              <a:buClr>
                <a:schemeClr val="dk1"/>
              </a:buClr>
              <a:buSzPts val="1100"/>
              <a:buFont typeface="Arial"/>
              <a:buNone/>
            </a:pPr>
            <a:endParaRPr sz="1500" dirty="0"/>
          </a:p>
          <a:p>
            <a:pPr marL="0" lvl="0" indent="0" algn="l" rtl="0">
              <a:spcBef>
                <a:spcPts val="0"/>
              </a:spcBef>
              <a:spcAft>
                <a:spcPts val="0"/>
              </a:spcAft>
              <a:buNone/>
            </a:pPr>
            <a:r>
              <a:rPr lang="en" sz="1500" dirty="0"/>
              <a:t>However,</a:t>
            </a:r>
            <a:r>
              <a:rPr lang="en" sz="1500" b="1" dirty="0"/>
              <a:t> </a:t>
            </a:r>
            <a:r>
              <a:rPr lang="en" sz="1500" b="1" dirty="0">
                <a:solidFill>
                  <a:srgbClr val="38761D"/>
                </a:solidFill>
              </a:rPr>
              <a:t>condition </a:t>
            </a:r>
            <a:r>
              <a:rPr lang="en" sz="1500" b="1" i="1" u="sng" dirty="0">
                <a:solidFill>
                  <a:srgbClr val="38761D"/>
                </a:solidFill>
              </a:rPr>
              <a:t>is</a:t>
            </a:r>
            <a:r>
              <a:rPr lang="en" sz="1500" b="1" i="1" dirty="0">
                <a:solidFill>
                  <a:srgbClr val="38761D"/>
                </a:solidFill>
              </a:rPr>
              <a:t> </a:t>
            </a:r>
            <a:r>
              <a:rPr lang="en" sz="1500" b="1" dirty="0">
                <a:solidFill>
                  <a:srgbClr val="38761D"/>
                </a:solidFill>
              </a:rPr>
              <a:t>nested within drug</a:t>
            </a:r>
            <a:r>
              <a:rPr lang="en" sz="1500" dirty="0"/>
              <a:t>, because the conditions are different between the two drugs. (i.e., since each condition was not tested for each drug, we cannot assess the possibility that the different conditions are different between the drugs).</a:t>
            </a:r>
            <a:endParaRPr sz="1500" dirty="0"/>
          </a:p>
        </p:txBody>
      </p:sp>
      <p:sp>
        <p:nvSpPr>
          <p:cNvPr id="87" name="Google Shape;87;p17"/>
          <p:cNvSpPr txBox="1"/>
          <p:nvPr/>
        </p:nvSpPr>
        <p:spPr>
          <a:xfrm>
            <a:off x="1738175" y="2317975"/>
            <a:ext cx="8700" cy="2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16925" y="50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aggregate function, broken down (Because you saw it in lecture)</a:t>
            </a:r>
            <a:endParaRPr dirty="0"/>
          </a:p>
        </p:txBody>
      </p:sp>
      <p:sp>
        <p:nvSpPr>
          <p:cNvPr id="127" name="Google Shape;127;p22"/>
          <p:cNvSpPr txBox="1">
            <a:spLocks noGrp="1"/>
          </p:cNvSpPr>
          <p:nvPr>
            <p:ph type="body" idx="1"/>
          </p:nvPr>
        </p:nvSpPr>
        <p:spPr>
          <a:xfrm>
            <a:off x="200700" y="2806250"/>
            <a:ext cx="8520600" cy="1754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spcBef>
                <a:spcPts val="0"/>
              </a:spcBef>
              <a:spcAft>
                <a:spcPts val="0"/>
              </a:spcAft>
              <a:buClr>
                <a:srgbClr val="FF00FF"/>
              </a:buClr>
              <a:buSzPts val="1800"/>
              <a:buChar char="●"/>
            </a:pPr>
            <a:r>
              <a:rPr lang="en">
                <a:solidFill>
                  <a:srgbClr val="FF00FF"/>
                </a:solidFill>
              </a:rPr>
              <a:t>aggregate() </a:t>
            </a:r>
            <a:r>
              <a:rPr lang="en">
                <a:solidFill>
                  <a:srgbClr val="000000"/>
                </a:solidFill>
              </a:rPr>
              <a:t>= function</a:t>
            </a:r>
            <a:endParaRPr>
              <a:solidFill>
                <a:srgbClr val="000000"/>
              </a:solidFill>
            </a:endParaRPr>
          </a:p>
          <a:p>
            <a:pPr marL="457200" lvl="0" indent="-342900" algn="l" rtl="0">
              <a:spcBef>
                <a:spcPts val="0"/>
              </a:spcBef>
              <a:spcAft>
                <a:spcPts val="0"/>
              </a:spcAft>
              <a:buClr>
                <a:srgbClr val="0000FF"/>
              </a:buClr>
              <a:buSzPts val="1800"/>
              <a:buChar char="●"/>
            </a:pPr>
            <a:r>
              <a:rPr lang="en">
                <a:solidFill>
                  <a:srgbClr val="0000FF"/>
                </a:solidFill>
              </a:rPr>
              <a:t>nested_demo$Y </a:t>
            </a:r>
            <a:r>
              <a:rPr lang="en">
                <a:solidFill>
                  <a:srgbClr val="000000"/>
                </a:solidFill>
              </a:rPr>
              <a:t>= Continuous outcome variable</a:t>
            </a:r>
            <a:endParaRPr>
              <a:solidFill>
                <a:srgbClr val="000000"/>
              </a:solidFill>
            </a:endParaRPr>
          </a:p>
          <a:p>
            <a:pPr marL="457200" lvl="0" indent="-342900" algn="l" rtl="0">
              <a:spcBef>
                <a:spcPts val="0"/>
              </a:spcBef>
              <a:spcAft>
                <a:spcPts val="0"/>
              </a:spcAft>
              <a:buClr>
                <a:srgbClr val="FF0000"/>
              </a:buClr>
              <a:buSzPts val="1800"/>
              <a:buChar char="●"/>
            </a:pPr>
            <a:r>
              <a:rPr lang="en">
                <a:solidFill>
                  <a:srgbClr val="FF0000"/>
                </a:solidFill>
              </a:rPr>
              <a:t>Hospital </a:t>
            </a:r>
            <a:r>
              <a:rPr lang="en">
                <a:solidFill>
                  <a:srgbClr val="000000"/>
                </a:solidFill>
              </a:rPr>
              <a:t>= New name given for output (must be 1 word)</a:t>
            </a:r>
            <a:endParaRPr>
              <a:solidFill>
                <a:srgbClr val="000000"/>
              </a:solidFill>
            </a:endParaRPr>
          </a:p>
          <a:p>
            <a:pPr marL="457200" lvl="0" indent="-342900" algn="l" rtl="0">
              <a:spcBef>
                <a:spcPts val="0"/>
              </a:spcBef>
              <a:spcAft>
                <a:spcPts val="0"/>
              </a:spcAft>
              <a:buClr>
                <a:srgbClr val="38761D"/>
              </a:buClr>
              <a:buSzPts val="1800"/>
              <a:buChar char="●"/>
            </a:pPr>
            <a:r>
              <a:rPr lang="en">
                <a:solidFill>
                  <a:srgbClr val="38761D"/>
                </a:solidFill>
              </a:rPr>
              <a:t>nested_demo$Hospital </a:t>
            </a:r>
            <a:r>
              <a:rPr lang="en">
                <a:solidFill>
                  <a:srgbClr val="000000"/>
                </a:solidFill>
              </a:rPr>
              <a:t>= Categorical predictor variable</a:t>
            </a:r>
            <a:endParaRPr>
              <a:solidFill>
                <a:srgbClr val="000000"/>
              </a:solidFill>
            </a:endParaRPr>
          </a:p>
          <a:p>
            <a:pPr marL="457200" lvl="0" indent="-342900" algn="l" rtl="0">
              <a:spcBef>
                <a:spcPts val="0"/>
              </a:spcBef>
              <a:spcAft>
                <a:spcPts val="0"/>
              </a:spcAft>
              <a:buClr>
                <a:srgbClr val="FF9900"/>
              </a:buClr>
              <a:buSzPts val="1800"/>
              <a:buChar char="●"/>
            </a:pPr>
            <a:r>
              <a:rPr lang="en">
                <a:solidFill>
                  <a:srgbClr val="FF9900"/>
                </a:solidFill>
              </a:rPr>
              <a:t>mean </a:t>
            </a:r>
            <a:r>
              <a:rPr lang="en">
                <a:solidFill>
                  <a:srgbClr val="000000"/>
                </a:solidFill>
              </a:rPr>
              <a:t>= Desired descriptive function (i.e. mean, sd, median, etc.)</a:t>
            </a:r>
            <a:endParaRPr>
              <a:solidFill>
                <a:srgbClr val="000000"/>
              </a:solidFill>
            </a:endParaRPr>
          </a:p>
        </p:txBody>
      </p:sp>
      <p:pic>
        <p:nvPicPr>
          <p:cNvPr id="128" name="Google Shape;128;p22"/>
          <p:cNvPicPr preferRelativeResize="0"/>
          <p:nvPr/>
        </p:nvPicPr>
        <p:blipFill>
          <a:blip r:embed="rId3">
            <a:alphaModFix/>
          </a:blip>
          <a:stretch>
            <a:fillRect/>
          </a:stretch>
        </p:blipFill>
        <p:spPr>
          <a:xfrm>
            <a:off x="-35050" y="1487150"/>
            <a:ext cx="9144001" cy="502653"/>
          </a:xfrm>
          <a:prstGeom prst="rect">
            <a:avLst/>
          </a:prstGeom>
          <a:noFill/>
          <a:ln>
            <a:noFill/>
          </a:ln>
        </p:spPr>
      </p:pic>
    </p:spTree>
    <p:extLst>
      <p:ext uri="{BB962C8B-B14F-4D97-AF65-F5344CB8AC3E}">
        <p14:creationId xmlns:p14="http://schemas.microsoft.com/office/powerpoint/2010/main" val="20844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16925" y="50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aggregate function, broken down (Because you saw it in lecture)</a:t>
            </a:r>
            <a:endParaRPr dirty="0"/>
          </a:p>
        </p:txBody>
      </p:sp>
      <p:sp>
        <p:nvSpPr>
          <p:cNvPr id="127" name="Google Shape;127;p22"/>
          <p:cNvSpPr txBox="1">
            <a:spLocks noGrp="1"/>
          </p:cNvSpPr>
          <p:nvPr>
            <p:ph type="body" idx="1"/>
          </p:nvPr>
        </p:nvSpPr>
        <p:spPr>
          <a:xfrm>
            <a:off x="200700" y="2806250"/>
            <a:ext cx="8520600" cy="1754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spcBef>
                <a:spcPts val="0"/>
              </a:spcBef>
              <a:spcAft>
                <a:spcPts val="0"/>
              </a:spcAft>
              <a:buClr>
                <a:srgbClr val="FF00FF"/>
              </a:buClr>
              <a:buSzPts val="1800"/>
              <a:buChar char="●"/>
            </a:pPr>
            <a:r>
              <a:rPr lang="en">
                <a:solidFill>
                  <a:srgbClr val="FF00FF"/>
                </a:solidFill>
              </a:rPr>
              <a:t>aggregate() </a:t>
            </a:r>
            <a:r>
              <a:rPr lang="en">
                <a:solidFill>
                  <a:srgbClr val="000000"/>
                </a:solidFill>
              </a:rPr>
              <a:t>= function</a:t>
            </a:r>
            <a:endParaRPr>
              <a:solidFill>
                <a:srgbClr val="000000"/>
              </a:solidFill>
            </a:endParaRPr>
          </a:p>
          <a:p>
            <a:pPr marL="457200" lvl="0" indent="-342900" algn="l" rtl="0">
              <a:spcBef>
                <a:spcPts val="0"/>
              </a:spcBef>
              <a:spcAft>
                <a:spcPts val="0"/>
              </a:spcAft>
              <a:buClr>
                <a:srgbClr val="0000FF"/>
              </a:buClr>
              <a:buSzPts val="1800"/>
              <a:buChar char="●"/>
            </a:pPr>
            <a:r>
              <a:rPr lang="en">
                <a:solidFill>
                  <a:srgbClr val="0000FF"/>
                </a:solidFill>
              </a:rPr>
              <a:t>nested_demo$Y </a:t>
            </a:r>
            <a:r>
              <a:rPr lang="en">
                <a:solidFill>
                  <a:srgbClr val="000000"/>
                </a:solidFill>
              </a:rPr>
              <a:t>= Continuous outcome variable</a:t>
            </a:r>
            <a:endParaRPr>
              <a:solidFill>
                <a:srgbClr val="000000"/>
              </a:solidFill>
            </a:endParaRPr>
          </a:p>
          <a:p>
            <a:pPr marL="457200" lvl="0" indent="-342900" algn="l" rtl="0">
              <a:spcBef>
                <a:spcPts val="0"/>
              </a:spcBef>
              <a:spcAft>
                <a:spcPts val="0"/>
              </a:spcAft>
              <a:buClr>
                <a:srgbClr val="FF0000"/>
              </a:buClr>
              <a:buSzPts val="1800"/>
              <a:buChar char="●"/>
            </a:pPr>
            <a:r>
              <a:rPr lang="en">
                <a:solidFill>
                  <a:srgbClr val="FF0000"/>
                </a:solidFill>
              </a:rPr>
              <a:t>Hospital </a:t>
            </a:r>
            <a:r>
              <a:rPr lang="en">
                <a:solidFill>
                  <a:srgbClr val="000000"/>
                </a:solidFill>
              </a:rPr>
              <a:t>= New name given for output (must be 1 word)</a:t>
            </a:r>
            <a:endParaRPr>
              <a:solidFill>
                <a:srgbClr val="000000"/>
              </a:solidFill>
            </a:endParaRPr>
          </a:p>
          <a:p>
            <a:pPr marL="457200" lvl="0" indent="-342900" algn="l" rtl="0">
              <a:spcBef>
                <a:spcPts val="0"/>
              </a:spcBef>
              <a:spcAft>
                <a:spcPts val="0"/>
              </a:spcAft>
              <a:buClr>
                <a:srgbClr val="38761D"/>
              </a:buClr>
              <a:buSzPts val="1800"/>
              <a:buChar char="●"/>
            </a:pPr>
            <a:r>
              <a:rPr lang="en">
                <a:solidFill>
                  <a:srgbClr val="38761D"/>
                </a:solidFill>
              </a:rPr>
              <a:t>nested_demo$Hospital </a:t>
            </a:r>
            <a:r>
              <a:rPr lang="en">
                <a:solidFill>
                  <a:srgbClr val="000000"/>
                </a:solidFill>
              </a:rPr>
              <a:t>= Categorical predictor variable</a:t>
            </a:r>
            <a:endParaRPr>
              <a:solidFill>
                <a:srgbClr val="000000"/>
              </a:solidFill>
            </a:endParaRPr>
          </a:p>
          <a:p>
            <a:pPr marL="457200" lvl="0" indent="-342900" algn="l" rtl="0">
              <a:spcBef>
                <a:spcPts val="0"/>
              </a:spcBef>
              <a:spcAft>
                <a:spcPts val="0"/>
              </a:spcAft>
              <a:buClr>
                <a:srgbClr val="FF9900"/>
              </a:buClr>
              <a:buSzPts val="1800"/>
              <a:buChar char="●"/>
            </a:pPr>
            <a:r>
              <a:rPr lang="en">
                <a:solidFill>
                  <a:srgbClr val="FF9900"/>
                </a:solidFill>
              </a:rPr>
              <a:t>mean </a:t>
            </a:r>
            <a:r>
              <a:rPr lang="en">
                <a:solidFill>
                  <a:srgbClr val="000000"/>
                </a:solidFill>
              </a:rPr>
              <a:t>= Desired descriptive function (i.e. mean, sd, median, etc.)</a:t>
            </a:r>
            <a:endParaRPr>
              <a:solidFill>
                <a:srgbClr val="000000"/>
              </a:solidFill>
            </a:endParaRPr>
          </a:p>
        </p:txBody>
      </p:sp>
      <p:pic>
        <p:nvPicPr>
          <p:cNvPr id="128" name="Google Shape;128;p22"/>
          <p:cNvPicPr preferRelativeResize="0"/>
          <p:nvPr/>
        </p:nvPicPr>
        <p:blipFill>
          <a:blip r:embed="rId3">
            <a:alphaModFix/>
          </a:blip>
          <a:stretch>
            <a:fillRect/>
          </a:stretch>
        </p:blipFill>
        <p:spPr>
          <a:xfrm>
            <a:off x="-35050" y="1487150"/>
            <a:ext cx="9144001" cy="502653"/>
          </a:xfrm>
          <a:prstGeom prst="rect">
            <a:avLst/>
          </a:prstGeom>
          <a:noFill/>
          <a:ln>
            <a:noFill/>
          </a:ln>
        </p:spPr>
      </p:pic>
      <p:sp>
        <p:nvSpPr>
          <p:cNvPr id="129" name="Google Shape;129;p22"/>
          <p:cNvSpPr/>
          <p:nvPr/>
        </p:nvSpPr>
        <p:spPr>
          <a:xfrm>
            <a:off x="384825" y="1539350"/>
            <a:ext cx="1110000" cy="3552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573325" y="1539350"/>
            <a:ext cx="1579500" cy="3552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4271575" y="1539350"/>
            <a:ext cx="968100" cy="3552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335925" y="1539350"/>
            <a:ext cx="2397900" cy="355200"/>
          </a:xfrm>
          <a:prstGeom prst="rect">
            <a:avLst/>
          </a:prstGeom>
          <a:no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8761D"/>
              </a:solidFill>
            </a:endParaRPr>
          </a:p>
        </p:txBody>
      </p:sp>
      <p:sp>
        <p:nvSpPr>
          <p:cNvPr id="133" name="Google Shape;133;p22"/>
          <p:cNvSpPr/>
          <p:nvPr/>
        </p:nvSpPr>
        <p:spPr>
          <a:xfrm>
            <a:off x="8016425" y="1582000"/>
            <a:ext cx="521100" cy="3126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FF49-E8F4-478C-A1A5-89387659ECFB}"/>
              </a:ext>
            </a:extLst>
          </p:cNvPr>
          <p:cNvSpPr>
            <a:spLocks noGrp="1"/>
          </p:cNvSpPr>
          <p:nvPr>
            <p:ph type="title"/>
          </p:nvPr>
        </p:nvSpPr>
        <p:spPr>
          <a:xfrm>
            <a:off x="311700" y="2150850"/>
            <a:ext cx="8520600" cy="841800"/>
          </a:xfrm>
        </p:spPr>
        <p:txBody>
          <a:bodyPr wrap="square" anchor="ctr">
            <a:normAutofit/>
          </a:bodyPr>
          <a:lstStyle/>
          <a:p>
            <a:r>
              <a:rPr lang="en-US"/>
              <a:t>Let’s Code!</a:t>
            </a:r>
            <a:endParaRPr lang="en-US" dirty="0"/>
          </a:p>
        </p:txBody>
      </p:sp>
    </p:spTree>
    <p:extLst>
      <p:ext uri="{BB962C8B-B14F-4D97-AF65-F5344CB8AC3E}">
        <p14:creationId xmlns:p14="http://schemas.microsoft.com/office/powerpoint/2010/main" val="96431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55FE-4D9B-447D-8FFD-BBA0F2800DDF}"/>
              </a:ext>
            </a:extLst>
          </p:cNvPr>
          <p:cNvSpPr>
            <a:spLocks noGrp="1"/>
          </p:cNvSpPr>
          <p:nvPr>
            <p:ph type="title"/>
          </p:nvPr>
        </p:nvSpPr>
        <p:spPr>
          <a:xfrm>
            <a:off x="265500" y="1233175"/>
            <a:ext cx="4045200" cy="1482300"/>
          </a:xfrm>
        </p:spPr>
        <p:txBody>
          <a:bodyPr wrap="square" anchor="b">
            <a:normAutofit/>
          </a:bodyPr>
          <a:lstStyle/>
          <a:p>
            <a:r>
              <a:rPr lang="en-US" dirty="0"/>
              <a:t>Objectives</a:t>
            </a:r>
          </a:p>
        </p:txBody>
      </p:sp>
      <p:sp>
        <p:nvSpPr>
          <p:cNvPr id="4" name="Text Placeholder 3">
            <a:extLst>
              <a:ext uri="{FF2B5EF4-FFF2-40B4-BE49-F238E27FC236}">
                <a16:creationId xmlns:a16="http://schemas.microsoft.com/office/drawing/2014/main" id="{4C70D9D7-22B2-46B0-8BE5-05F44CB3DDBC}"/>
              </a:ext>
            </a:extLst>
          </p:cNvPr>
          <p:cNvSpPr>
            <a:spLocks noGrp="1"/>
          </p:cNvSpPr>
          <p:nvPr>
            <p:ph type="body" idx="2"/>
          </p:nvPr>
        </p:nvSpPr>
        <p:spPr>
          <a:xfrm>
            <a:off x="4939500" y="724075"/>
            <a:ext cx="3837000" cy="3695100"/>
          </a:xfrm>
        </p:spPr>
        <p:txBody>
          <a:bodyPr wrap="square" anchor="ctr">
            <a:normAutofit/>
          </a:bodyPr>
          <a:lstStyle/>
          <a:p>
            <a:pPr>
              <a:spcAft>
                <a:spcPts val="600"/>
              </a:spcAft>
            </a:pPr>
            <a:r>
              <a:rPr lang="en-US" dirty="0"/>
              <a:t>Reviewing ANOVAs</a:t>
            </a:r>
          </a:p>
          <a:p>
            <a:pPr>
              <a:spcAft>
                <a:spcPts val="600"/>
              </a:spcAft>
            </a:pPr>
            <a:r>
              <a:rPr lang="en-US" dirty="0"/>
              <a:t>What is a nested design?</a:t>
            </a:r>
          </a:p>
          <a:p>
            <a:pPr>
              <a:spcAft>
                <a:spcPts val="600"/>
              </a:spcAft>
            </a:pPr>
            <a:r>
              <a:rPr lang="en-US" dirty="0"/>
              <a:t>Viewing Kevin’s nested designs</a:t>
            </a:r>
          </a:p>
          <a:p>
            <a:pPr>
              <a:spcAft>
                <a:spcPts val="600"/>
              </a:spcAft>
            </a:pPr>
            <a:r>
              <a:rPr lang="en-US" dirty="0"/>
              <a:t>Dataset description</a:t>
            </a:r>
          </a:p>
          <a:p>
            <a:pPr>
              <a:spcAft>
                <a:spcPts val="600"/>
              </a:spcAft>
            </a:pPr>
            <a:r>
              <a:rPr lang="en-US" dirty="0"/>
              <a:t>The “aggregate()” function (Because you saw it in lecture)</a:t>
            </a:r>
          </a:p>
          <a:p>
            <a:pPr>
              <a:spcAft>
                <a:spcPts val="600"/>
              </a:spcAft>
            </a:pPr>
            <a:r>
              <a:rPr lang="en-US" dirty="0"/>
              <a:t>Coding tutorial</a:t>
            </a:r>
          </a:p>
        </p:txBody>
      </p:sp>
    </p:spTree>
    <p:extLst>
      <p:ext uri="{BB962C8B-B14F-4D97-AF65-F5344CB8AC3E}">
        <p14:creationId xmlns:p14="http://schemas.microsoft.com/office/powerpoint/2010/main" val="362985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27375" y="102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quick review of ANOVAs</a:t>
            </a:r>
            <a:endParaRPr/>
          </a:p>
        </p:txBody>
      </p:sp>
      <p:pic>
        <p:nvPicPr>
          <p:cNvPr id="61" name="Google Shape;61;p14"/>
          <p:cNvPicPr preferRelativeResize="0"/>
          <p:nvPr/>
        </p:nvPicPr>
        <p:blipFill>
          <a:blip r:embed="rId3">
            <a:alphaModFix/>
          </a:blip>
          <a:stretch>
            <a:fillRect/>
          </a:stretch>
        </p:blipFill>
        <p:spPr>
          <a:xfrm>
            <a:off x="198737" y="1335225"/>
            <a:ext cx="5436675" cy="2951325"/>
          </a:xfrm>
          <a:prstGeom prst="rect">
            <a:avLst/>
          </a:prstGeom>
          <a:noFill/>
          <a:ln w="9525" cap="flat" cmpd="sng">
            <a:solidFill>
              <a:srgbClr val="000000"/>
            </a:solidFill>
            <a:prstDash val="solid"/>
            <a:round/>
            <a:headEnd type="none" w="sm" len="sm"/>
            <a:tailEnd type="none" w="sm" len="sm"/>
          </a:ln>
        </p:spPr>
      </p:pic>
      <p:sp>
        <p:nvSpPr>
          <p:cNvPr id="62" name="Google Shape;62;p14"/>
          <p:cNvSpPr txBox="1"/>
          <p:nvPr/>
        </p:nvSpPr>
        <p:spPr>
          <a:xfrm>
            <a:off x="198775" y="4395625"/>
            <a:ext cx="5436600" cy="651000"/>
          </a:xfrm>
          <a:prstGeom prst="rect">
            <a:avLst/>
          </a:prstGeom>
          <a:solidFill>
            <a:srgbClr val="CFE2F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The p-value for the model F-test is significant at p&lt;0.05, indicating that there was a significant effect of ProgramCode on stress level.</a:t>
            </a:r>
            <a:endParaRPr i="1"/>
          </a:p>
        </p:txBody>
      </p:sp>
      <p:sp>
        <p:nvSpPr>
          <p:cNvPr id="63" name="Google Shape;63;p14"/>
          <p:cNvSpPr txBox="1"/>
          <p:nvPr/>
        </p:nvSpPr>
        <p:spPr>
          <a:xfrm>
            <a:off x="127375" y="924525"/>
            <a:ext cx="5579400" cy="6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An example from last semester:</a:t>
            </a:r>
            <a:endParaRPr/>
          </a:p>
        </p:txBody>
      </p:sp>
      <p:sp>
        <p:nvSpPr>
          <p:cNvPr id="64" name="Google Shape;64;p14"/>
          <p:cNvSpPr txBox="1"/>
          <p:nvPr/>
        </p:nvSpPr>
        <p:spPr>
          <a:xfrm>
            <a:off x="5778137" y="853249"/>
            <a:ext cx="3300588" cy="39490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ANOVAs evaluate how a continuous outcome varies across levels of a categorical predictor(s)</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Sum of squares (SS)</a:t>
            </a:r>
            <a:r>
              <a:rPr lang="en" sz="1600" dirty="0"/>
              <a:t>: The sum of squared deviations from each individual value and the mean</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Mean square (MS)</a:t>
            </a:r>
            <a:r>
              <a:rPr lang="en" sz="1600" dirty="0"/>
              <a:t>: The average distance values deviate from the mean (SS/df)</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F-statistic</a:t>
            </a:r>
            <a:r>
              <a:rPr lang="en" sz="1600" dirty="0"/>
              <a:t>: The ratio of model mean square to the residual mean square (MS</a:t>
            </a:r>
            <a:r>
              <a:rPr lang="en" sz="1600" baseline="-25000" dirty="0"/>
              <a:t>explained</a:t>
            </a:r>
            <a:r>
              <a:rPr lang="en" sz="1600" dirty="0"/>
              <a:t>/MS</a:t>
            </a:r>
            <a:r>
              <a:rPr lang="en" sz="1600" baseline="-25000" dirty="0"/>
              <a:t>residual</a:t>
            </a:r>
            <a:r>
              <a:rPr lang="en" sz="1600" dirty="0"/>
              <a:t>)</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01050" y="137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nested design?</a:t>
            </a:r>
            <a:endParaRPr/>
          </a:p>
        </p:txBody>
      </p:sp>
      <p:pic>
        <p:nvPicPr>
          <p:cNvPr id="70" name="Google Shape;70;p15"/>
          <p:cNvPicPr preferRelativeResize="0"/>
          <p:nvPr/>
        </p:nvPicPr>
        <p:blipFill>
          <a:blip r:embed="rId3">
            <a:alphaModFix/>
          </a:blip>
          <a:stretch>
            <a:fillRect/>
          </a:stretch>
        </p:blipFill>
        <p:spPr>
          <a:xfrm>
            <a:off x="3897400" y="710525"/>
            <a:ext cx="5141225" cy="3729900"/>
          </a:xfrm>
          <a:prstGeom prst="rect">
            <a:avLst/>
          </a:prstGeom>
          <a:noFill/>
          <a:ln>
            <a:noFill/>
          </a:ln>
        </p:spPr>
      </p:pic>
      <p:sp>
        <p:nvSpPr>
          <p:cNvPr id="71" name="Google Shape;71;p15"/>
          <p:cNvSpPr txBox="1">
            <a:spLocks noGrp="1"/>
          </p:cNvSpPr>
          <p:nvPr>
            <p:ph type="body" idx="1"/>
          </p:nvPr>
        </p:nvSpPr>
        <p:spPr>
          <a:xfrm>
            <a:off x="0" y="4503900"/>
            <a:ext cx="6067800" cy="6396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u="sng" dirty="0">
                <a:solidFill>
                  <a:srgbClr val="1155CC"/>
                </a:solidFill>
                <a:hlinkClick r:id="rId4"/>
              </a:rPr>
              <a:t>https://www.statisticshowto.datasciencecentral.com/nested-model-anova-factors/</a:t>
            </a:r>
            <a:endParaRPr dirty="0"/>
          </a:p>
        </p:txBody>
      </p:sp>
      <p:sp>
        <p:nvSpPr>
          <p:cNvPr id="72" name="Google Shape;72;p15"/>
          <p:cNvSpPr txBox="1"/>
          <p:nvPr/>
        </p:nvSpPr>
        <p:spPr>
          <a:xfrm>
            <a:off x="0" y="742275"/>
            <a:ext cx="3818700" cy="37299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dirty="0"/>
              <a:t>A </a:t>
            </a:r>
            <a:r>
              <a:rPr lang="en" b="1" dirty="0"/>
              <a:t>nested design</a:t>
            </a:r>
            <a:r>
              <a:rPr lang="en" dirty="0"/>
              <a:t> (aka hierarchical design) is when a factor(s) is </a:t>
            </a:r>
            <a:r>
              <a:rPr lang="en" i="1" dirty="0"/>
              <a:t>nested</a:t>
            </a:r>
            <a:r>
              <a:rPr lang="en" dirty="0"/>
              <a:t> within another factor.</a:t>
            </a:r>
            <a:endParaRPr dirty="0"/>
          </a:p>
          <a:p>
            <a:pPr marL="457200" lvl="0" indent="0" algn="l" rtl="0">
              <a:spcBef>
                <a:spcPts val="0"/>
              </a:spcBef>
              <a:spcAft>
                <a:spcPts val="0"/>
              </a:spcAft>
              <a:buNone/>
            </a:pPr>
            <a:r>
              <a:rPr lang="en" dirty="0"/>
              <a:t> </a:t>
            </a:r>
            <a:endParaRPr dirty="0"/>
          </a:p>
          <a:p>
            <a:pPr marL="457200" lvl="0" indent="-317500" algn="l" rtl="0">
              <a:spcBef>
                <a:spcPts val="0"/>
              </a:spcBef>
              <a:spcAft>
                <a:spcPts val="0"/>
              </a:spcAft>
              <a:buSzPts val="1400"/>
              <a:buChar char="●"/>
            </a:pPr>
            <a:r>
              <a:rPr lang="en" dirty="0"/>
              <a:t>A </a:t>
            </a:r>
            <a:r>
              <a:rPr lang="en" b="1" dirty="0"/>
              <a:t>nested ANOVA </a:t>
            </a:r>
            <a:r>
              <a:rPr lang="en" dirty="0"/>
              <a:t>(aka hierarchical ANOVA) is used to evaluate the differences within variables while taking into account the nested structure of the data</a:t>
            </a:r>
            <a:endParaRPr dirty="0"/>
          </a:p>
        </p:txBody>
      </p:sp>
      <p:sp>
        <p:nvSpPr>
          <p:cNvPr id="73" name="Google Shape;73;p15"/>
          <p:cNvSpPr txBox="1"/>
          <p:nvPr/>
        </p:nvSpPr>
        <p:spPr>
          <a:xfrm>
            <a:off x="3881850" y="4262800"/>
            <a:ext cx="12582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©Kimberly Henry</a:t>
            </a:r>
            <a:endParaRPr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31D1-752F-451D-82AD-E9E6A9FB5D7D}"/>
              </a:ext>
            </a:extLst>
          </p:cNvPr>
          <p:cNvSpPr>
            <a:spLocks noGrp="1"/>
          </p:cNvSpPr>
          <p:nvPr>
            <p:ph type="title"/>
          </p:nvPr>
        </p:nvSpPr>
        <p:spPr/>
        <p:txBody>
          <a:bodyPr/>
          <a:lstStyle/>
          <a:p>
            <a:r>
              <a:rPr lang="en-US" dirty="0"/>
              <a:t>Looking at Kevin’s Nested Designs: </a:t>
            </a:r>
            <a:r>
              <a:rPr lang="en-US" b="1" i="1" dirty="0">
                <a:solidFill>
                  <a:srgbClr val="0070C0"/>
                </a:solidFill>
              </a:rPr>
              <a:t>Design 1</a:t>
            </a:r>
          </a:p>
        </p:txBody>
      </p:sp>
      <p:sp>
        <p:nvSpPr>
          <p:cNvPr id="6" name="Google Shape;86;p17">
            <a:extLst>
              <a:ext uri="{FF2B5EF4-FFF2-40B4-BE49-F238E27FC236}">
                <a16:creationId xmlns:a16="http://schemas.microsoft.com/office/drawing/2014/main" id="{ECF5AE2C-33F5-45C1-BAF6-DF70C8AB9705}"/>
              </a:ext>
            </a:extLst>
          </p:cNvPr>
          <p:cNvSpPr txBox="1"/>
          <p:nvPr/>
        </p:nvSpPr>
        <p:spPr>
          <a:xfrm>
            <a:off x="311700" y="2763982"/>
            <a:ext cx="8597400" cy="2238968"/>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500" b="1" i="0" u="none" strike="noStrike" kern="0" cap="none" spc="0" normalizeH="0" baseline="0" noProof="0" dirty="0">
                <a:ln>
                  <a:noFill/>
                </a:ln>
                <a:solidFill>
                  <a:srgbClr val="00B050"/>
                </a:solidFill>
                <a:effectLst/>
                <a:uLnTx/>
                <a:uFillTx/>
                <a:latin typeface="Arial"/>
                <a:cs typeface="Arial"/>
                <a:sym typeface="Arial"/>
              </a:rPr>
              <a:t>Drug </a:t>
            </a:r>
            <a:r>
              <a:rPr kumimoji="0" lang="en" sz="1500" b="1" i="1" u="sng" strike="noStrike" kern="0" cap="none" spc="0" normalizeH="0" baseline="0" noProof="0" dirty="0">
                <a:ln>
                  <a:noFill/>
                </a:ln>
                <a:solidFill>
                  <a:srgbClr val="00B050"/>
                </a:solidFill>
                <a:effectLst/>
                <a:uLnTx/>
                <a:uFillTx/>
                <a:latin typeface="Arial"/>
                <a:cs typeface="Arial"/>
                <a:sym typeface="Arial"/>
              </a:rPr>
              <a:t>is</a:t>
            </a:r>
            <a:r>
              <a:rPr kumimoji="0" lang="en" sz="1500" b="1" i="0" u="none" strike="noStrike" kern="0" cap="none" spc="0" normalizeH="0" baseline="0" noProof="0" dirty="0">
                <a:ln>
                  <a:noFill/>
                </a:ln>
                <a:solidFill>
                  <a:srgbClr val="00B050"/>
                </a:solidFill>
                <a:effectLst/>
                <a:uLnTx/>
                <a:uFillTx/>
                <a:latin typeface="Arial"/>
                <a:cs typeface="Arial"/>
                <a:sym typeface="Arial"/>
              </a:rPr>
              <a:t> nested within hospital</a:t>
            </a:r>
            <a:r>
              <a:rPr kumimoji="0" lang="en" sz="1500" b="0" i="0" u="none" strike="noStrike" kern="0" cap="none" spc="0" normalizeH="0" baseline="0" noProof="0" dirty="0">
                <a:ln>
                  <a:noFill/>
                </a:ln>
                <a:solidFill>
                  <a:srgbClr val="00B050"/>
                </a:solidFill>
                <a:effectLst/>
                <a:uLnTx/>
                <a:uFillTx/>
                <a:latin typeface="Arial"/>
                <a:cs typeface="Arial"/>
                <a:sym typeface="Arial"/>
              </a:rPr>
              <a:t> </a:t>
            </a:r>
            <a:r>
              <a:rPr kumimoji="0" lang="en" sz="1500" b="0" i="0" u="none" strike="noStrike" kern="0" cap="none" spc="0" normalizeH="0" baseline="0" noProof="0" dirty="0">
                <a:ln>
                  <a:noFill/>
                </a:ln>
                <a:solidFill>
                  <a:srgbClr val="000000"/>
                </a:solidFill>
                <a:effectLst/>
                <a:uLnTx/>
                <a:uFillTx/>
                <a:latin typeface="Arial"/>
                <a:cs typeface="Arial"/>
                <a:sym typeface="Arial"/>
              </a:rPr>
              <a:t>in this data, because the drugs differ between the two hospitals.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5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500" b="1" i="0" u="none" strike="noStrike" kern="0" cap="none" spc="0" normalizeH="0" baseline="0" noProof="0" dirty="0">
                <a:ln>
                  <a:noFill/>
                </a:ln>
                <a:solidFill>
                  <a:srgbClr val="00B050"/>
                </a:solidFill>
                <a:effectLst/>
                <a:uLnTx/>
                <a:uFillTx/>
                <a:latin typeface="Arial"/>
                <a:cs typeface="Arial"/>
                <a:sym typeface="Arial"/>
              </a:rPr>
              <a:t>Condition </a:t>
            </a:r>
            <a:r>
              <a:rPr kumimoji="0" lang="en" sz="1500" b="1" i="1" u="sng" strike="noStrike" kern="0" cap="none" spc="0" normalizeH="0" baseline="0" noProof="0" dirty="0">
                <a:ln>
                  <a:noFill/>
                </a:ln>
                <a:solidFill>
                  <a:srgbClr val="00B050"/>
                </a:solidFill>
                <a:effectLst/>
                <a:uLnTx/>
                <a:uFillTx/>
                <a:latin typeface="Arial"/>
                <a:cs typeface="Arial"/>
                <a:sym typeface="Arial"/>
              </a:rPr>
              <a:t>is</a:t>
            </a:r>
            <a:r>
              <a:rPr kumimoji="0" lang="en" sz="1500" b="1" i="0" u="none" strike="noStrike" kern="0" cap="none" spc="0" normalizeH="0" baseline="0" noProof="0" dirty="0">
                <a:ln>
                  <a:noFill/>
                </a:ln>
                <a:solidFill>
                  <a:srgbClr val="00B050"/>
                </a:solidFill>
                <a:effectLst/>
                <a:uLnTx/>
                <a:uFillTx/>
                <a:latin typeface="Arial"/>
                <a:cs typeface="Arial"/>
                <a:sym typeface="Arial"/>
              </a:rPr>
              <a:t> nested within hospital</a:t>
            </a:r>
            <a:r>
              <a:rPr kumimoji="0" lang="en" sz="1500" b="0" i="0" u="none" strike="noStrike" kern="0" cap="none" spc="0" normalizeH="0" baseline="0" noProof="0" dirty="0">
                <a:ln>
                  <a:noFill/>
                </a:ln>
                <a:solidFill>
                  <a:srgbClr val="00B050"/>
                </a:solidFill>
                <a:effectLst/>
                <a:uLnTx/>
                <a:uFillTx/>
                <a:latin typeface="Arial"/>
                <a:cs typeface="Arial"/>
                <a:sym typeface="Arial"/>
              </a:rPr>
              <a:t> </a:t>
            </a:r>
            <a:r>
              <a:rPr kumimoji="0" lang="en" sz="1500" b="0" i="0" u="none" strike="noStrike" kern="0" cap="none" spc="0" normalizeH="0" baseline="0" noProof="0" dirty="0">
                <a:ln>
                  <a:noFill/>
                </a:ln>
                <a:solidFill>
                  <a:srgbClr val="000000"/>
                </a:solidFill>
                <a:effectLst/>
                <a:uLnTx/>
                <a:uFillTx/>
                <a:latin typeface="Arial"/>
                <a:cs typeface="Arial"/>
                <a:sym typeface="Arial"/>
              </a:rPr>
              <a:t>in this data, because the conditions differ between the two hospitals.</a:t>
            </a:r>
            <a:endParaRPr kumimoji="0" sz="15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5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1" i="0" u="none" strike="noStrike" kern="0" cap="none" spc="0" normalizeH="0" baseline="0" noProof="0" dirty="0">
                <a:ln>
                  <a:noFill/>
                </a:ln>
                <a:solidFill>
                  <a:srgbClr val="00B050"/>
                </a:solidFill>
                <a:effectLst/>
                <a:uLnTx/>
                <a:uFillTx/>
                <a:latin typeface="Arial"/>
                <a:cs typeface="Arial"/>
                <a:sym typeface="Arial"/>
              </a:rPr>
              <a:t>Condition </a:t>
            </a:r>
            <a:r>
              <a:rPr kumimoji="0" lang="en" sz="1500" b="1" i="1" u="sng" strike="noStrike" kern="0" cap="none" spc="0" normalizeH="0" baseline="0" noProof="0" dirty="0">
                <a:ln>
                  <a:noFill/>
                </a:ln>
                <a:solidFill>
                  <a:srgbClr val="00B050"/>
                </a:solidFill>
                <a:effectLst/>
                <a:uLnTx/>
                <a:uFillTx/>
                <a:latin typeface="Arial"/>
                <a:cs typeface="Arial"/>
                <a:sym typeface="Arial"/>
              </a:rPr>
              <a:t>is</a:t>
            </a:r>
            <a:r>
              <a:rPr kumimoji="0" lang="en" sz="1500" b="1" i="1" u="none" strike="noStrike" kern="0" cap="none" spc="0" normalizeH="0" baseline="0" noProof="0" dirty="0">
                <a:ln>
                  <a:noFill/>
                </a:ln>
                <a:solidFill>
                  <a:srgbClr val="00B050"/>
                </a:solidFill>
                <a:effectLst/>
                <a:uLnTx/>
                <a:uFillTx/>
                <a:latin typeface="Arial"/>
                <a:cs typeface="Arial"/>
                <a:sym typeface="Arial"/>
              </a:rPr>
              <a:t> </a:t>
            </a:r>
            <a:r>
              <a:rPr kumimoji="0" lang="en" sz="1500" b="1" i="0" u="none" strike="noStrike" kern="0" cap="none" spc="0" normalizeH="0" baseline="0" noProof="0" dirty="0">
                <a:ln>
                  <a:noFill/>
                </a:ln>
                <a:solidFill>
                  <a:srgbClr val="00B050"/>
                </a:solidFill>
                <a:effectLst/>
                <a:uLnTx/>
                <a:uFillTx/>
                <a:latin typeface="Arial"/>
                <a:cs typeface="Arial"/>
                <a:sym typeface="Arial"/>
              </a:rPr>
              <a:t>nested within drug &amp; hospital</a:t>
            </a:r>
            <a:r>
              <a:rPr kumimoji="0" lang="en" sz="1500" b="0" i="0" u="none" strike="noStrike" kern="0" cap="none" spc="0" normalizeH="0" baseline="0" noProof="0" dirty="0">
                <a:ln>
                  <a:noFill/>
                </a:ln>
                <a:solidFill>
                  <a:srgbClr val="000000"/>
                </a:solidFill>
                <a:effectLst/>
                <a:uLnTx/>
                <a:uFillTx/>
                <a:latin typeface="Arial"/>
                <a:cs typeface="Arial"/>
                <a:sym typeface="Arial"/>
              </a:rPr>
              <a:t>, because the conditions </a:t>
            </a:r>
            <a:r>
              <a:rPr lang="en" sz="1500" dirty="0"/>
              <a:t>differ</a:t>
            </a:r>
            <a:r>
              <a:rPr kumimoji="0" lang="en" sz="1500" b="0" i="0" u="none" strike="noStrike" kern="0" cap="none" spc="0" normalizeH="0" baseline="0" noProof="0" dirty="0">
                <a:ln>
                  <a:noFill/>
                </a:ln>
                <a:solidFill>
                  <a:srgbClr val="000000"/>
                </a:solidFill>
                <a:effectLst/>
                <a:uLnTx/>
                <a:uFillTx/>
                <a:latin typeface="Arial"/>
                <a:cs typeface="Arial"/>
                <a:sym typeface="Arial"/>
              </a:rPr>
              <a:t> between the two drugs within hospital. </a:t>
            </a:r>
            <a:endParaRPr kumimoji="0" sz="1500" b="0" i="0" u="none" strike="noStrike" kern="0" cap="none" spc="0" normalizeH="0" baseline="0" noProof="0" dirty="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3451FAF5-AA31-46A1-95C6-06BAFBDF46B9}"/>
              </a:ext>
            </a:extLst>
          </p:cNvPr>
          <p:cNvPicPr>
            <a:picLocks noChangeAspect="1"/>
          </p:cNvPicPr>
          <p:nvPr/>
        </p:nvPicPr>
        <p:blipFill>
          <a:blip r:embed="rId2"/>
          <a:stretch>
            <a:fillRect/>
          </a:stretch>
        </p:blipFill>
        <p:spPr>
          <a:xfrm>
            <a:off x="1153391" y="1191118"/>
            <a:ext cx="6837218" cy="1399471"/>
          </a:xfrm>
          <a:prstGeom prst="rect">
            <a:avLst/>
          </a:prstGeom>
          <a:ln>
            <a:solidFill>
              <a:schemeClr val="tx1"/>
            </a:solidFill>
          </a:ln>
        </p:spPr>
      </p:pic>
    </p:spTree>
    <p:extLst>
      <p:ext uri="{BB962C8B-B14F-4D97-AF65-F5344CB8AC3E}">
        <p14:creationId xmlns:p14="http://schemas.microsoft.com/office/powerpoint/2010/main" val="123609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31D1-752F-451D-82AD-E9E6A9FB5D7D}"/>
              </a:ext>
            </a:extLst>
          </p:cNvPr>
          <p:cNvSpPr>
            <a:spLocks noGrp="1"/>
          </p:cNvSpPr>
          <p:nvPr>
            <p:ph type="title"/>
          </p:nvPr>
        </p:nvSpPr>
        <p:spPr/>
        <p:txBody>
          <a:bodyPr/>
          <a:lstStyle/>
          <a:p>
            <a:r>
              <a:rPr lang="en-US" dirty="0"/>
              <a:t>Looking at Kevin’s Nested Designs: </a:t>
            </a:r>
            <a:r>
              <a:rPr lang="en-US" b="1" i="1" dirty="0">
                <a:solidFill>
                  <a:srgbClr val="0070C0"/>
                </a:solidFill>
              </a:rPr>
              <a:t>Design 1</a:t>
            </a:r>
          </a:p>
        </p:txBody>
      </p:sp>
      <p:sp>
        <p:nvSpPr>
          <p:cNvPr id="6" name="Google Shape;86;p17">
            <a:extLst>
              <a:ext uri="{FF2B5EF4-FFF2-40B4-BE49-F238E27FC236}">
                <a16:creationId xmlns:a16="http://schemas.microsoft.com/office/drawing/2014/main" id="{ECF5AE2C-33F5-45C1-BAF6-DF70C8AB9705}"/>
              </a:ext>
            </a:extLst>
          </p:cNvPr>
          <p:cNvSpPr txBox="1"/>
          <p:nvPr/>
        </p:nvSpPr>
        <p:spPr>
          <a:xfrm>
            <a:off x="311700" y="2763982"/>
            <a:ext cx="8597400" cy="2238968"/>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1" i="0" u="none" strike="noStrike" kern="0" cap="none" spc="0" normalizeH="0" baseline="0" noProof="0" dirty="0">
                <a:ln>
                  <a:noFill/>
                </a:ln>
                <a:solidFill>
                  <a:srgbClr val="7030A0"/>
                </a:solidFill>
                <a:effectLst/>
                <a:uLnTx/>
                <a:uFillTx/>
                <a:latin typeface="Arial"/>
                <a:cs typeface="Arial"/>
                <a:sym typeface="Arial"/>
              </a:rPr>
              <a:t>You Can </a:t>
            </a:r>
            <a:r>
              <a:rPr kumimoji="0" lang="en-US" sz="2400" b="1" i="0" u="sng" strike="noStrike" kern="0" cap="none" spc="0" normalizeH="0" baseline="0" noProof="0" dirty="0">
                <a:ln>
                  <a:noFill/>
                </a:ln>
                <a:solidFill>
                  <a:srgbClr val="7030A0"/>
                </a:solidFill>
                <a:effectLst/>
                <a:uLnTx/>
                <a:uFillTx/>
                <a:latin typeface="Arial"/>
                <a:cs typeface="Arial"/>
                <a:sym typeface="Arial"/>
              </a:rPr>
              <a:t>NOT</a:t>
            </a:r>
            <a:r>
              <a:rPr kumimoji="0" lang="en-US" sz="2400" b="1" i="0" u="none" strike="noStrike" kern="0" cap="none" spc="0" normalizeH="0" baseline="0" noProof="0" dirty="0">
                <a:ln>
                  <a:noFill/>
                </a:ln>
                <a:solidFill>
                  <a:srgbClr val="7030A0"/>
                </a:solidFill>
                <a:effectLst/>
                <a:uLnTx/>
                <a:uFillTx/>
                <a:latin typeface="Arial"/>
                <a:cs typeface="Arial"/>
                <a:sym typeface="Arial"/>
              </a:rPr>
              <a:t> Run any interactions with this design (It is a fully nested model).</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2400" dirty="0"/>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Y ~ Hospital + Hospital/Drug + Hospital/Drug/Condition</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2400" dirty="0"/>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2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3451FAF5-AA31-46A1-95C6-06BAFBDF46B9}"/>
              </a:ext>
            </a:extLst>
          </p:cNvPr>
          <p:cNvPicPr>
            <a:picLocks noChangeAspect="1"/>
          </p:cNvPicPr>
          <p:nvPr/>
        </p:nvPicPr>
        <p:blipFill>
          <a:blip r:embed="rId2"/>
          <a:stretch>
            <a:fillRect/>
          </a:stretch>
        </p:blipFill>
        <p:spPr>
          <a:xfrm>
            <a:off x="1153391" y="1191118"/>
            <a:ext cx="6837218" cy="1399471"/>
          </a:xfrm>
          <a:prstGeom prst="rect">
            <a:avLst/>
          </a:prstGeom>
          <a:ln>
            <a:solidFill>
              <a:schemeClr val="tx1"/>
            </a:solidFill>
          </a:ln>
        </p:spPr>
      </p:pic>
      <p:sp>
        <p:nvSpPr>
          <p:cNvPr id="5" name="TextBox 4">
            <a:extLst>
              <a:ext uri="{FF2B5EF4-FFF2-40B4-BE49-F238E27FC236}">
                <a16:creationId xmlns:a16="http://schemas.microsoft.com/office/drawing/2014/main" id="{C6CCCDF9-A6FD-4316-B357-E46B598D6E34}"/>
              </a:ext>
            </a:extLst>
          </p:cNvPr>
          <p:cNvSpPr txBox="1"/>
          <p:nvPr/>
        </p:nvSpPr>
        <p:spPr>
          <a:xfrm>
            <a:off x="6172201" y="4835723"/>
            <a:ext cx="2971800" cy="307777"/>
          </a:xfrm>
          <a:prstGeom prst="rect">
            <a:avLst/>
          </a:prstGeom>
          <a:noFill/>
        </p:spPr>
        <p:txBody>
          <a:bodyPr wrap="square" rtlCol="0">
            <a:spAutoFit/>
          </a:bodyPr>
          <a:lstStyle/>
          <a:p>
            <a:r>
              <a:rPr lang="en-US" dirty="0"/>
              <a:t>* A “ / ” indicates a nested structure</a:t>
            </a:r>
          </a:p>
        </p:txBody>
      </p:sp>
      <p:cxnSp>
        <p:nvCxnSpPr>
          <p:cNvPr id="7" name="Straight Connector 6">
            <a:extLst>
              <a:ext uri="{FF2B5EF4-FFF2-40B4-BE49-F238E27FC236}">
                <a16:creationId xmlns:a16="http://schemas.microsoft.com/office/drawing/2014/main" id="{1BEF81E8-4781-459F-BFCE-58FA24F0B3BE}"/>
              </a:ext>
            </a:extLst>
          </p:cNvPr>
          <p:cNvCxnSpPr/>
          <p:nvPr/>
        </p:nvCxnSpPr>
        <p:spPr>
          <a:xfrm>
            <a:off x="2736273" y="1766455"/>
            <a:ext cx="0" cy="630381"/>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A334441-2383-485C-9192-1D73C283D5FF}"/>
              </a:ext>
            </a:extLst>
          </p:cNvPr>
          <p:cNvCxnSpPr/>
          <p:nvPr/>
        </p:nvCxnSpPr>
        <p:spPr>
          <a:xfrm>
            <a:off x="5999019" y="1766455"/>
            <a:ext cx="0" cy="630381"/>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0F148C5-8BE6-443A-9CFC-E5FEF2F88A41}"/>
              </a:ext>
            </a:extLst>
          </p:cNvPr>
          <p:cNvCxnSpPr>
            <a:cxnSpLocks/>
          </p:cNvCxnSpPr>
          <p:nvPr/>
        </p:nvCxnSpPr>
        <p:spPr>
          <a:xfrm>
            <a:off x="4378037" y="1288473"/>
            <a:ext cx="0" cy="1108363"/>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309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31D1-752F-451D-82AD-E9E6A9FB5D7D}"/>
              </a:ext>
            </a:extLst>
          </p:cNvPr>
          <p:cNvSpPr>
            <a:spLocks noGrp="1"/>
          </p:cNvSpPr>
          <p:nvPr>
            <p:ph type="title"/>
          </p:nvPr>
        </p:nvSpPr>
        <p:spPr/>
        <p:txBody>
          <a:bodyPr/>
          <a:lstStyle/>
          <a:p>
            <a:r>
              <a:rPr lang="en-US" dirty="0"/>
              <a:t>Looking at Kevin’s Nested Designs: </a:t>
            </a:r>
            <a:r>
              <a:rPr lang="en-US" b="1" i="1" dirty="0">
                <a:solidFill>
                  <a:schemeClr val="accent1"/>
                </a:solidFill>
              </a:rPr>
              <a:t>Design 2</a:t>
            </a:r>
          </a:p>
        </p:txBody>
      </p:sp>
      <p:pic>
        <p:nvPicPr>
          <p:cNvPr id="5" name="Picture 4">
            <a:extLst>
              <a:ext uri="{FF2B5EF4-FFF2-40B4-BE49-F238E27FC236}">
                <a16:creationId xmlns:a16="http://schemas.microsoft.com/office/drawing/2014/main" id="{BF191787-C0E6-412D-A398-C9BD555B786E}"/>
              </a:ext>
            </a:extLst>
          </p:cNvPr>
          <p:cNvPicPr>
            <a:picLocks noChangeAspect="1"/>
          </p:cNvPicPr>
          <p:nvPr/>
        </p:nvPicPr>
        <p:blipFill>
          <a:blip r:embed="rId2"/>
          <a:stretch>
            <a:fillRect/>
          </a:stretch>
        </p:blipFill>
        <p:spPr>
          <a:xfrm>
            <a:off x="1082386" y="1017725"/>
            <a:ext cx="6818690" cy="1646143"/>
          </a:xfrm>
          <a:prstGeom prst="rect">
            <a:avLst/>
          </a:prstGeom>
          <a:ln>
            <a:solidFill>
              <a:schemeClr val="tx1"/>
            </a:solidFill>
          </a:ln>
        </p:spPr>
      </p:pic>
      <p:sp>
        <p:nvSpPr>
          <p:cNvPr id="6" name="Google Shape;86;p17">
            <a:extLst>
              <a:ext uri="{FF2B5EF4-FFF2-40B4-BE49-F238E27FC236}">
                <a16:creationId xmlns:a16="http://schemas.microsoft.com/office/drawing/2014/main" id="{ECF5AE2C-33F5-45C1-BAF6-DF70C8AB9705}"/>
              </a:ext>
            </a:extLst>
          </p:cNvPr>
          <p:cNvSpPr txBox="1"/>
          <p:nvPr/>
        </p:nvSpPr>
        <p:spPr>
          <a:xfrm>
            <a:off x="311700" y="2763982"/>
            <a:ext cx="8597400" cy="223896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dirty="0">
                <a:solidFill>
                  <a:srgbClr val="00B050"/>
                </a:solidFill>
              </a:rPr>
              <a:t>Drug </a:t>
            </a:r>
            <a:r>
              <a:rPr lang="en" sz="1500" b="1" i="1" u="sng" dirty="0">
                <a:solidFill>
                  <a:srgbClr val="00B050"/>
                </a:solidFill>
              </a:rPr>
              <a:t>is</a:t>
            </a:r>
            <a:r>
              <a:rPr lang="en" sz="1500" b="1" dirty="0">
                <a:solidFill>
                  <a:srgbClr val="00B050"/>
                </a:solidFill>
              </a:rPr>
              <a:t> nested within hospital</a:t>
            </a:r>
            <a:r>
              <a:rPr lang="en" sz="1500" dirty="0">
                <a:solidFill>
                  <a:srgbClr val="00B050"/>
                </a:solidFill>
              </a:rPr>
              <a:t> </a:t>
            </a:r>
            <a:r>
              <a:rPr lang="en" sz="1500" dirty="0"/>
              <a:t>in this data, because the drugs different between the two hospitals</a:t>
            </a:r>
          </a:p>
          <a:p>
            <a:pPr marL="0" lvl="0" indent="0" algn="l" rtl="0">
              <a:spcBef>
                <a:spcPts val="0"/>
              </a:spcBef>
              <a:spcAft>
                <a:spcPts val="0"/>
              </a:spcAft>
              <a:buClr>
                <a:schemeClr val="dk1"/>
              </a:buClr>
              <a:buSzPts val="1100"/>
              <a:buFont typeface="Arial"/>
              <a:buNone/>
            </a:pPr>
            <a:endParaRPr sz="1500" dirty="0"/>
          </a:p>
          <a:p>
            <a:pPr marL="0" lvl="0" indent="0" algn="l" rtl="0">
              <a:spcBef>
                <a:spcPts val="0"/>
              </a:spcBef>
              <a:spcAft>
                <a:spcPts val="0"/>
              </a:spcAft>
              <a:buClr>
                <a:schemeClr val="dk1"/>
              </a:buClr>
              <a:buSzPts val="1100"/>
              <a:buFont typeface="Arial"/>
              <a:buNone/>
            </a:pPr>
            <a:r>
              <a:rPr lang="en" sz="1500" b="1" dirty="0">
                <a:solidFill>
                  <a:srgbClr val="00B050"/>
                </a:solidFill>
              </a:rPr>
              <a:t>Condition </a:t>
            </a:r>
            <a:r>
              <a:rPr lang="en" sz="1500" b="1" i="1" u="sng" dirty="0">
                <a:solidFill>
                  <a:srgbClr val="00B050"/>
                </a:solidFill>
              </a:rPr>
              <a:t>is</a:t>
            </a:r>
            <a:r>
              <a:rPr lang="en" sz="1500" b="1" dirty="0">
                <a:solidFill>
                  <a:srgbClr val="00B050"/>
                </a:solidFill>
              </a:rPr>
              <a:t> nested within hospital</a:t>
            </a:r>
            <a:r>
              <a:rPr lang="en" sz="1500" dirty="0">
                <a:solidFill>
                  <a:srgbClr val="00B050"/>
                </a:solidFill>
              </a:rPr>
              <a:t> </a:t>
            </a:r>
            <a:r>
              <a:rPr lang="en" sz="1500" dirty="0"/>
              <a:t>in this data, because the conditions different between the two hospitals.</a:t>
            </a:r>
            <a:endParaRPr sz="1500" dirty="0"/>
          </a:p>
          <a:p>
            <a:pPr marL="0" lvl="0" indent="0" algn="l" rtl="0">
              <a:spcBef>
                <a:spcPts val="0"/>
              </a:spcBef>
              <a:spcAft>
                <a:spcPts val="0"/>
              </a:spcAft>
              <a:buClr>
                <a:schemeClr val="dk1"/>
              </a:buClr>
              <a:buSzPts val="1100"/>
              <a:buFont typeface="Arial"/>
              <a:buNone/>
            </a:pPr>
            <a:endParaRPr sz="1500" dirty="0"/>
          </a:p>
          <a:p>
            <a:pPr marL="0" lvl="0" indent="0" algn="l" rtl="0">
              <a:spcBef>
                <a:spcPts val="0"/>
              </a:spcBef>
              <a:spcAft>
                <a:spcPts val="0"/>
              </a:spcAft>
              <a:buNone/>
            </a:pPr>
            <a:r>
              <a:rPr lang="en" sz="1500" b="1" dirty="0">
                <a:solidFill>
                  <a:srgbClr val="FF0000"/>
                </a:solidFill>
              </a:rPr>
              <a:t>Condition is</a:t>
            </a:r>
            <a:r>
              <a:rPr lang="en" sz="1500" b="1" i="1" dirty="0">
                <a:solidFill>
                  <a:srgbClr val="FF0000"/>
                </a:solidFill>
              </a:rPr>
              <a:t> </a:t>
            </a:r>
            <a:r>
              <a:rPr lang="en" sz="1500" b="1" i="1" u="sng" dirty="0">
                <a:solidFill>
                  <a:srgbClr val="FF0000"/>
                </a:solidFill>
              </a:rPr>
              <a:t>NOT</a:t>
            </a:r>
            <a:r>
              <a:rPr lang="en" sz="1500" b="1" i="1" dirty="0">
                <a:solidFill>
                  <a:srgbClr val="FF0000"/>
                </a:solidFill>
              </a:rPr>
              <a:t> </a:t>
            </a:r>
            <a:r>
              <a:rPr lang="en" sz="1500" b="1" dirty="0">
                <a:solidFill>
                  <a:srgbClr val="FF0000"/>
                </a:solidFill>
              </a:rPr>
              <a:t>nested within drug</a:t>
            </a:r>
            <a:r>
              <a:rPr lang="en" sz="1500" dirty="0"/>
              <a:t>, because the conditions are the same between the two drugs </a:t>
            </a:r>
            <a:r>
              <a:rPr lang="en" sz="1500" i="1" dirty="0"/>
              <a:t>within</a:t>
            </a:r>
            <a:r>
              <a:rPr lang="en" sz="1500" dirty="0"/>
              <a:t> hospital. </a:t>
            </a:r>
            <a:endParaRPr sz="1500" dirty="0"/>
          </a:p>
        </p:txBody>
      </p:sp>
    </p:spTree>
    <p:extLst>
      <p:ext uri="{BB962C8B-B14F-4D97-AF65-F5344CB8AC3E}">
        <p14:creationId xmlns:p14="http://schemas.microsoft.com/office/powerpoint/2010/main" val="176089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31D1-752F-451D-82AD-E9E6A9FB5D7D}"/>
              </a:ext>
            </a:extLst>
          </p:cNvPr>
          <p:cNvSpPr>
            <a:spLocks noGrp="1"/>
          </p:cNvSpPr>
          <p:nvPr>
            <p:ph type="title"/>
          </p:nvPr>
        </p:nvSpPr>
        <p:spPr/>
        <p:txBody>
          <a:bodyPr/>
          <a:lstStyle/>
          <a:p>
            <a:r>
              <a:rPr lang="en-US" dirty="0"/>
              <a:t>Looking at Kevin’s Nested Designs: </a:t>
            </a:r>
            <a:r>
              <a:rPr lang="en-US" b="1" i="1" dirty="0">
                <a:solidFill>
                  <a:schemeClr val="accent1"/>
                </a:solidFill>
              </a:rPr>
              <a:t>Design 2</a:t>
            </a:r>
          </a:p>
        </p:txBody>
      </p:sp>
      <p:pic>
        <p:nvPicPr>
          <p:cNvPr id="5" name="Picture 4">
            <a:extLst>
              <a:ext uri="{FF2B5EF4-FFF2-40B4-BE49-F238E27FC236}">
                <a16:creationId xmlns:a16="http://schemas.microsoft.com/office/drawing/2014/main" id="{BF191787-C0E6-412D-A398-C9BD555B786E}"/>
              </a:ext>
            </a:extLst>
          </p:cNvPr>
          <p:cNvPicPr>
            <a:picLocks noChangeAspect="1"/>
          </p:cNvPicPr>
          <p:nvPr/>
        </p:nvPicPr>
        <p:blipFill>
          <a:blip r:embed="rId2"/>
          <a:stretch>
            <a:fillRect/>
          </a:stretch>
        </p:blipFill>
        <p:spPr>
          <a:xfrm>
            <a:off x="1082386" y="1017725"/>
            <a:ext cx="6818690" cy="1646143"/>
          </a:xfrm>
          <a:prstGeom prst="rect">
            <a:avLst/>
          </a:prstGeom>
          <a:ln>
            <a:solidFill>
              <a:schemeClr val="tx1"/>
            </a:solidFill>
          </a:ln>
        </p:spPr>
      </p:pic>
      <p:sp>
        <p:nvSpPr>
          <p:cNvPr id="6" name="Google Shape;86;p17">
            <a:extLst>
              <a:ext uri="{FF2B5EF4-FFF2-40B4-BE49-F238E27FC236}">
                <a16:creationId xmlns:a16="http://schemas.microsoft.com/office/drawing/2014/main" id="{ECF5AE2C-33F5-45C1-BAF6-DF70C8AB9705}"/>
              </a:ext>
            </a:extLst>
          </p:cNvPr>
          <p:cNvSpPr txBox="1"/>
          <p:nvPr/>
        </p:nvSpPr>
        <p:spPr>
          <a:xfrm>
            <a:off x="311700" y="2763982"/>
            <a:ext cx="8597400" cy="2238968"/>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b="1" dirty="0">
                <a:solidFill>
                  <a:srgbClr val="7030A0"/>
                </a:solidFill>
              </a:rPr>
              <a:t>You can run </a:t>
            </a:r>
            <a:r>
              <a:rPr lang="en-US" sz="2000" b="1" u="sng" dirty="0">
                <a:solidFill>
                  <a:srgbClr val="7030A0"/>
                </a:solidFill>
              </a:rPr>
              <a:t>ONE</a:t>
            </a:r>
            <a:r>
              <a:rPr lang="en-US" sz="2000" b="1" dirty="0">
                <a:solidFill>
                  <a:srgbClr val="7030A0"/>
                </a:solidFill>
              </a:rPr>
              <a:t> interaction within this design (Hospital/Drug * Hospital/Condition) because the conditions are the same within hospital.</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2000" dirty="0"/>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600" dirty="0"/>
              <a:t>Y ~ Hospital + Hospital/Drug + Hospital/Condition + Hospital/Drug*Hospital/Condition</a:t>
            </a:r>
          </a:p>
        </p:txBody>
      </p:sp>
      <p:sp>
        <p:nvSpPr>
          <p:cNvPr id="8" name="TextBox 7">
            <a:extLst>
              <a:ext uri="{FF2B5EF4-FFF2-40B4-BE49-F238E27FC236}">
                <a16:creationId xmlns:a16="http://schemas.microsoft.com/office/drawing/2014/main" id="{D6EF7A24-B8E8-40C9-B5E7-EC84B3C7E38D}"/>
              </a:ext>
            </a:extLst>
          </p:cNvPr>
          <p:cNvSpPr txBox="1"/>
          <p:nvPr/>
        </p:nvSpPr>
        <p:spPr>
          <a:xfrm>
            <a:off x="6172201" y="4835723"/>
            <a:ext cx="2971800" cy="307777"/>
          </a:xfrm>
          <a:prstGeom prst="rect">
            <a:avLst/>
          </a:prstGeom>
          <a:noFill/>
        </p:spPr>
        <p:txBody>
          <a:bodyPr wrap="square" rtlCol="0">
            <a:spAutoFit/>
          </a:bodyPr>
          <a:lstStyle/>
          <a:p>
            <a:r>
              <a:rPr lang="en-US" dirty="0"/>
              <a:t>* A “ / ” indicates a nested structure</a:t>
            </a:r>
          </a:p>
        </p:txBody>
      </p:sp>
      <p:cxnSp>
        <p:nvCxnSpPr>
          <p:cNvPr id="4" name="Straight Connector 3">
            <a:extLst>
              <a:ext uri="{FF2B5EF4-FFF2-40B4-BE49-F238E27FC236}">
                <a16:creationId xmlns:a16="http://schemas.microsoft.com/office/drawing/2014/main" id="{9DBE73A9-8A3F-48D3-B134-26FA18491EA8}"/>
              </a:ext>
            </a:extLst>
          </p:cNvPr>
          <p:cNvCxnSpPr/>
          <p:nvPr/>
        </p:nvCxnSpPr>
        <p:spPr>
          <a:xfrm>
            <a:off x="4412673" y="1184564"/>
            <a:ext cx="0" cy="1288472"/>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838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44950" y="76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Looking at Kevin’s Nested Designs: </a:t>
            </a:r>
            <a:r>
              <a:rPr lang="en" b="1" i="1" dirty="0">
                <a:solidFill>
                  <a:schemeClr val="accent3"/>
                </a:solidFill>
              </a:rPr>
              <a:t>Design 3</a:t>
            </a:r>
            <a:endParaRPr b="1" i="1" dirty="0">
              <a:solidFill>
                <a:schemeClr val="accent3"/>
              </a:solidFill>
            </a:endParaRPr>
          </a:p>
        </p:txBody>
      </p:sp>
      <p:pic>
        <p:nvPicPr>
          <p:cNvPr id="85" name="Google Shape;85;p17"/>
          <p:cNvPicPr preferRelativeResize="0"/>
          <p:nvPr/>
        </p:nvPicPr>
        <p:blipFill>
          <a:blip r:embed="rId3">
            <a:alphaModFix/>
          </a:blip>
          <a:stretch>
            <a:fillRect/>
          </a:stretch>
        </p:blipFill>
        <p:spPr>
          <a:xfrm>
            <a:off x="1135450" y="877625"/>
            <a:ext cx="6374314" cy="1440350"/>
          </a:xfrm>
          <a:prstGeom prst="rect">
            <a:avLst/>
          </a:prstGeom>
          <a:noFill/>
          <a:ln w="12700" cap="flat" cmpd="sng">
            <a:solidFill>
              <a:srgbClr val="000000"/>
            </a:solidFill>
            <a:prstDash val="solid"/>
            <a:miter lim="8000"/>
            <a:headEnd type="none" w="sm" len="sm"/>
            <a:tailEnd type="none" w="sm" len="sm"/>
          </a:ln>
        </p:spPr>
      </p:pic>
      <p:sp>
        <p:nvSpPr>
          <p:cNvPr id="86" name="Google Shape;86;p17"/>
          <p:cNvSpPr txBox="1"/>
          <p:nvPr/>
        </p:nvSpPr>
        <p:spPr>
          <a:xfrm>
            <a:off x="311700" y="2571750"/>
            <a:ext cx="8597400" cy="24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dirty="0">
                <a:solidFill>
                  <a:srgbClr val="FF0000"/>
                </a:solidFill>
              </a:rPr>
              <a:t>Drug is </a:t>
            </a:r>
            <a:r>
              <a:rPr lang="en" sz="1500" b="1" u="sng" dirty="0">
                <a:solidFill>
                  <a:srgbClr val="FF0000"/>
                </a:solidFill>
              </a:rPr>
              <a:t>not</a:t>
            </a:r>
            <a:r>
              <a:rPr lang="en" sz="1500" b="1" dirty="0">
                <a:solidFill>
                  <a:srgbClr val="FF0000"/>
                </a:solidFill>
              </a:rPr>
              <a:t> nested within hospital</a:t>
            </a:r>
            <a:r>
              <a:rPr lang="en" sz="1500" dirty="0"/>
              <a:t> in this data, because the drugs are the same between the two hospitals (i.e., the effects of a particular drug could be different from one hospital to the next).</a:t>
            </a:r>
            <a:endParaRPr sz="1500" dirty="0"/>
          </a:p>
          <a:p>
            <a:pPr marL="0" lvl="0" indent="0" algn="l" rtl="0">
              <a:spcBef>
                <a:spcPts val="0"/>
              </a:spcBef>
              <a:spcAft>
                <a:spcPts val="0"/>
              </a:spcAft>
              <a:buClr>
                <a:schemeClr val="dk1"/>
              </a:buClr>
              <a:buSzPts val="1100"/>
              <a:buFont typeface="Arial"/>
              <a:buNone/>
            </a:pPr>
            <a:endParaRPr sz="1500" dirty="0"/>
          </a:p>
          <a:p>
            <a:pPr marL="0" lvl="0" indent="0" algn="l" rtl="0">
              <a:spcBef>
                <a:spcPts val="0"/>
              </a:spcBef>
              <a:spcAft>
                <a:spcPts val="0"/>
              </a:spcAft>
              <a:buClr>
                <a:schemeClr val="dk1"/>
              </a:buClr>
              <a:buSzPts val="1100"/>
              <a:buFont typeface="Arial"/>
              <a:buNone/>
            </a:pPr>
            <a:r>
              <a:rPr lang="en" sz="1500" b="1" dirty="0">
                <a:solidFill>
                  <a:srgbClr val="FF0000"/>
                </a:solidFill>
              </a:rPr>
              <a:t>Condition is </a:t>
            </a:r>
            <a:r>
              <a:rPr lang="en" sz="1500" b="1" u="sng" dirty="0">
                <a:solidFill>
                  <a:srgbClr val="FF0000"/>
                </a:solidFill>
              </a:rPr>
              <a:t>not</a:t>
            </a:r>
            <a:r>
              <a:rPr lang="en" sz="1500" b="1" dirty="0">
                <a:solidFill>
                  <a:srgbClr val="FF0000"/>
                </a:solidFill>
              </a:rPr>
              <a:t> nested within hospital</a:t>
            </a:r>
            <a:r>
              <a:rPr lang="en" sz="1500" dirty="0"/>
              <a:t> in this data, because the conditions are the same between the two hospitals (i.e., the effects of a particular condition could be different from one hospital to the next).</a:t>
            </a:r>
            <a:endParaRPr sz="1500" dirty="0"/>
          </a:p>
          <a:p>
            <a:pPr marL="0" lvl="0" indent="0" algn="l" rtl="0">
              <a:spcBef>
                <a:spcPts val="0"/>
              </a:spcBef>
              <a:spcAft>
                <a:spcPts val="0"/>
              </a:spcAft>
              <a:buClr>
                <a:schemeClr val="dk1"/>
              </a:buClr>
              <a:buSzPts val="1100"/>
              <a:buFont typeface="Arial"/>
              <a:buNone/>
            </a:pPr>
            <a:endParaRPr sz="1500" dirty="0"/>
          </a:p>
          <a:p>
            <a:pPr marL="0" lvl="0" indent="0" algn="l" rtl="0">
              <a:spcBef>
                <a:spcPts val="0"/>
              </a:spcBef>
              <a:spcAft>
                <a:spcPts val="0"/>
              </a:spcAft>
              <a:buNone/>
            </a:pPr>
            <a:r>
              <a:rPr lang="en" sz="1500" dirty="0"/>
              <a:t>However,</a:t>
            </a:r>
            <a:r>
              <a:rPr lang="en" sz="1500" b="1" dirty="0"/>
              <a:t> </a:t>
            </a:r>
            <a:r>
              <a:rPr lang="en" sz="1500" b="1" dirty="0">
                <a:solidFill>
                  <a:srgbClr val="00B050"/>
                </a:solidFill>
              </a:rPr>
              <a:t>condition </a:t>
            </a:r>
            <a:r>
              <a:rPr lang="en" sz="1500" b="1" i="1" u="sng" dirty="0">
                <a:solidFill>
                  <a:srgbClr val="00B050"/>
                </a:solidFill>
              </a:rPr>
              <a:t>is</a:t>
            </a:r>
            <a:r>
              <a:rPr lang="en" sz="1500" b="1" i="1" dirty="0">
                <a:solidFill>
                  <a:srgbClr val="00B050"/>
                </a:solidFill>
              </a:rPr>
              <a:t> </a:t>
            </a:r>
            <a:r>
              <a:rPr lang="en" sz="1500" b="1" dirty="0">
                <a:solidFill>
                  <a:srgbClr val="00B050"/>
                </a:solidFill>
              </a:rPr>
              <a:t>nested within drug</a:t>
            </a:r>
            <a:r>
              <a:rPr lang="en" sz="1500" dirty="0"/>
              <a:t>, because the conditions are different between the two drugs. (i.e., since each condition was not tested for each drug, we cannot assess the possibility that the different conditions are different between the drugs).</a:t>
            </a:r>
            <a:endParaRPr sz="1500" dirty="0"/>
          </a:p>
        </p:txBody>
      </p:sp>
      <p:sp>
        <p:nvSpPr>
          <p:cNvPr id="87" name="Google Shape;87;p17"/>
          <p:cNvSpPr txBox="1"/>
          <p:nvPr/>
        </p:nvSpPr>
        <p:spPr>
          <a:xfrm>
            <a:off x="1738175" y="2317975"/>
            <a:ext cx="8700" cy="2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3105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nalogousFromLightSeedLeftStep">
      <a:dk1>
        <a:srgbClr val="000000"/>
      </a:dk1>
      <a:lt1>
        <a:srgbClr val="FFFFFF"/>
      </a:lt1>
      <a:dk2>
        <a:srgbClr val="213B38"/>
      </a:dk2>
      <a:lt2>
        <a:srgbClr val="E8E6E2"/>
      </a:lt2>
      <a:accent1>
        <a:srgbClr val="96A4C6"/>
      </a:accent1>
      <a:accent2>
        <a:srgbClr val="7FA8BA"/>
      </a:accent2>
      <a:accent3>
        <a:srgbClr val="82ACA7"/>
      </a:accent3>
      <a:accent4>
        <a:srgbClr val="77AE91"/>
      </a:accent4>
      <a:accent5>
        <a:srgbClr val="81AC83"/>
      </a:accent5>
      <a:accent6>
        <a:srgbClr val="8BAE77"/>
      </a:accent6>
      <a:hlink>
        <a:srgbClr val="918158"/>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1059</Words>
  <Application>Microsoft Office PowerPoint</Application>
  <PresentationFormat>On-screen Show (16:9)</PresentationFormat>
  <Paragraphs>89</Paragraphs>
  <Slides>16</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Avenir Next LT Pro</vt:lpstr>
      <vt:lpstr>Gill Sans MT</vt:lpstr>
      <vt:lpstr>Wingdings 2</vt:lpstr>
      <vt:lpstr>Simple Light</vt:lpstr>
      <vt:lpstr>DividendVTI</vt:lpstr>
      <vt:lpstr>Welcome to Psy 653 Lab!</vt:lpstr>
      <vt:lpstr>Objectives</vt:lpstr>
      <vt:lpstr>A quick review of ANOVAs</vt:lpstr>
      <vt:lpstr>What is a nested design?</vt:lpstr>
      <vt:lpstr>Looking at Kevin’s Nested Designs: Design 1</vt:lpstr>
      <vt:lpstr>Looking at Kevin’s Nested Designs: Design 1</vt:lpstr>
      <vt:lpstr>Looking at Kevin’s Nested Designs: Design 2</vt:lpstr>
      <vt:lpstr>Looking at Kevin’s Nested Designs: Design 2</vt:lpstr>
      <vt:lpstr>Looking at Kevin’s Nested Designs: Design 3</vt:lpstr>
      <vt:lpstr>Looking at Kevin’s Nested Designs: Design 3</vt:lpstr>
      <vt:lpstr>Dataset Description</vt:lpstr>
      <vt:lpstr>Structure of the data</vt:lpstr>
      <vt:lpstr>Structure of the data</vt:lpstr>
      <vt:lpstr>The aggregate function, broken down (Because you saw it in lecture)</vt:lpstr>
      <vt:lpstr>The aggregate function, broken down (Because you saw it in lecture)</vt:lpstr>
      <vt:lpstr>Let’s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Psy 653 Lab!</dc:title>
  <dc:creator>Yetz,Neil</dc:creator>
  <cp:lastModifiedBy>Yetz,Neil</cp:lastModifiedBy>
  <cp:revision>8</cp:revision>
  <dcterms:created xsi:type="dcterms:W3CDTF">2020-12-02T21:02:33Z</dcterms:created>
  <dcterms:modified xsi:type="dcterms:W3CDTF">2021-01-11T16:58:57Z</dcterms:modified>
</cp:coreProperties>
</file>