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55"/>
  </p:notesMasterIdLst>
  <p:sldIdLst>
    <p:sldId id="288" r:id="rId3"/>
    <p:sldId id="289" r:id="rId4"/>
    <p:sldId id="256" r:id="rId5"/>
    <p:sldId id="257" r:id="rId6"/>
    <p:sldId id="258" r:id="rId7"/>
    <p:sldId id="259" r:id="rId8"/>
    <p:sldId id="260" r:id="rId9"/>
    <p:sldId id="261" r:id="rId10"/>
    <p:sldId id="262" r:id="rId11"/>
    <p:sldId id="263" r:id="rId12"/>
    <p:sldId id="264" r:id="rId13"/>
    <p:sldId id="265" r:id="rId14"/>
    <p:sldId id="266" r:id="rId15"/>
    <p:sldId id="291" r:id="rId16"/>
    <p:sldId id="290" r:id="rId17"/>
    <p:sldId id="275" r:id="rId18"/>
    <p:sldId id="276" r:id="rId19"/>
    <p:sldId id="314" r:id="rId20"/>
    <p:sldId id="313" r:id="rId21"/>
    <p:sldId id="277" r:id="rId22"/>
    <p:sldId id="278" r:id="rId23"/>
    <p:sldId id="279" r:id="rId24"/>
    <p:sldId id="280" r:id="rId25"/>
    <p:sldId id="312" r:id="rId26"/>
    <p:sldId id="281" r:id="rId27"/>
    <p:sldId id="282" r:id="rId28"/>
    <p:sldId id="283" r:id="rId29"/>
    <p:sldId id="284" r:id="rId30"/>
    <p:sldId id="285" r:id="rId31"/>
    <p:sldId id="292" r:id="rId32"/>
    <p:sldId id="293" r:id="rId33"/>
    <p:sldId id="294" r:id="rId34"/>
    <p:sldId id="295" r:id="rId35"/>
    <p:sldId id="315" r:id="rId36"/>
    <p:sldId id="296" r:id="rId37"/>
    <p:sldId id="297" r:id="rId38"/>
    <p:sldId id="298" r:id="rId39"/>
    <p:sldId id="299" r:id="rId40"/>
    <p:sldId id="303" r:id="rId41"/>
    <p:sldId id="304" r:id="rId42"/>
    <p:sldId id="305" r:id="rId43"/>
    <p:sldId id="306" r:id="rId44"/>
    <p:sldId id="271" r:id="rId45"/>
    <p:sldId id="272" r:id="rId46"/>
    <p:sldId id="273" r:id="rId47"/>
    <p:sldId id="274" r:id="rId48"/>
    <p:sldId id="307" r:id="rId49"/>
    <p:sldId id="308" r:id="rId50"/>
    <p:sldId id="309" r:id="rId51"/>
    <p:sldId id="316" r:id="rId52"/>
    <p:sldId id="310" r:id="rId53"/>
    <p:sldId id="311"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3D500E-06BD-41D4-850A-54EE42DB926B}" type="datetimeFigureOut">
              <a:rPr lang="en-US" smtClean="0"/>
              <a:t>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5D1477-C60F-4616-BCBC-8ED55C619C14}" type="slidenum">
              <a:rPr lang="en-US" smtClean="0"/>
              <a:t>‹#›</a:t>
            </a:fld>
            <a:endParaRPr lang="en-US"/>
          </a:p>
        </p:txBody>
      </p:sp>
    </p:spTree>
    <p:extLst>
      <p:ext uri="{BB962C8B-B14F-4D97-AF65-F5344CB8AC3E}">
        <p14:creationId xmlns:p14="http://schemas.microsoft.com/office/powerpoint/2010/main" val="227436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researchgate.net/post/Linear_quadratic_and_cubic_polynomial_contrast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106d5fc28_1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106d5fc28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106d5fc28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106d5fc28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31a9f1ae1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831a9f1ae1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8313edd6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8313edd6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Stack exchange</a:t>
            </a:r>
            <a:endParaRPr/>
          </a:p>
          <a:p>
            <a:pPr marL="0" lvl="0" indent="0" algn="l" rtl="0">
              <a:spcBef>
                <a:spcPts val="0"/>
              </a:spcBef>
              <a:spcAft>
                <a:spcPts val="0"/>
              </a:spcAft>
              <a:buNone/>
            </a:pPr>
            <a:r>
              <a:rPr lang="en" u="sng">
                <a:solidFill>
                  <a:schemeClr val="hlink"/>
                </a:solidFill>
                <a:hlinkClick r:id="rId3"/>
              </a:rPr>
              <a:t>https://www.researchgate.net/post/Linear_quadratic_and_cubic_polynomial_contrasts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d4c0d0dd3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7d4c0d0dd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7331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3073fb74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3073fb74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83073fb746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83073fb746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83073fb746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83073fb746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313edd6a5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313edd6a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313edd6a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313edd6a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4690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106d5fc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106d5fc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83073fb746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83073fb746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83073fb746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83073fb746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3073fb746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3073fb746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83073fb746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83073fb746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831a9f1ae1_2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831a9f1ae1_2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d4c0d0dd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d4c0d0dd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d5c364067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d5c36406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7d5c364067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7d5c36406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d4c0d0dd3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7d4c0d0dd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7d4c0d0d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7d4c0d0d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8106d5fc28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106d5fc28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d4c0d0dd3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d4c0d0dd3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d4c0d0dd3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7d4c0d0dd3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d4c0d0dd3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d4c0d0dd3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7d4c0d0dd3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7d4c0d0dd3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d4c0d0dd3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d4c0d0dd3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7d4c0d0dd3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7d4c0d0dd3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d4c0d0dd3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d4c0d0dd3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7d536e47d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7d536e47d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d536e47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7d536e47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7d4c0d0dd3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7d4c0d0dd3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8106d5fc28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8106d5fc28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7d536e47d1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7d536e47d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7d5c364067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7d5c364067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d5c364067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7d5c364067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7d5c364067_1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7d5c364067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7d5c36406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7d5c36406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8106d5fc28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8106d5fc28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Make note: you can go through these steps just for SStreatments too! (Doesn’t need to only by the contrasts themselves)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106d5fc28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106d5fc28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106d5fc28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106d5fc28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106d5fc28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106d5fc28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8106d5fc28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8106d5fc28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5"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1020432"/>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3" y="2495446"/>
            <a:ext cx="10993547" cy="590321"/>
          </a:xfrm>
        </p:spPr>
        <p:txBody>
          <a:bodyPr anchor="t">
            <a:normAutofit/>
          </a:bodyPr>
          <a:lstStyle>
            <a:lvl1pPr marL="0" indent="0" algn="l">
              <a:buNone/>
              <a:defRPr sz="1600" cap="all">
                <a:solidFill>
                  <a:schemeClr val="accent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1/12/2021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7507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28032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6"/>
            <a:ext cx="3687316" cy="581695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1"/>
            <a:ext cx="3124200" cy="4807327"/>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5" y="863601"/>
            <a:ext cx="7161625" cy="4807327"/>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5"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1/12/2021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3441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64530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47963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68914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64144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84951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472571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599727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21290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4" y="2340865"/>
            <a:ext cx="11029615" cy="3634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1/12/2021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06834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587202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006077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530312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76414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8" y="5141975"/>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4" y="2393951"/>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4" y="4541418"/>
            <a:ext cx="11029615" cy="600556"/>
          </a:xfrm>
        </p:spPr>
        <p:txBody>
          <a:bodyPr anchor="t">
            <a:normAutofit/>
          </a:bodyPr>
          <a:lstStyle>
            <a:lvl1pPr marL="0" indent="0" algn="l">
              <a:buNone/>
              <a:defRPr sz="1800" cap="all">
                <a:solidFill>
                  <a:schemeClr val="accent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1/12/2021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3674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9"/>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4" y="2228004"/>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41" y="2228004"/>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6755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9"/>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3" y="2250891"/>
            <a:ext cx="5194769" cy="557784"/>
          </a:xfrm>
        </p:spPr>
        <p:txBody>
          <a:bodyPr anchor="ctr">
            <a:noAutofit/>
          </a:bodyPr>
          <a:lstStyle>
            <a:lvl1pPr marL="0" indent="0">
              <a:buNone/>
              <a:defRPr sz="2000" b="0">
                <a:solidFill>
                  <a:schemeClr val="tx1">
                    <a:lumMod val="75000"/>
                    <a:lumOff val="2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4"/>
            <a:ext cx="519476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1" cy="553373"/>
          </a:xfrm>
        </p:spPr>
        <p:txBody>
          <a:bodyPr anchor="ctr">
            <a:noAutofit/>
          </a:bodyPr>
          <a:lstStyle>
            <a:lvl1pPr marL="0" marR="0" indent="0" algn="l" defTabSz="457189"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marL="0" marR="0" lvl="0" indent="0" algn="l" defTabSz="457189"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4"/>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3464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5" y="729659"/>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2259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9668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1"/>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8" y="933451"/>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30"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8" y="2836655"/>
            <a:ext cx="3031852" cy="3001392"/>
          </a:xfrm>
        </p:spPr>
        <p:txBody>
          <a:bodyPr anchor="t">
            <a:normAutofit/>
          </a:bodyPr>
          <a:lstStyle>
            <a:lvl1pPr marL="0" indent="0" algn="l">
              <a:buNone/>
              <a:defRPr sz="1600">
                <a:solidFill>
                  <a:srgbClr val="FFFFFF"/>
                </a:solidFill>
              </a:defRPr>
            </a:lvl1pPr>
            <a:lvl2pPr marL="457189" indent="0">
              <a:buNone/>
              <a:defRPr sz="11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3" y="6456916"/>
            <a:ext cx="2844799" cy="365125"/>
          </a:xfrm>
        </p:spPr>
        <p:txBody>
          <a:bodyPr/>
          <a:lstStyle/>
          <a:p>
            <a:fld id="{D82884F1-FFEA-405F-9602-3DCA865EDA4E}" type="datetime1">
              <a:rPr lang="en-US" smtClean="0"/>
              <a:t>1/12/2021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1"/>
            <a:ext cx="6917211"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1" y="6456916"/>
            <a:ext cx="1052511"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27982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9"/>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2"/>
            <a:ext cx="11290859" cy="3651249"/>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3" y="5260127"/>
            <a:ext cx="11029617" cy="998148"/>
          </a:xfrm>
        </p:spPr>
        <p:txBody>
          <a:bodyPr anchor="t">
            <a:normAutofit/>
          </a:bodyPr>
          <a:lstStyle>
            <a:lvl1pPr marL="0" indent="0">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8684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3" y="6423915"/>
            <a:ext cx="2844799" cy="365125"/>
          </a:xfrm>
          <a:prstGeom prst="rect">
            <a:avLst/>
          </a:prstGeom>
        </p:spPr>
        <p:txBody>
          <a:bodyPr vert="horz" lIns="91440" tIns="45720" rIns="91440" bIns="45720" rtlCol="0" anchor="ctr"/>
          <a:lstStyle>
            <a:lvl1pPr algn="r">
              <a:defRPr sz="851">
                <a:solidFill>
                  <a:schemeClr val="tx1">
                    <a:lumMod val="75000"/>
                    <a:lumOff val="25000"/>
                  </a:schemeClr>
                </a:solidFill>
              </a:defRPr>
            </a:lvl1pPr>
          </a:lstStyle>
          <a:p>
            <a:fld id="{ED291B17-9318-49DB-B28B-6E5994AE9581}" type="datetime1">
              <a:rPr lang="en-US" smtClean="0"/>
              <a:t>1/12/2021</a:t>
            </a:fld>
            <a:endParaRPr lang="en-US" dirty="0"/>
          </a:p>
        </p:txBody>
      </p:sp>
      <p:sp>
        <p:nvSpPr>
          <p:cNvPr id="5" name="Footer Placeholder 4"/>
          <p:cNvSpPr>
            <a:spLocks noGrp="1"/>
          </p:cNvSpPr>
          <p:nvPr>
            <p:ph type="ftr" sz="quarter" idx="3"/>
          </p:nvPr>
        </p:nvSpPr>
        <p:spPr>
          <a:xfrm>
            <a:off x="581192" y="6423915"/>
            <a:ext cx="6917211" cy="365125"/>
          </a:xfrm>
          <a:prstGeom prst="rect">
            <a:avLst/>
          </a:prstGeom>
        </p:spPr>
        <p:txBody>
          <a:bodyPr vert="horz" lIns="91440" tIns="45720" rIns="91440" bIns="45720" rtlCol="0" anchor="ctr"/>
          <a:lstStyle>
            <a:lvl1pPr algn="l">
              <a:defRPr sz="851"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1" y="6423915"/>
            <a:ext cx="1052511" cy="365125"/>
          </a:xfrm>
          <a:prstGeom prst="rect">
            <a:avLst/>
          </a:prstGeom>
        </p:spPr>
        <p:txBody>
          <a:bodyPr vert="horz" lIns="91440" tIns="45720" rIns="91440" bIns="45720" rtlCol="0" anchor="ctr"/>
          <a:lstStyle>
            <a:lvl1pPr algn="r">
              <a:defRPr sz="851">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5"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5"/>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360609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457189"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5992" indent="-305992" algn="l" defTabSz="457189"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84" indent="-305992" algn="l" defTabSz="457189"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899978" indent="-269993" algn="l" defTabSz="457189"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1969" indent="-233994" algn="l" defTabSz="457189"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1960" indent="-233994" algn="l" defTabSz="457189"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64427741"/>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hyperlink" Target="http://www.jds-online.com/files/JDS-563.pdf" TargetMode="Externa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hyperlink" Target="https://www.ndsu.edu/faculty/horsley/Polycnst.pdf"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hyperlink" Target="https://www.ndsu.edu/faculty/horsley/Polycnst.pdf"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hyperlink" Target="https://www.researchgate.net/post/Linear_quadratic_and_cubic_polynomial_contrasts"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hyperlink" Target="https://www.ndsu.edu/faculty/horsley/Polycnst.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15.xm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15.xml"/><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15.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endParaRPr lang="en-US">
              <a:solidFill>
                <a:prstClr val="white"/>
              </a:solidFill>
              <a:latin typeface="Gill Sans MT" panose="020B0502020104020203"/>
              <a:sym typeface="Arial"/>
            </a:endParaRPr>
          </a:p>
        </p:txBody>
      </p:sp>
      <p:sp useBgFill="1">
        <p:nvSpPr>
          <p:cNvPr id="11" name="Rectangle 10">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2753CAF-45DE-46CB-8659-3AFF1E77859C}"/>
              </a:ext>
            </a:extLst>
          </p:cNvPr>
          <p:cNvSpPr>
            <a:spLocks noGrp="1"/>
          </p:cNvSpPr>
          <p:nvPr>
            <p:ph type="ctrTitle"/>
          </p:nvPr>
        </p:nvSpPr>
        <p:spPr>
          <a:xfrm>
            <a:off x="581193" y="1009399"/>
            <a:ext cx="6823988" cy="3453419"/>
          </a:xfrm>
        </p:spPr>
        <p:txBody>
          <a:bodyPr anchor="b">
            <a:normAutofit/>
          </a:bodyPr>
          <a:lstStyle/>
          <a:p>
            <a:r>
              <a:rPr lang="en-US" sz="6000" dirty="0">
                <a:solidFill>
                  <a:schemeClr val="tx1"/>
                </a:solidFill>
              </a:rPr>
              <a:t>Welcome to </a:t>
            </a:r>
            <a:r>
              <a:rPr lang="en-US" sz="6000" dirty="0" err="1">
                <a:solidFill>
                  <a:schemeClr val="tx1"/>
                </a:solidFill>
              </a:rPr>
              <a:t>Psy</a:t>
            </a:r>
            <a:r>
              <a:rPr lang="en-US" sz="6000" dirty="0">
                <a:solidFill>
                  <a:schemeClr val="tx1"/>
                </a:solidFill>
              </a:rPr>
              <a:t> 653 Lab!</a:t>
            </a:r>
          </a:p>
        </p:txBody>
      </p:sp>
      <p:sp>
        <p:nvSpPr>
          <p:cNvPr id="3" name="Subtitle 2">
            <a:extLst>
              <a:ext uri="{FF2B5EF4-FFF2-40B4-BE49-F238E27FC236}">
                <a16:creationId xmlns:a16="http://schemas.microsoft.com/office/drawing/2014/main" id="{7287E34D-37EB-4709-9D16-C445AC1226A3}"/>
              </a:ext>
            </a:extLst>
          </p:cNvPr>
          <p:cNvSpPr>
            <a:spLocks noGrp="1"/>
          </p:cNvSpPr>
          <p:nvPr>
            <p:ph type="subTitle" idx="1"/>
          </p:nvPr>
        </p:nvSpPr>
        <p:spPr>
          <a:xfrm>
            <a:off x="581191" y="4572001"/>
            <a:ext cx="6823988" cy="1023580"/>
          </a:xfrm>
        </p:spPr>
        <p:txBody>
          <a:bodyPr anchor="t">
            <a:normAutofit fontScale="92500" lnSpcReduction="20000"/>
          </a:bodyPr>
          <a:lstStyle/>
          <a:p>
            <a:pPr>
              <a:lnSpc>
                <a:spcPct val="100000"/>
              </a:lnSpc>
            </a:pPr>
            <a:r>
              <a:rPr lang="en-US" sz="2200" dirty="0">
                <a:solidFill>
                  <a:schemeClr val="tx1">
                    <a:alpha val="60000"/>
                  </a:schemeClr>
                </a:solidFill>
              </a:rPr>
              <a:t>Module 02:</a:t>
            </a:r>
          </a:p>
          <a:p>
            <a:pPr>
              <a:lnSpc>
                <a:spcPct val="100000"/>
              </a:lnSpc>
            </a:pPr>
            <a:r>
              <a:rPr lang="en-US" sz="2200" dirty="0">
                <a:solidFill>
                  <a:schemeClr val="tx1">
                    <a:alpha val="60000"/>
                  </a:schemeClr>
                </a:solidFill>
              </a:rPr>
              <a:t>Orthogonal contrasts, Polynomial contrasts and moderated regression</a:t>
            </a:r>
          </a:p>
        </p:txBody>
      </p:sp>
      <p:sp>
        <p:nvSpPr>
          <p:cNvPr id="13" name="Rectangle 12">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2"/>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Background pattern&#10;&#10;Description automatically generated">
            <a:extLst>
              <a:ext uri="{FF2B5EF4-FFF2-40B4-BE49-F238E27FC236}">
                <a16:creationId xmlns:a16="http://schemas.microsoft.com/office/drawing/2014/main" id="{5969250B-6145-4B41-B738-4C0DB791710C}"/>
              </a:ext>
            </a:extLst>
          </p:cNvPr>
          <p:cNvPicPr>
            <a:picLocks noChangeAspect="1"/>
          </p:cNvPicPr>
          <p:nvPr/>
        </p:nvPicPr>
        <p:blipFill rotWithShape="1">
          <a:blip r:embed="rId2"/>
          <a:srcRect l="19714" r="29627" b="-1"/>
          <a:stretch/>
        </p:blipFill>
        <p:spPr>
          <a:xfrm>
            <a:off x="8140429" y="10"/>
            <a:ext cx="4051572" cy="6857991"/>
          </a:xfrm>
          <a:prstGeom prst="rect">
            <a:avLst/>
          </a:prstGeom>
        </p:spPr>
      </p:pic>
      <p:sp>
        <p:nvSpPr>
          <p:cNvPr id="5" name="TextBox 4">
            <a:extLst>
              <a:ext uri="{FF2B5EF4-FFF2-40B4-BE49-F238E27FC236}">
                <a16:creationId xmlns:a16="http://schemas.microsoft.com/office/drawing/2014/main" id="{D9667D9D-3F08-4A44-B581-EA8A14482071}"/>
              </a:ext>
            </a:extLst>
          </p:cNvPr>
          <p:cNvSpPr txBox="1"/>
          <p:nvPr/>
        </p:nvSpPr>
        <p:spPr>
          <a:xfrm>
            <a:off x="0" y="6400798"/>
            <a:ext cx="6345382" cy="369332"/>
          </a:xfrm>
          <a:prstGeom prst="rect">
            <a:avLst/>
          </a:prstGeom>
          <a:noFill/>
        </p:spPr>
        <p:txBody>
          <a:bodyPr wrap="square" rtlCol="0">
            <a:spAutoFit/>
          </a:bodyPr>
          <a:lstStyle/>
          <a:p>
            <a:r>
              <a:rPr lang="en-US" dirty="0"/>
              <a:t>*Thanks to Gemma Wallace for her help with these slides</a:t>
            </a:r>
          </a:p>
        </p:txBody>
      </p:sp>
    </p:spTree>
    <p:extLst>
      <p:ext uri="{BB962C8B-B14F-4D97-AF65-F5344CB8AC3E}">
        <p14:creationId xmlns:p14="http://schemas.microsoft.com/office/powerpoint/2010/main" val="126700159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graphicFrame>
        <p:nvGraphicFramePr>
          <p:cNvPr id="111" name="Google Shape;111;p20"/>
          <p:cNvGraphicFramePr/>
          <p:nvPr/>
        </p:nvGraphicFramePr>
        <p:xfrm>
          <a:off x="2639452" y="1387601"/>
          <a:ext cx="6755233" cy="2610433"/>
        </p:xfrm>
        <a:graphic>
          <a:graphicData uri="http://schemas.openxmlformats.org/drawingml/2006/table">
            <a:tbl>
              <a:tblPr>
                <a:noFill/>
              </a:tblPr>
              <a:tblGrid>
                <a:gridCol w="1739200">
                  <a:extLst>
                    <a:ext uri="{9D8B030D-6E8A-4147-A177-3AD203B41FA5}">
                      <a16:colId xmlns:a16="http://schemas.microsoft.com/office/drawing/2014/main" val="20000"/>
                    </a:ext>
                  </a:extLst>
                </a:gridCol>
                <a:gridCol w="1878800">
                  <a:extLst>
                    <a:ext uri="{9D8B030D-6E8A-4147-A177-3AD203B41FA5}">
                      <a16:colId xmlns:a16="http://schemas.microsoft.com/office/drawing/2014/main" val="20001"/>
                    </a:ext>
                  </a:extLst>
                </a:gridCol>
                <a:gridCol w="1641933">
                  <a:extLst>
                    <a:ext uri="{9D8B030D-6E8A-4147-A177-3AD203B41FA5}">
                      <a16:colId xmlns:a16="http://schemas.microsoft.com/office/drawing/2014/main" val="20002"/>
                    </a:ext>
                  </a:extLst>
                </a:gridCol>
                <a:gridCol w="1495300">
                  <a:extLst>
                    <a:ext uri="{9D8B030D-6E8A-4147-A177-3AD203B41FA5}">
                      <a16:colId xmlns:a16="http://schemas.microsoft.com/office/drawing/2014/main" val="20003"/>
                    </a:ext>
                  </a:extLst>
                </a:gridCol>
              </a:tblGrid>
              <a:tr h="655633">
                <a:tc>
                  <a:txBody>
                    <a:bodyPr/>
                    <a:lstStyle/>
                    <a:p>
                      <a:pPr marL="0" lvl="0" indent="0" algn="l" rtl="0">
                        <a:spcBef>
                          <a:spcPts val="0"/>
                        </a:spcBef>
                        <a:spcAft>
                          <a:spcPts val="0"/>
                        </a:spcAft>
                        <a:buNone/>
                      </a:pPr>
                      <a:endParaRPr sz="2400">
                        <a:latin typeface="Calibri"/>
                        <a:ea typeface="Calibri"/>
                        <a:cs typeface="Calibri"/>
                        <a:sym typeface="Calibri"/>
                      </a:endParaRPr>
                    </a:p>
                  </a:txBody>
                  <a:tcPr marL="84667" marR="84667" marT="84667" marB="84667">
                    <a:solidFill>
                      <a:srgbClr val="FFE599"/>
                    </a:solidFill>
                  </a:tcPr>
                </a:tc>
                <a:tc>
                  <a:txBody>
                    <a:bodyPr/>
                    <a:lstStyle/>
                    <a:p>
                      <a:pPr marL="0" lvl="0" indent="0" algn="ctr" rtl="0">
                        <a:spcBef>
                          <a:spcPts val="0"/>
                        </a:spcBef>
                        <a:spcAft>
                          <a:spcPts val="0"/>
                        </a:spcAft>
                        <a:buNone/>
                      </a:pPr>
                      <a:r>
                        <a:rPr lang="en" sz="2400">
                          <a:latin typeface="Calibri"/>
                          <a:ea typeface="Calibri"/>
                          <a:cs typeface="Calibri"/>
                          <a:sym typeface="Calibri"/>
                        </a:rPr>
                        <a:t>Mean</a:t>
                      </a:r>
                      <a:endParaRPr sz="2400">
                        <a:latin typeface="Calibri"/>
                        <a:ea typeface="Calibri"/>
                        <a:cs typeface="Calibri"/>
                        <a:sym typeface="Calibri"/>
                      </a:endParaRPr>
                    </a:p>
                  </a:txBody>
                  <a:tcPr marL="84667" marR="84667" marT="84667" marB="84667">
                    <a:solidFill>
                      <a:srgbClr val="FFE599"/>
                    </a:solidFill>
                  </a:tcPr>
                </a:tc>
                <a:tc>
                  <a:txBody>
                    <a:bodyPr/>
                    <a:lstStyle/>
                    <a:p>
                      <a:pPr marL="0" lvl="0" indent="0" algn="ctr" rtl="0">
                        <a:spcBef>
                          <a:spcPts val="0"/>
                        </a:spcBef>
                        <a:spcAft>
                          <a:spcPts val="0"/>
                        </a:spcAft>
                        <a:buNone/>
                      </a:pPr>
                      <a:r>
                        <a:rPr lang="en" sz="2400">
                          <a:latin typeface="Calibri"/>
                          <a:ea typeface="Calibri"/>
                          <a:cs typeface="Calibri"/>
                          <a:sym typeface="Calibri"/>
                        </a:rPr>
                        <a:t>Contrast 1</a:t>
                      </a:r>
                      <a:endParaRPr sz="2400">
                        <a:latin typeface="Calibri"/>
                        <a:ea typeface="Calibri"/>
                        <a:cs typeface="Calibri"/>
                        <a:sym typeface="Calibri"/>
                      </a:endParaRPr>
                    </a:p>
                  </a:txBody>
                  <a:tcPr marL="84667" marR="84667" marT="84667" marB="84667">
                    <a:solidFill>
                      <a:srgbClr val="FFE599"/>
                    </a:solidFill>
                  </a:tcPr>
                </a:tc>
                <a:tc>
                  <a:txBody>
                    <a:bodyPr/>
                    <a:lstStyle/>
                    <a:p>
                      <a:pPr marL="0" lvl="0" indent="0" algn="ctr" rtl="0">
                        <a:spcBef>
                          <a:spcPts val="0"/>
                        </a:spcBef>
                        <a:spcAft>
                          <a:spcPts val="0"/>
                        </a:spcAft>
                        <a:buNone/>
                      </a:pPr>
                      <a:r>
                        <a:rPr lang="en" sz="2400">
                          <a:latin typeface="Calibri"/>
                          <a:ea typeface="Calibri"/>
                          <a:cs typeface="Calibri"/>
                          <a:sym typeface="Calibri"/>
                        </a:rPr>
                        <a:t>Contrast 2</a:t>
                      </a:r>
                      <a:endParaRPr sz="2400">
                        <a:latin typeface="Calibri"/>
                        <a:ea typeface="Calibri"/>
                        <a:cs typeface="Calibri"/>
                        <a:sym typeface="Calibri"/>
                      </a:endParaRPr>
                    </a:p>
                  </a:txBody>
                  <a:tcPr marL="84667" marR="84667" marT="84667" marB="84667">
                    <a:solidFill>
                      <a:srgbClr val="FFE599"/>
                    </a:solidFill>
                  </a:tcPr>
                </a:tc>
                <a:extLst>
                  <a:ext uri="{0D108BD9-81ED-4DB2-BD59-A6C34878D82A}">
                    <a16:rowId xmlns:a16="http://schemas.microsoft.com/office/drawing/2014/main" val="10000"/>
                  </a:ext>
                </a:extLst>
              </a:tr>
              <a:tr h="651600">
                <a:tc>
                  <a:txBody>
                    <a:bodyPr/>
                    <a:lstStyle/>
                    <a:p>
                      <a:pPr marL="0" lvl="0" indent="0" algn="l" rtl="0">
                        <a:spcBef>
                          <a:spcPts val="0"/>
                        </a:spcBef>
                        <a:spcAft>
                          <a:spcPts val="0"/>
                        </a:spcAft>
                        <a:buNone/>
                      </a:pPr>
                      <a:r>
                        <a:rPr lang="en" sz="2400">
                          <a:latin typeface="Calibri"/>
                          <a:ea typeface="Calibri"/>
                          <a:cs typeface="Calibri"/>
                          <a:sym typeface="Calibri"/>
                        </a:rPr>
                        <a:t>Group 1</a:t>
                      </a:r>
                      <a:endParaRPr sz="2400">
                        <a:latin typeface="Calibri"/>
                        <a:ea typeface="Calibri"/>
                        <a:cs typeface="Calibri"/>
                        <a:sym typeface="Calibri"/>
                      </a:endParaRPr>
                    </a:p>
                  </a:txBody>
                  <a:tcPr marL="84667" marR="84667" marT="84667" marB="84667">
                    <a:solidFill>
                      <a:srgbClr val="FFE599"/>
                    </a:solidFill>
                  </a:tcPr>
                </a:tc>
                <a:tc>
                  <a:txBody>
                    <a:bodyPr/>
                    <a:lstStyle/>
                    <a:p>
                      <a:pPr marL="0" lvl="0" indent="0" algn="ctr" rtl="0">
                        <a:spcBef>
                          <a:spcPts val="0"/>
                        </a:spcBef>
                        <a:spcAft>
                          <a:spcPts val="0"/>
                        </a:spcAft>
                        <a:buNone/>
                      </a:pPr>
                      <a:r>
                        <a:rPr lang="en" sz="2400">
                          <a:latin typeface="Calibri"/>
                          <a:ea typeface="Calibri"/>
                          <a:cs typeface="Calibri"/>
                          <a:sym typeface="Calibri"/>
                        </a:rPr>
                        <a:t>35</a:t>
                      </a:r>
                      <a:endParaRPr sz="2400">
                        <a:latin typeface="Calibri"/>
                        <a:ea typeface="Calibri"/>
                        <a:cs typeface="Calibri"/>
                        <a:sym typeface="Calibri"/>
                      </a:endParaRPr>
                    </a:p>
                  </a:txBody>
                  <a:tcPr marL="84667" marR="84667" marT="84667" marB="84667">
                    <a:solidFill>
                      <a:srgbClr val="FFE599"/>
                    </a:solidFill>
                  </a:tcPr>
                </a:tc>
                <a:tc>
                  <a:txBody>
                    <a:bodyPr/>
                    <a:lstStyle/>
                    <a:p>
                      <a:pPr marL="0" lvl="0" indent="0" algn="ctr" rtl="0">
                        <a:spcBef>
                          <a:spcPts val="0"/>
                        </a:spcBef>
                        <a:spcAft>
                          <a:spcPts val="0"/>
                        </a:spcAft>
                        <a:buNone/>
                      </a:pPr>
                      <a:r>
                        <a:rPr lang="en" sz="2400">
                          <a:latin typeface="Calibri"/>
                          <a:ea typeface="Calibri"/>
                          <a:cs typeface="Calibri"/>
                          <a:sym typeface="Calibri"/>
                        </a:rPr>
                        <a:t>-1</a:t>
                      </a:r>
                      <a:endParaRPr sz="2400">
                        <a:latin typeface="Calibri"/>
                        <a:ea typeface="Calibri"/>
                        <a:cs typeface="Calibri"/>
                        <a:sym typeface="Calibri"/>
                      </a:endParaRPr>
                    </a:p>
                  </a:txBody>
                  <a:tcPr marL="84667" marR="84667" marT="84667" marB="84667">
                    <a:solidFill>
                      <a:srgbClr val="FFE599"/>
                    </a:solidFill>
                  </a:tcPr>
                </a:tc>
                <a:tc>
                  <a:txBody>
                    <a:bodyPr/>
                    <a:lstStyle/>
                    <a:p>
                      <a:pPr marL="0" lvl="0" indent="0" algn="ctr" rtl="0">
                        <a:spcBef>
                          <a:spcPts val="0"/>
                        </a:spcBef>
                        <a:spcAft>
                          <a:spcPts val="0"/>
                        </a:spcAft>
                        <a:buNone/>
                      </a:pPr>
                      <a:r>
                        <a:rPr lang="en" sz="2400">
                          <a:latin typeface="Calibri"/>
                          <a:ea typeface="Calibri"/>
                          <a:cs typeface="Calibri"/>
                          <a:sym typeface="Calibri"/>
                        </a:rPr>
                        <a:t>1</a:t>
                      </a:r>
                      <a:endParaRPr sz="2400">
                        <a:latin typeface="Calibri"/>
                        <a:ea typeface="Calibri"/>
                        <a:cs typeface="Calibri"/>
                        <a:sym typeface="Calibri"/>
                      </a:endParaRPr>
                    </a:p>
                  </a:txBody>
                  <a:tcPr marL="84667" marR="84667" marT="84667" marB="84667">
                    <a:solidFill>
                      <a:srgbClr val="FFE599"/>
                    </a:solidFill>
                  </a:tcPr>
                </a:tc>
                <a:extLst>
                  <a:ext uri="{0D108BD9-81ED-4DB2-BD59-A6C34878D82A}">
                    <a16:rowId xmlns:a16="http://schemas.microsoft.com/office/drawing/2014/main" val="10001"/>
                  </a:ext>
                </a:extLst>
              </a:tr>
              <a:tr h="651600">
                <a:tc>
                  <a:txBody>
                    <a:bodyPr/>
                    <a:lstStyle/>
                    <a:p>
                      <a:pPr marL="0" lvl="0" indent="0" algn="l" rtl="0">
                        <a:spcBef>
                          <a:spcPts val="0"/>
                        </a:spcBef>
                        <a:spcAft>
                          <a:spcPts val="0"/>
                        </a:spcAft>
                        <a:buNone/>
                      </a:pPr>
                      <a:r>
                        <a:rPr lang="en" sz="2400">
                          <a:latin typeface="Calibri"/>
                          <a:ea typeface="Calibri"/>
                          <a:cs typeface="Calibri"/>
                          <a:sym typeface="Calibri"/>
                        </a:rPr>
                        <a:t>Group 2</a:t>
                      </a:r>
                      <a:endParaRPr sz="2400">
                        <a:latin typeface="Calibri"/>
                        <a:ea typeface="Calibri"/>
                        <a:cs typeface="Calibri"/>
                        <a:sym typeface="Calibri"/>
                      </a:endParaRPr>
                    </a:p>
                  </a:txBody>
                  <a:tcPr marL="84667" marR="84667" marT="84667" marB="84667">
                    <a:solidFill>
                      <a:srgbClr val="FFE599"/>
                    </a:solidFill>
                  </a:tcPr>
                </a:tc>
                <a:tc>
                  <a:txBody>
                    <a:bodyPr/>
                    <a:lstStyle/>
                    <a:p>
                      <a:pPr marL="0" lvl="0" indent="0" algn="ctr" rtl="0">
                        <a:spcBef>
                          <a:spcPts val="0"/>
                        </a:spcBef>
                        <a:spcAft>
                          <a:spcPts val="0"/>
                        </a:spcAft>
                        <a:buNone/>
                      </a:pPr>
                      <a:r>
                        <a:rPr lang="en" sz="2400">
                          <a:latin typeface="Calibri"/>
                          <a:ea typeface="Calibri"/>
                          <a:cs typeface="Calibri"/>
                          <a:sym typeface="Calibri"/>
                        </a:rPr>
                        <a:t>40</a:t>
                      </a:r>
                      <a:endParaRPr sz="2400">
                        <a:latin typeface="Calibri"/>
                        <a:ea typeface="Calibri"/>
                        <a:cs typeface="Calibri"/>
                        <a:sym typeface="Calibri"/>
                      </a:endParaRPr>
                    </a:p>
                  </a:txBody>
                  <a:tcPr marL="84667" marR="84667" marT="84667" marB="84667">
                    <a:solidFill>
                      <a:srgbClr val="FFE599"/>
                    </a:solidFill>
                  </a:tcPr>
                </a:tc>
                <a:tc>
                  <a:txBody>
                    <a:bodyPr/>
                    <a:lstStyle/>
                    <a:p>
                      <a:pPr marL="0" lvl="0" indent="0" algn="ctr" rtl="0">
                        <a:spcBef>
                          <a:spcPts val="0"/>
                        </a:spcBef>
                        <a:spcAft>
                          <a:spcPts val="0"/>
                        </a:spcAft>
                        <a:buNone/>
                      </a:pPr>
                      <a:r>
                        <a:rPr lang="en" sz="2400">
                          <a:latin typeface="Calibri"/>
                          <a:ea typeface="Calibri"/>
                          <a:cs typeface="Calibri"/>
                          <a:sym typeface="Calibri"/>
                        </a:rPr>
                        <a:t>-1</a:t>
                      </a:r>
                      <a:endParaRPr sz="2400">
                        <a:latin typeface="Calibri"/>
                        <a:ea typeface="Calibri"/>
                        <a:cs typeface="Calibri"/>
                        <a:sym typeface="Calibri"/>
                      </a:endParaRPr>
                    </a:p>
                  </a:txBody>
                  <a:tcPr marL="84667" marR="84667" marT="84667" marB="84667">
                    <a:solidFill>
                      <a:srgbClr val="FFE599"/>
                    </a:solidFill>
                  </a:tcPr>
                </a:tc>
                <a:tc>
                  <a:txBody>
                    <a:bodyPr/>
                    <a:lstStyle/>
                    <a:p>
                      <a:pPr marL="0" lvl="0" indent="0" algn="ctr" rtl="0">
                        <a:spcBef>
                          <a:spcPts val="0"/>
                        </a:spcBef>
                        <a:spcAft>
                          <a:spcPts val="0"/>
                        </a:spcAft>
                        <a:buNone/>
                      </a:pPr>
                      <a:r>
                        <a:rPr lang="en" sz="2400">
                          <a:latin typeface="Calibri"/>
                          <a:ea typeface="Calibri"/>
                          <a:cs typeface="Calibri"/>
                          <a:sym typeface="Calibri"/>
                        </a:rPr>
                        <a:t>-1</a:t>
                      </a:r>
                      <a:endParaRPr sz="2400">
                        <a:latin typeface="Calibri"/>
                        <a:ea typeface="Calibri"/>
                        <a:cs typeface="Calibri"/>
                        <a:sym typeface="Calibri"/>
                      </a:endParaRPr>
                    </a:p>
                  </a:txBody>
                  <a:tcPr marL="84667" marR="84667" marT="84667" marB="84667">
                    <a:solidFill>
                      <a:srgbClr val="FFE599"/>
                    </a:solidFill>
                  </a:tcPr>
                </a:tc>
                <a:extLst>
                  <a:ext uri="{0D108BD9-81ED-4DB2-BD59-A6C34878D82A}">
                    <a16:rowId xmlns:a16="http://schemas.microsoft.com/office/drawing/2014/main" val="10002"/>
                  </a:ext>
                </a:extLst>
              </a:tr>
              <a:tr h="651600">
                <a:tc>
                  <a:txBody>
                    <a:bodyPr/>
                    <a:lstStyle/>
                    <a:p>
                      <a:pPr marL="0" lvl="0" indent="0" algn="l" rtl="0">
                        <a:spcBef>
                          <a:spcPts val="0"/>
                        </a:spcBef>
                        <a:spcAft>
                          <a:spcPts val="0"/>
                        </a:spcAft>
                        <a:buNone/>
                      </a:pPr>
                      <a:r>
                        <a:rPr lang="en" sz="2400">
                          <a:latin typeface="Calibri"/>
                          <a:ea typeface="Calibri"/>
                          <a:cs typeface="Calibri"/>
                          <a:sym typeface="Calibri"/>
                        </a:rPr>
                        <a:t>Group 3</a:t>
                      </a:r>
                      <a:endParaRPr sz="2400">
                        <a:latin typeface="Calibri"/>
                        <a:ea typeface="Calibri"/>
                        <a:cs typeface="Calibri"/>
                        <a:sym typeface="Calibri"/>
                      </a:endParaRPr>
                    </a:p>
                  </a:txBody>
                  <a:tcPr marL="84667" marR="84667" marT="84667" marB="84667">
                    <a:solidFill>
                      <a:srgbClr val="FFE599"/>
                    </a:solidFill>
                  </a:tcPr>
                </a:tc>
                <a:tc>
                  <a:txBody>
                    <a:bodyPr/>
                    <a:lstStyle/>
                    <a:p>
                      <a:pPr marL="0" lvl="0" indent="0" algn="ctr" rtl="0">
                        <a:spcBef>
                          <a:spcPts val="0"/>
                        </a:spcBef>
                        <a:spcAft>
                          <a:spcPts val="0"/>
                        </a:spcAft>
                        <a:buNone/>
                      </a:pPr>
                      <a:r>
                        <a:rPr lang="en" sz="2400">
                          <a:latin typeface="Calibri"/>
                          <a:ea typeface="Calibri"/>
                          <a:cs typeface="Calibri"/>
                          <a:sym typeface="Calibri"/>
                        </a:rPr>
                        <a:t>45</a:t>
                      </a:r>
                      <a:endParaRPr sz="2400">
                        <a:latin typeface="Calibri"/>
                        <a:ea typeface="Calibri"/>
                        <a:cs typeface="Calibri"/>
                        <a:sym typeface="Calibri"/>
                      </a:endParaRPr>
                    </a:p>
                  </a:txBody>
                  <a:tcPr marL="84667" marR="84667" marT="84667" marB="84667">
                    <a:solidFill>
                      <a:srgbClr val="FFE599"/>
                    </a:solidFill>
                  </a:tcPr>
                </a:tc>
                <a:tc>
                  <a:txBody>
                    <a:bodyPr/>
                    <a:lstStyle/>
                    <a:p>
                      <a:pPr marL="0" lvl="0" indent="0" algn="ctr" rtl="0">
                        <a:spcBef>
                          <a:spcPts val="0"/>
                        </a:spcBef>
                        <a:spcAft>
                          <a:spcPts val="0"/>
                        </a:spcAft>
                        <a:buNone/>
                      </a:pPr>
                      <a:r>
                        <a:rPr lang="en" sz="2400">
                          <a:latin typeface="Calibri"/>
                          <a:ea typeface="Calibri"/>
                          <a:cs typeface="Calibri"/>
                          <a:sym typeface="Calibri"/>
                        </a:rPr>
                        <a:t>2</a:t>
                      </a:r>
                      <a:endParaRPr sz="2400">
                        <a:latin typeface="Calibri"/>
                        <a:ea typeface="Calibri"/>
                        <a:cs typeface="Calibri"/>
                        <a:sym typeface="Calibri"/>
                      </a:endParaRPr>
                    </a:p>
                  </a:txBody>
                  <a:tcPr marL="84667" marR="84667" marT="84667" marB="84667">
                    <a:solidFill>
                      <a:srgbClr val="FFE599"/>
                    </a:solidFill>
                  </a:tcPr>
                </a:tc>
                <a:tc>
                  <a:txBody>
                    <a:bodyPr/>
                    <a:lstStyle/>
                    <a:p>
                      <a:pPr marL="0" lvl="0" indent="0" algn="ctr" rtl="0">
                        <a:spcBef>
                          <a:spcPts val="0"/>
                        </a:spcBef>
                        <a:spcAft>
                          <a:spcPts val="0"/>
                        </a:spcAft>
                        <a:buNone/>
                      </a:pPr>
                      <a:r>
                        <a:rPr lang="en" sz="2400">
                          <a:latin typeface="Calibri"/>
                          <a:ea typeface="Calibri"/>
                          <a:cs typeface="Calibri"/>
                          <a:sym typeface="Calibri"/>
                        </a:rPr>
                        <a:t>0</a:t>
                      </a:r>
                      <a:endParaRPr sz="2400">
                        <a:latin typeface="Calibri"/>
                        <a:ea typeface="Calibri"/>
                        <a:cs typeface="Calibri"/>
                        <a:sym typeface="Calibri"/>
                      </a:endParaRPr>
                    </a:p>
                  </a:txBody>
                  <a:tcPr marL="84667" marR="84667" marT="84667" marB="84667">
                    <a:solidFill>
                      <a:srgbClr val="FFE599"/>
                    </a:solidFill>
                  </a:tcPr>
                </a:tc>
                <a:extLst>
                  <a:ext uri="{0D108BD9-81ED-4DB2-BD59-A6C34878D82A}">
                    <a16:rowId xmlns:a16="http://schemas.microsoft.com/office/drawing/2014/main" val="10003"/>
                  </a:ext>
                </a:extLst>
              </a:tr>
            </a:tbl>
          </a:graphicData>
        </a:graphic>
      </p:graphicFrame>
      <p:sp>
        <p:nvSpPr>
          <p:cNvPr id="112" name="Google Shape;112;p20"/>
          <p:cNvSpPr txBox="1"/>
          <p:nvPr/>
        </p:nvSpPr>
        <p:spPr>
          <a:xfrm>
            <a:off x="309700" y="4536267"/>
            <a:ext cx="11144000" cy="758000"/>
          </a:xfrm>
          <a:prstGeom prst="rect">
            <a:avLst/>
          </a:prstGeom>
          <a:noFill/>
          <a:ln>
            <a:noFill/>
          </a:ln>
        </p:spPr>
        <p:txBody>
          <a:bodyPr spcFirstLastPara="1" wrap="square" lIns="121900" tIns="121900" rIns="121900" bIns="121900" anchor="t" anchorCtr="0">
            <a:noAutofit/>
          </a:bodyPr>
          <a:lstStyle/>
          <a:p>
            <a:pPr>
              <a:lnSpc>
                <a:spcPct val="115000"/>
              </a:lnSpc>
            </a:pPr>
            <a:r>
              <a:rPr lang="en" sz="2400" dirty="0">
                <a:solidFill>
                  <a:schemeClr val="dk1"/>
                </a:solidFill>
                <a:latin typeface="Calibri"/>
                <a:ea typeface="Calibri"/>
                <a:cs typeface="Calibri"/>
                <a:sym typeface="Calibri"/>
              </a:rPr>
              <a:t>In this demo we walk through how to test the hypothesis that the mean of group 3 was significantly different from the mean of participants in groups 1 and 2 (i.e., testing the significance of Contrast 1)</a:t>
            </a:r>
            <a:endParaRPr sz="2400" dirty="0">
              <a:solidFill>
                <a:schemeClr val="dk1"/>
              </a:solidFill>
              <a:latin typeface="Calibri"/>
              <a:ea typeface="Calibri"/>
              <a:cs typeface="Calibri"/>
              <a:sym typeface="Calibri"/>
            </a:endParaRPr>
          </a:p>
          <a:p>
            <a:pPr>
              <a:lnSpc>
                <a:spcPct val="115000"/>
              </a:lnSpc>
            </a:pPr>
            <a:endParaRPr sz="2400" dirty="0">
              <a:solidFill>
                <a:schemeClr val="dk1"/>
              </a:solidFill>
              <a:latin typeface="Calibri"/>
              <a:ea typeface="Calibri"/>
              <a:cs typeface="Calibri"/>
              <a:sym typeface="Calibri"/>
            </a:endParaRPr>
          </a:p>
          <a:p>
            <a:pPr>
              <a:lnSpc>
                <a:spcPct val="115000"/>
              </a:lnSpc>
            </a:pPr>
            <a:r>
              <a:rPr lang="en-US" sz="2400" dirty="0">
                <a:solidFill>
                  <a:schemeClr val="dk1"/>
                </a:solidFill>
                <a:latin typeface="Calibri"/>
                <a:ea typeface="Calibri"/>
                <a:cs typeface="Calibri"/>
                <a:sym typeface="Calibri"/>
              </a:rPr>
              <a:t>You will calculate contrast 2 by yourself on the practice activity </a:t>
            </a:r>
            <a:r>
              <a:rPr lang="en-US" sz="2400" dirty="0">
                <a:solidFill>
                  <a:schemeClr val="dk1"/>
                </a:solidFill>
                <a:latin typeface="Calibri"/>
                <a:ea typeface="Calibri"/>
                <a:cs typeface="Calibri"/>
                <a:sym typeface="Wingdings" panose="05000000000000000000" pitchFamily="2" charset="2"/>
              </a:rPr>
              <a:t></a:t>
            </a:r>
            <a:endParaRPr sz="2400" dirty="0">
              <a:solidFill>
                <a:schemeClr val="dk1"/>
              </a:solidFill>
              <a:latin typeface="Calibri"/>
              <a:ea typeface="Calibri"/>
              <a:cs typeface="Calibri"/>
              <a:sym typeface="Calibri"/>
            </a:endParaRPr>
          </a:p>
          <a:p>
            <a:endParaRPr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p:nvPr/>
        </p:nvSpPr>
        <p:spPr>
          <a:xfrm>
            <a:off x="518900" y="3689400"/>
            <a:ext cx="10670800" cy="2873325"/>
          </a:xfrm>
          <a:prstGeom prst="rect">
            <a:avLst/>
          </a:prstGeom>
          <a:noFill/>
          <a:ln>
            <a:noFill/>
          </a:ln>
        </p:spPr>
        <p:txBody>
          <a:bodyPr spcFirstLastPara="1" wrap="square" lIns="121900" tIns="121900" rIns="121900" bIns="121900" anchor="t" anchorCtr="0">
            <a:noAutofit/>
          </a:bodyPr>
          <a:lstStyle/>
          <a:p>
            <a:pPr marL="609585">
              <a:lnSpc>
                <a:spcPct val="115000"/>
              </a:lnSpc>
            </a:pPr>
            <a:endParaRPr sz="1600" i="1" dirty="0">
              <a:solidFill>
                <a:schemeClr val="dk1"/>
              </a:solidFill>
              <a:latin typeface="Calibri"/>
              <a:ea typeface="Calibri"/>
              <a:cs typeface="Calibri"/>
              <a:sym typeface="Calibri"/>
            </a:endParaRPr>
          </a:p>
          <a:p>
            <a:pPr marL="609585">
              <a:lnSpc>
                <a:spcPct val="115000"/>
              </a:lnSpc>
            </a:pPr>
            <a:endParaRPr sz="2400" i="1" dirty="0">
              <a:solidFill>
                <a:schemeClr val="dk1"/>
              </a:solidFill>
              <a:latin typeface="Calibri"/>
              <a:ea typeface="Calibri"/>
              <a:cs typeface="Calibri"/>
              <a:sym typeface="Calibri"/>
            </a:endParaRPr>
          </a:p>
          <a:p>
            <a:pPr marL="609585">
              <a:lnSpc>
                <a:spcPct val="115000"/>
              </a:lnSpc>
            </a:pPr>
            <a:r>
              <a:rPr lang="en" sz="2400" dirty="0">
                <a:solidFill>
                  <a:schemeClr val="dk1"/>
                </a:solidFill>
                <a:highlight>
                  <a:srgbClr val="FFFFFF"/>
                </a:highlight>
                <a:latin typeface="Calibri"/>
                <a:ea typeface="Calibri"/>
                <a:cs typeface="Calibri"/>
                <a:sym typeface="Calibri"/>
              </a:rPr>
              <a:t>SS</a:t>
            </a:r>
            <a:r>
              <a:rPr lang="en" sz="2400" baseline="-25000" dirty="0">
                <a:solidFill>
                  <a:schemeClr val="dk1"/>
                </a:solidFill>
                <a:highlight>
                  <a:srgbClr val="FFFFFF"/>
                </a:highlight>
                <a:latin typeface="Calibri"/>
                <a:ea typeface="Calibri"/>
                <a:cs typeface="Calibri"/>
                <a:sym typeface="Calibri"/>
              </a:rPr>
              <a:t>contrast1</a:t>
            </a:r>
            <a:r>
              <a:rPr lang="en" sz="2400" dirty="0">
                <a:solidFill>
                  <a:schemeClr val="dk1"/>
                </a:solidFill>
                <a:highlight>
                  <a:srgbClr val="FFFFFF"/>
                </a:highlight>
                <a:latin typeface="Calibri"/>
                <a:ea typeface="Calibri"/>
                <a:cs typeface="Calibri"/>
                <a:sym typeface="Calibri"/>
              </a:rPr>
              <a:t> = (30 * ((</a:t>
            </a:r>
            <a:r>
              <a:rPr lang="en" sz="2400" dirty="0">
                <a:solidFill>
                  <a:schemeClr val="dk1"/>
                </a:solidFill>
                <a:highlight>
                  <a:srgbClr val="00FFFF"/>
                </a:highlight>
                <a:latin typeface="Calibri"/>
                <a:ea typeface="Calibri"/>
                <a:cs typeface="Calibri"/>
                <a:sym typeface="Calibri"/>
              </a:rPr>
              <a:t>35</a:t>
            </a:r>
            <a:r>
              <a:rPr lang="en" sz="2400" dirty="0">
                <a:solidFill>
                  <a:schemeClr val="dk1"/>
                </a:solidFill>
                <a:highlight>
                  <a:srgbClr val="FFFFFF"/>
                </a:highlight>
                <a:latin typeface="Calibri"/>
                <a:ea typeface="Calibri"/>
                <a:cs typeface="Calibri"/>
                <a:sym typeface="Calibri"/>
              </a:rPr>
              <a:t> * </a:t>
            </a:r>
            <a:r>
              <a:rPr lang="en" sz="2400" dirty="0">
                <a:solidFill>
                  <a:schemeClr val="dk1"/>
                </a:solidFill>
                <a:highlight>
                  <a:srgbClr val="B4A7D6"/>
                </a:highlight>
                <a:latin typeface="Calibri"/>
                <a:ea typeface="Calibri"/>
                <a:cs typeface="Calibri"/>
                <a:sym typeface="Calibri"/>
              </a:rPr>
              <a:t>-1</a:t>
            </a:r>
            <a:r>
              <a:rPr lang="en" sz="2400" dirty="0">
                <a:solidFill>
                  <a:schemeClr val="dk1"/>
                </a:solidFill>
                <a:highlight>
                  <a:srgbClr val="FFFFFF"/>
                </a:highlight>
                <a:latin typeface="Calibri"/>
                <a:ea typeface="Calibri"/>
                <a:cs typeface="Calibri"/>
                <a:sym typeface="Calibri"/>
              </a:rPr>
              <a:t>) + (</a:t>
            </a:r>
            <a:r>
              <a:rPr lang="en" sz="2400" dirty="0">
                <a:solidFill>
                  <a:schemeClr val="dk1"/>
                </a:solidFill>
                <a:highlight>
                  <a:srgbClr val="CFE2F3"/>
                </a:highlight>
                <a:latin typeface="Calibri"/>
                <a:ea typeface="Calibri"/>
                <a:cs typeface="Calibri"/>
                <a:sym typeface="Calibri"/>
              </a:rPr>
              <a:t>40</a:t>
            </a:r>
            <a:r>
              <a:rPr lang="en" sz="2400" dirty="0">
                <a:solidFill>
                  <a:schemeClr val="dk1"/>
                </a:solidFill>
                <a:highlight>
                  <a:srgbClr val="FFFFFF"/>
                </a:highlight>
                <a:latin typeface="Calibri"/>
                <a:ea typeface="Calibri"/>
                <a:cs typeface="Calibri"/>
                <a:sym typeface="Calibri"/>
              </a:rPr>
              <a:t> * </a:t>
            </a:r>
            <a:r>
              <a:rPr lang="en" sz="2400" dirty="0">
                <a:solidFill>
                  <a:schemeClr val="dk1"/>
                </a:solidFill>
                <a:highlight>
                  <a:srgbClr val="EAD1DC"/>
                </a:highlight>
                <a:latin typeface="Calibri"/>
                <a:ea typeface="Calibri"/>
                <a:cs typeface="Calibri"/>
                <a:sym typeface="Calibri"/>
              </a:rPr>
              <a:t>-1</a:t>
            </a:r>
            <a:r>
              <a:rPr lang="en" sz="2400" dirty="0">
                <a:solidFill>
                  <a:schemeClr val="dk1"/>
                </a:solidFill>
                <a:highlight>
                  <a:srgbClr val="FFFFFF"/>
                </a:highlight>
                <a:latin typeface="Calibri"/>
                <a:ea typeface="Calibri"/>
                <a:cs typeface="Calibri"/>
                <a:sym typeface="Calibri"/>
              </a:rPr>
              <a:t>) + (</a:t>
            </a:r>
            <a:r>
              <a:rPr lang="en" sz="2400" dirty="0">
                <a:solidFill>
                  <a:schemeClr val="dk1"/>
                </a:solidFill>
                <a:highlight>
                  <a:srgbClr val="3C78D8"/>
                </a:highlight>
                <a:latin typeface="Calibri"/>
                <a:ea typeface="Calibri"/>
                <a:cs typeface="Calibri"/>
                <a:sym typeface="Calibri"/>
              </a:rPr>
              <a:t>45</a:t>
            </a:r>
            <a:r>
              <a:rPr lang="en" sz="2400" dirty="0">
                <a:solidFill>
                  <a:schemeClr val="dk1"/>
                </a:solidFill>
                <a:highlight>
                  <a:srgbClr val="FFFFFF"/>
                </a:highlight>
                <a:latin typeface="Calibri"/>
                <a:ea typeface="Calibri"/>
                <a:cs typeface="Calibri"/>
                <a:sym typeface="Calibri"/>
              </a:rPr>
              <a:t> * </a:t>
            </a:r>
            <a:r>
              <a:rPr lang="en" sz="2400" dirty="0">
                <a:solidFill>
                  <a:schemeClr val="dk1"/>
                </a:solidFill>
                <a:highlight>
                  <a:srgbClr val="FF00FF"/>
                </a:highlight>
                <a:latin typeface="Calibri"/>
                <a:ea typeface="Calibri"/>
                <a:cs typeface="Calibri"/>
                <a:sym typeface="Calibri"/>
              </a:rPr>
              <a:t>2</a:t>
            </a:r>
            <a:r>
              <a:rPr lang="en" sz="2400" dirty="0">
                <a:solidFill>
                  <a:schemeClr val="dk1"/>
                </a:solidFill>
                <a:highlight>
                  <a:srgbClr val="FFFFFF"/>
                </a:highlight>
                <a:latin typeface="Calibri"/>
                <a:ea typeface="Calibri"/>
                <a:cs typeface="Calibri"/>
                <a:sym typeface="Calibri"/>
              </a:rPr>
              <a:t>))^2) / ((</a:t>
            </a:r>
            <a:r>
              <a:rPr lang="en" sz="2400" dirty="0">
                <a:solidFill>
                  <a:schemeClr val="dk1"/>
                </a:solidFill>
                <a:highlight>
                  <a:srgbClr val="B4A7D6"/>
                </a:highlight>
                <a:latin typeface="Calibri"/>
                <a:ea typeface="Calibri"/>
                <a:cs typeface="Calibri"/>
                <a:sym typeface="Calibri"/>
              </a:rPr>
              <a:t>-1</a:t>
            </a:r>
            <a:r>
              <a:rPr lang="en" sz="2400" dirty="0">
                <a:solidFill>
                  <a:schemeClr val="dk1"/>
                </a:solidFill>
                <a:highlight>
                  <a:srgbClr val="FFFFFF"/>
                </a:highlight>
                <a:latin typeface="Calibri"/>
                <a:ea typeface="Calibri"/>
                <a:cs typeface="Calibri"/>
                <a:sym typeface="Calibri"/>
              </a:rPr>
              <a:t>)^2  + (</a:t>
            </a:r>
            <a:r>
              <a:rPr lang="en" sz="2400" dirty="0">
                <a:solidFill>
                  <a:schemeClr val="dk1"/>
                </a:solidFill>
                <a:highlight>
                  <a:srgbClr val="EAD1DC"/>
                </a:highlight>
                <a:latin typeface="Calibri"/>
                <a:ea typeface="Calibri"/>
                <a:cs typeface="Calibri"/>
                <a:sym typeface="Calibri"/>
              </a:rPr>
              <a:t>-1</a:t>
            </a:r>
            <a:r>
              <a:rPr lang="en" sz="2400" dirty="0">
                <a:solidFill>
                  <a:schemeClr val="dk1"/>
                </a:solidFill>
                <a:highlight>
                  <a:srgbClr val="FFFFFF"/>
                </a:highlight>
                <a:latin typeface="Calibri"/>
                <a:ea typeface="Calibri"/>
                <a:cs typeface="Calibri"/>
                <a:sym typeface="Calibri"/>
              </a:rPr>
              <a:t>)^2 + (</a:t>
            </a:r>
            <a:r>
              <a:rPr lang="en" sz="2400" dirty="0">
                <a:solidFill>
                  <a:schemeClr val="dk1"/>
                </a:solidFill>
                <a:highlight>
                  <a:srgbClr val="FF00FF"/>
                </a:highlight>
                <a:latin typeface="Calibri"/>
                <a:ea typeface="Calibri"/>
                <a:cs typeface="Calibri"/>
                <a:sym typeface="Calibri"/>
              </a:rPr>
              <a:t>2</a:t>
            </a:r>
            <a:r>
              <a:rPr lang="en" sz="2400" dirty="0">
                <a:solidFill>
                  <a:schemeClr val="dk1"/>
                </a:solidFill>
                <a:highlight>
                  <a:srgbClr val="FFFFFF"/>
                </a:highlight>
                <a:latin typeface="Calibri"/>
                <a:ea typeface="Calibri"/>
                <a:cs typeface="Calibri"/>
                <a:sym typeface="Calibri"/>
              </a:rPr>
              <a:t>)^2)</a:t>
            </a:r>
            <a:endParaRPr sz="2400" dirty="0">
              <a:solidFill>
                <a:schemeClr val="dk1"/>
              </a:solidFill>
              <a:highlight>
                <a:srgbClr val="FFFFFF"/>
              </a:highlight>
              <a:latin typeface="Calibri"/>
              <a:ea typeface="Calibri"/>
              <a:cs typeface="Calibri"/>
              <a:sym typeface="Calibri"/>
            </a:endParaRPr>
          </a:p>
          <a:p>
            <a:pPr marL="609585">
              <a:lnSpc>
                <a:spcPct val="115000"/>
              </a:lnSpc>
            </a:pPr>
            <a:r>
              <a:rPr lang="en" sz="2400" dirty="0">
                <a:solidFill>
                  <a:schemeClr val="dk1"/>
                </a:solidFill>
                <a:highlight>
                  <a:srgbClr val="FFFFFF"/>
                </a:highlight>
                <a:latin typeface="Calibri"/>
                <a:ea typeface="Calibri"/>
                <a:cs typeface="Calibri"/>
                <a:sym typeface="Calibri"/>
              </a:rPr>
              <a:t>SS</a:t>
            </a:r>
            <a:r>
              <a:rPr lang="en" sz="2400" baseline="-25000" dirty="0">
                <a:solidFill>
                  <a:schemeClr val="dk1"/>
                </a:solidFill>
                <a:highlight>
                  <a:srgbClr val="FFFFFF"/>
                </a:highlight>
                <a:latin typeface="Calibri"/>
                <a:ea typeface="Calibri"/>
                <a:cs typeface="Calibri"/>
                <a:sym typeface="Calibri"/>
              </a:rPr>
              <a:t>contrast1</a:t>
            </a:r>
            <a:r>
              <a:rPr lang="en" sz="2400" dirty="0">
                <a:solidFill>
                  <a:schemeClr val="dk1"/>
                </a:solidFill>
                <a:highlight>
                  <a:srgbClr val="FFFFFF"/>
                </a:highlight>
                <a:latin typeface="Calibri"/>
                <a:ea typeface="Calibri"/>
                <a:cs typeface="Calibri"/>
                <a:sym typeface="Calibri"/>
              </a:rPr>
              <a:t> = (</a:t>
            </a:r>
            <a:r>
              <a:rPr lang="en" sz="2400" dirty="0">
                <a:solidFill>
                  <a:schemeClr val="dk1"/>
                </a:solidFill>
                <a:latin typeface="Calibri"/>
                <a:ea typeface="Calibri"/>
                <a:cs typeface="Calibri"/>
                <a:sym typeface="Calibri"/>
              </a:rPr>
              <a:t>30 * (15)^2 )/6</a:t>
            </a:r>
            <a:endParaRPr sz="2400" dirty="0">
              <a:solidFill>
                <a:schemeClr val="dk1"/>
              </a:solidFill>
              <a:latin typeface="Calibri"/>
              <a:ea typeface="Calibri"/>
              <a:cs typeface="Calibri"/>
              <a:sym typeface="Calibri"/>
            </a:endParaRPr>
          </a:p>
          <a:p>
            <a:pPr marL="609585">
              <a:lnSpc>
                <a:spcPct val="115000"/>
              </a:lnSpc>
            </a:pPr>
            <a:r>
              <a:rPr lang="en" sz="2400" dirty="0">
                <a:solidFill>
                  <a:schemeClr val="dk1"/>
                </a:solidFill>
                <a:latin typeface="Calibri"/>
                <a:ea typeface="Calibri"/>
                <a:cs typeface="Calibri"/>
                <a:sym typeface="Calibri"/>
              </a:rPr>
              <a:t>SS</a:t>
            </a:r>
            <a:r>
              <a:rPr lang="en" sz="2400" baseline="-25000" dirty="0">
                <a:solidFill>
                  <a:schemeClr val="dk1"/>
                </a:solidFill>
                <a:latin typeface="Calibri"/>
                <a:ea typeface="Calibri"/>
                <a:cs typeface="Calibri"/>
                <a:sym typeface="Calibri"/>
              </a:rPr>
              <a:t>contrast1</a:t>
            </a:r>
            <a:r>
              <a:rPr lang="en" sz="2400" dirty="0">
                <a:solidFill>
                  <a:schemeClr val="dk1"/>
                </a:solidFill>
                <a:latin typeface="Calibri"/>
                <a:ea typeface="Calibri"/>
                <a:cs typeface="Calibri"/>
                <a:sym typeface="Calibri"/>
              </a:rPr>
              <a:t> = (30 * 225)/6</a:t>
            </a:r>
            <a:endParaRPr sz="2400" dirty="0">
              <a:solidFill>
                <a:schemeClr val="dk1"/>
              </a:solidFill>
              <a:latin typeface="Calibri"/>
              <a:ea typeface="Calibri"/>
              <a:cs typeface="Calibri"/>
              <a:sym typeface="Calibri"/>
            </a:endParaRPr>
          </a:p>
          <a:p>
            <a:pPr marL="609585">
              <a:lnSpc>
                <a:spcPct val="115000"/>
              </a:lnSpc>
            </a:pPr>
            <a:r>
              <a:rPr lang="en" sz="2400" dirty="0">
                <a:solidFill>
                  <a:schemeClr val="dk1"/>
                </a:solidFill>
                <a:latin typeface="Calibri"/>
                <a:ea typeface="Calibri"/>
                <a:cs typeface="Calibri"/>
                <a:sym typeface="Calibri"/>
              </a:rPr>
              <a:t>SS</a:t>
            </a:r>
            <a:r>
              <a:rPr lang="en" sz="2400" baseline="-25000" dirty="0">
                <a:solidFill>
                  <a:schemeClr val="dk1"/>
                </a:solidFill>
                <a:latin typeface="Calibri"/>
                <a:ea typeface="Calibri"/>
                <a:cs typeface="Calibri"/>
                <a:sym typeface="Calibri"/>
              </a:rPr>
              <a:t>contrast1 </a:t>
            </a:r>
            <a:r>
              <a:rPr lang="en" sz="2400" dirty="0">
                <a:solidFill>
                  <a:schemeClr val="dk1"/>
                </a:solidFill>
                <a:latin typeface="Calibri"/>
                <a:ea typeface="Calibri"/>
                <a:cs typeface="Calibri"/>
                <a:sym typeface="Calibri"/>
              </a:rPr>
              <a:t>= 6750/6 = </a:t>
            </a:r>
            <a:r>
              <a:rPr lang="en" sz="2400" b="1" dirty="0">
                <a:solidFill>
                  <a:schemeClr val="dk1"/>
                </a:solidFill>
                <a:latin typeface="Calibri"/>
                <a:ea typeface="Calibri"/>
                <a:cs typeface="Calibri"/>
                <a:sym typeface="Calibri"/>
              </a:rPr>
              <a:t>1125</a:t>
            </a:r>
            <a:endParaRPr sz="2400" b="1" dirty="0">
              <a:solidFill>
                <a:schemeClr val="dk1"/>
              </a:solidFill>
              <a:latin typeface="Calibri"/>
              <a:ea typeface="Calibri"/>
              <a:cs typeface="Calibri"/>
              <a:sym typeface="Calibri"/>
            </a:endParaRPr>
          </a:p>
        </p:txBody>
      </p:sp>
      <p:sp>
        <p:nvSpPr>
          <p:cNvPr id="118" name="Google Shape;118;p21"/>
          <p:cNvSpPr txBox="1"/>
          <p:nvPr/>
        </p:nvSpPr>
        <p:spPr>
          <a:xfrm>
            <a:off x="193675" y="364968"/>
            <a:ext cx="9294800" cy="779200"/>
          </a:xfrm>
          <a:prstGeom prst="rect">
            <a:avLst/>
          </a:prstGeom>
          <a:noFill/>
          <a:ln>
            <a:noFill/>
          </a:ln>
        </p:spPr>
        <p:txBody>
          <a:bodyPr spcFirstLastPara="1" wrap="square" lIns="121900" tIns="121900" rIns="121900" bIns="121900" anchor="t" anchorCtr="0">
            <a:noAutofit/>
          </a:bodyPr>
          <a:lstStyle/>
          <a:p>
            <a:pPr marL="609585" indent="-507987">
              <a:lnSpc>
                <a:spcPct val="115000"/>
              </a:lnSpc>
              <a:buClr>
                <a:schemeClr val="dk1"/>
              </a:buClr>
              <a:buSzPts val="2400"/>
              <a:buFont typeface="Calibri"/>
              <a:buAutoNum type="arabicParenR"/>
            </a:pPr>
            <a:r>
              <a:rPr lang="en" sz="3200" dirty="0">
                <a:solidFill>
                  <a:schemeClr val="dk1"/>
                </a:solidFill>
                <a:latin typeface="Calibri"/>
                <a:ea typeface="Calibri"/>
                <a:cs typeface="Calibri"/>
                <a:sym typeface="Calibri"/>
              </a:rPr>
              <a:t>Calculate Sums of Squares for the contrast</a:t>
            </a:r>
            <a:endParaRPr sz="3200" dirty="0"/>
          </a:p>
        </p:txBody>
      </p:sp>
      <p:sp>
        <p:nvSpPr>
          <p:cNvPr id="119" name="Google Shape;119;p21"/>
          <p:cNvSpPr txBox="1"/>
          <p:nvPr/>
        </p:nvSpPr>
        <p:spPr>
          <a:xfrm>
            <a:off x="4218967" y="3170533"/>
            <a:ext cx="1748400" cy="78800"/>
          </a:xfrm>
          <a:prstGeom prst="rect">
            <a:avLst/>
          </a:prstGeom>
          <a:noFill/>
          <a:ln>
            <a:noFill/>
          </a:ln>
        </p:spPr>
        <p:txBody>
          <a:bodyPr spcFirstLastPara="1" wrap="square" lIns="121900" tIns="121900" rIns="121900" bIns="121900" anchor="t" anchorCtr="0">
            <a:noAutofit/>
          </a:bodyPr>
          <a:lstStyle/>
          <a:p>
            <a:endParaRPr sz="2400"/>
          </a:p>
        </p:txBody>
      </p:sp>
      <p:graphicFrame>
        <p:nvGraphicFramePr>
          <p:cNvPr id="120" name="Google Shape;120;p21"/>
          <p:cNvGraphicFramePr/>
          <p:nvPr/>
        </p:nvGraphicFramePr>
        <p:xfrm>
          <a:off x="462351" y="1417568"/>
          <a:ext cx="5694600" cy="2610433"/>
        </p:xfrm>
        <a:graphic>
          <a:graphicData uri="http://schemas.openxmlformats.org/drawingml/2006/table">
            <a:tbl>
              <a:tblPr>
                <a:noFill/>
              </a:tblPr>
              <a:tblGrid>
                <a:gridCol w="1832933">
                  <a:extLst>
                    <a:ext uri="{9D8B030D-6E8A-4147-A177-3AD203B41FA5}">
                      <a16:colId xmlns:a16="http://schemas.microsoft.com/office/drawing/2014/main" val="20000"/>
                    </a:ext>
                  </a:extLst>
                </a:gridCol>
                <a:gridCol w="2108467">
                  <a:extLst>
                    <a:ext uri="{9D8B030D-6E8A-4147-A177-3AD203B41FA5}">
                      <a16:colId xmlns:a16="http://schemas.microsoft.com/office/drawing/2014/main" val="20001"/>
                    </a:ext>
                  </a:extLst>
                </a:gridCol>
                <a:gridCol w="1753200">
                  <a:extLst>
                    <a:ext uri="{9D8B030D-6E8A-4147-A177-3AD203B41FA5}">
                      <a16:colId xmlns:a16="http://schemas.microsoft.com/office/drawing/2014/main" val="20002"/>
                    </a:ext>
                  </a:extLst>
                </a:gridCol>
              </a:tblGrid>
              <a:tr h="655633">
                <a:tc>
                  <a:txBody>
                    <a:bodyPr/>
                    <a:lstStyle/>
                    <a:p>
                      <a:pPr marL="0" lvl="0" indent="0" algn="l" rtl="0">
                        <a:spcBef>
                          <a:spcPts val="0"/>
                        </a:spcBef>
                        <a:spcAft>
                          <a:spcPts val="0"/>
                        </a:spcAft>
                        <a:buNone/>
                      </a:pPr>
                      <a:endParaRPr sz="2400">
                        <a:latin typeface="Calibri"/>
                        <a:ea typeface="Calibri"/>
                        <a:cs typeface="Calibri"/>
                        <a:sym typeface="Calibri"/>
                      </a:endParaRPr>
                    </a:p>
                  </a:txBody>
                  <a:tcPr marL="84667" marR="84667" marT="84667" marB="84667"/>
                </a:tc>
                <a:tc>
                  <a:txBody>
                    <a:bodyPr/>
                    <a:lstStyle/>
                    <a:p>
                      <a:pPr marL="0" lvl="0" indent="0" algn="ctr" rtl="0">
                        <a:spcBef>
                          <a:spcPts val="0"/>
                        </a:spcBef>
                        <a:spcAft>
                          <a:spcPts val="0"/>
                        </a:spcAft>
                        <a:buNone/>
                      </a:pPr>
                      <a:r>
                        <a:rPr lang="en" sz="2400">
                          <a:latin typeface="Calibri"/>
                          <a:ea typeface="Calibri"/>
                          <a:cs typeface="Calibri"/>
                          <a:sym typeface="Calibri"/>
                        </a:rPr>
                        <a:t>Mean</a:t>
                      </a:r>
                      <a:endParaRPr sz="2400">
                        <a:latin typeface="Calibri"/>
                        <a:ea typeface="Calibri"/>
                        <a:cs typeface="Calibri"/>
                        <a:sym typeface="Calibri"/>
                      </a:endParaRPr>
                    </a:p>
                  </a:txBody>
                  <a:tcPr marL="84667" marR="84667" marT="84667" marB="84667"/>
                </a:tc>
                <a:tc>
                  <a:txBody>
                    <a:bodyPr/>
                    <a:lstStyle/>
                    <a:p>
                      <a:pPr marL="0" lvl="0" indent="0" algn="ctr" rtl="0">
                        <a:spcBef>
                          <a:spcPts val="0"/>
                        </a:spcBef>
                        <a:spcAft>
                          <a:spcPts val="0"/>
                        </a:spcAft>
                        <a:buNone/>
                      </a:pPr>
                      <a:r>
                        <a:rPr lang="en" sz="2400">
                          <a:latin typeface="Calibri"/>
                          <a:ea typeface="Calibri"/>
                          <a:cs typeface="Calibri"/>
                          <a:sym typeface="Calibri"/>
                        </a:rPr>
                        <a:t>Contrast 1</a:t>
                      </a:r>
                      <a:endParaRPr sz="2400">
                        <a:latin typeface="Calibri"/>
                        <a:ea typeface="Calibri"/>
                        <a:cs typeface="Calibri"/>
                        <a:sym typeface="Calibri"/>
                      </a:endParaRPr>
                    </a:p>
                  </a:txBody>
                  <a:tcPr marL="84667" marR="84667" marT="84667" marB="84667"/>
                </a:tc>
                <a:extLst>
                  <a:ext uri="{0D108BD9-81ED-4DB2-BD59-A6C34878D82A}">
                    <a16:rowId xmlns:a16="http://schemas.microsoft.com/office/drawing/2014/main" val="10000"/>
                  </a:ext>
                </a:extLst>
              </a:tr>
              <a:tr h="651600">
                <a:tc>
                  <a:txBody>
                    <a:bodyPr/>
                    <a:lstStyle/>
                    <a:p>
                      <a:pPr marL="0" lvl="0" indent="0" algn="l" rtl="0">
                        <a:spcBef>
                          <a:spcPts val="0"/>
                        </a:spcBef>
                        <a:spcAft>
                          <a:spcPts val="0"/>
                        </a:spcAft>
                        <a:buNone/>
                      </a:pPr>
                      <a:r>
                        <a:rPr lang="en" sz="2400">
                          <a:latin typeface="Calibri"/>
                          <a:ea typeface="Calibri"/>
                          <a:cs typeface="Calibri"/>
                          <a:sym typeface="Calibri"/>
                        </a:rPr>
                        <a:t>Group 1</a:t>
                      </a:r>
                      <a:endParaRPr sz="2400">
                        <a:latin typeface="Calibri"/>
                        <a:ea typeface="Calibri"/>
                        <a:cs typeface="Calibri"/>
                        <a:sym typeface="Calibri"/>
                      </a:endParaRPr>
                    </a:p>
                  </a:txBody>
                  <a:tcPr marL="84667" marR="84667" marT="84667" marB="84667"/>
                </a:tc>
                <a:tc>
                  <a:txBody>
                    <a:bodyPr/>
                    <a:lstStyle/>
                    <a:p>
                      <a:pPr marL="0" lvl="0" indent="0" algn="ctr" rtl="0">
                        <a:spcBef>
                          <a:spcPts val="0"/>
                        </a:spcBef>
                        <a:spcAft>
                          <a:spcPts val="0"/>
                        </a:spcAft>
                        <a:buNone/>
                      </a:pPr>
                      <a:r>
                        <a:rPr lang="en" sz="2400">
                          <a:latin typeface="Calibri"/>
                          <a:ea typeface="Calibri"/>
                          <a:cs typeface="Calibri"/>
                          <a:sym typeface="Calibri"/>
                        </a:rPr>
                        <a:t>35</a:t>
                      </a:r>
                      <a:endParaRPr sz="2400">
                        <a:latin typeface="Calibri"/>
                        <a:ea typeface="Calibri"/>
                        <a:cs typeface="Calibri"/>
                        <a:sym typeface="Calibri"/>
                      </a:endParaRPr>
                    </a:p>
                  </a:txBody>
                  <a:tcPr marL="84667" marR="84667" marT="84667" marB="84667">
                    <a:solidFill>
                      <a:srgbClr val="00FFFF"/>
                    </a:solidFill>
                  </a:tcPr>
                </a:tc>
                <a:tc>
                  <a:txBody>
                    <a:bodyPr/>
                    <a:lstStyle/>
                    <a:p>
                      <a:pPr marL="0" lvl="0" indent="0" algn="ctr" rtl="0">
                        <a:spcBef>
                          <a:spcPts val="0"/>
                        </a:spcBef>
                        <a:spcAft>
                          <a:spcPts val="0"/>
                        </a:spcAft>
                        <a:buNone/>
                      </a:pPr>
                      <a:r>
                        <a:rPr lang="en" sz="2400">
                          <a:latin typeface="Calibri"/>
                          <a:ea typeface="Calibri"/>
                          <a:cs typeface="Calibri"/>
                          <a:sym typeface="Calibri"/>
                        </a:rPr>
                        <a:t>-1</a:t>
                      </a:r>
                      <a:endParaRPr sz="2400">
                        <a:latin typeface="Calibri"/>
                        <a:ea typeface="Calibri"/>
                        <a:cs typeface="Calibri"/>
                        <a:sym typeface="Calibri"/>
                      </a:endParaRPr>
                    </a:p>
                  </a:txBody>
                  <a:tcPr marL="84667" marR="84667" marT="84667" marB="84667">
                    <a:solidFill>
                      <a:srgbClr val="B4A7D6"/>
                    </a:solidFill>
                  </a:tcPr>
                </a:tc>
                <a:extLst>
                  <a:ext uri="{0D108BD9-81ED-4DB2-BD59-A6C34878D82A}">
                    <a16:rowId xmlns:a16="http://schemas.microsoft.com/office/drawing/2014/main" val="10001"/>
                  </a:ext>
                </a:extLst>
              </a:tr>
              <a:tr h="651600">
                <a:tc>
                  <a:txBody>
                    <a:bodyPr/>
                    <a:lstStyle/>
                    <a:p>
                      <a:pPr marL="0" lvl="0" indent="0" algn="l" rtl="0">
                        <a:spcBef>
                          <a:spcPts val="0"/>
                        </a:spcBef>
                        <a:spcAft>
                          <a:spcPts val="0"/>
                        </a:spcAft>
                        <a:buNone/>
                      </a:pPr>
                      <a:r>
                        <a:rPr lang="en" sz="2400">
                          <a:latin typeface="Calibri"/>
                          <a:ea typeface="Calibri"/>
                          <a:cs typeface="Calibri"/>
                          <a:sym typeface="Calibri"/>
                        </a:rPr>
                        <a:t>Group 2</a:t>
                      </a:r>
                      <a:endParaRPr sz="2400">
                        <a:latin typeface="Calibri"/>
                        <a:ea typeface="Calibri"/>
                        <a:cs typeface="Calibri"/>
                        <a:sym typeface="Calibri"/>
                      </a:endParaRPr>
                    </a:p>
                  </a:txBody>
                  <a:tcPr marL="84667" marR="84667" marT="84667" marB="84667"/>
                </a:tc>
                <a:tc>
                  <a:txBody>
                    <a:bodyPr/>
                    <a:lstStyle/>
                    <a:p>
                      <a:pPr marL="0" lvl="0" indent="0" algn="ctr" rtl="0">
                        <a:spcBef>
                          <a:spcPts val="0"/>
                        </a:spcBef>
                        <a:spcAft>
                          <a:spcPts val="0"/>
                        </a:spcAft>
                        <a:buNone/>
                      </a:pPr>
                      <a:r>
                        <a:rPr lang="en" sz="2400">
                          <a:latin typeface="Calibri"/>
                          <a:ea typeface="Calibri"/>
                          <a:cs typeface="Calibri"/>
                          <a:sym typeface="Calibri"/>
                        </a:rPr>
                        <a:t>40</a:t>
                      </a:r>
                      <a:endParaRPr sz="2400">
                        <a:latin typeface="Calibri"/>
                        <a:ea typeface="Calibri"/>
                        <a:cs typeface="Calibri"/>
                        <a:sym typeface="Calibri"/>
                      </a:endParaRPr>
                    </a:p>
                  </a:txBody>
                  <a:tcPr marL="84667" marR="84667" marT="84667" marB="84667">
                    <a:solidFill>
                      <a:srgbClr val="CFE2F3"/>
                    </a:solidFill>
                  </a:tcPr>
                </a:tc>
                <a:tc>
                  <a:txBody>
                    <a:bodyPr/>
                    <a:lstStyle/>
                    <a:p>
                      <a:pPr marL="0" lvl="0" indent="0" algn="ctr" rtl="0">
                        <a:spcBef>
                          <a:spcPts val="0"/>
                        </a:spcBef>
                        <a:spcAft>
                          <a:spcPts val="0"/>
                        </a:spcAft>
                        <a:buNone/>
                      </a:pPr>
                      <a:r>
                        <a:rPr lang="en" sz="2400">
                          <a:latin typeface="Calibri"/>
                          <a:ea typeface="Calibri"/>
                          <a:cs typeface="Calibri"/>
                          <a:sym typeface="Calibri"/>
                        </a:rPr>
                        <a:t>-1</a:t>
                      </a:r>
                      <a:endParaRPr sz="2400">
                        <a:latin typeface="Calibri"/>
                        <a:ea typeface="Calibri"/>
                        <a:cs typeface="Calibri"/>
                        <a:sym typeface="Calibri"/>
                      </a:endParaRPr>
                    </a:p>
                  </a:txBody>
                  <a:tcPr marL="84667" marR="84667" marT="84667" marB="84667">
                    <a:solidFill>
                      <a:srgbClr val="EAD1DC"/>
                    </a:solidFill>
                  </a:tcPr>
                </a:tc>
                <a:extLst>
                  <a:ext uri="{0D108BD9-81ED-4DB2-BD59-A6C34878D82A}">
                    <a16:rowId xmlns:a16="http://schemas.microsoft.com/office/drawing/2014/main" val="10002"/>
                  </a:ext>
                </a:extLst>
              </a:tr>
              <a:tr h="651600">
                <a:tc>
                  <a:txBody>
                    <a:bodyPr/>
                    <a:lstStyle/>
                    <a:p>
                      <a:pPr marL="0" lvl="0" indent="0" algn="l" rtl="0">
                        <a:spcBef>
                          <a:spcPts val="0"/>
                        </a:spcBef>
                        <a:spcAft>
                          <a:spcPts val="0"/>
                        </a:spcAft>
                        <a:buNone/>
                      </a:pPr>
                      <a:r>
                        <a:rPr lang="en" sz="2400">
                          <a:latin typeface="Calibri"/>
                          <a:ea typeface="Calibri"/>
                          <a:cs typeface="Calibri"/>
                          <a:sym typeface="Calibri"/>
                        </a:rPr>
                        <a:t>Group 3</a:t>
                      </a:r>
                      <a:endParaRPr sz="2400">
                        <a:latin typeface="Calibri"/>
                        <a:ea typeface="Calibri"/>
                        <a:cs typeface="Calibri"/>
                        <a:sym typeface="Calibri"/>
                      </a:endParaRPr>
                    </a:p>
                  </a:txBody>
                  <a:tcPr marL="84667" marR="84667" marT="84667" marB="84667"/>
                </a:tc>
                <a:tc>
                  <a:txBody>
                    <a:bodyPr/>
                    <a:lstStyle/>
                    <a:p>
                      <a:pPr marL="0" lvl="0" indent="0" algn="ctr" rtl="0">
                        <a:spcBef>
                          <a:spcPts val="0"/>
                        </a:spcBef>
                        <a:spcAft>
                          <a:spcPts val="0"/>
                        </a:spcAft>
                        <a:buNone/>
                      </a:pPr>
                      <a:r>
                        <a:rPr lang="en" sz="2400">
                          <a:latin typeface="Calibri"/>
                          <a:ea typeface="Calibri"/>
                          <a:cs typeface="Calibri"/>
                          <a:sym typeface="Calibri"/>
                        </a:rPr>
                        <a:t>45</a:t>
                      </a:r>
                      <a:endParaRPr sz="2400">
                        <a:latin typeface="Calibri"/>
                        <a:ea typeface="Calibri"/>
                        <a:cs typeface="Calibri"/>
                        <a:sym typeface="Calibri"/>
                      </a:endParaRPr>
                    </a:p>
                  </a:txBody>
                  <a:tcPr marL="84667" marR="84667" marT="84667" marB="84667">
                    <a:solidFill>
                      <a:srgbClr val="4A86E8"/>
                    </a:solidFill>
                  </a:tcPr>
                </a:tc>
                <a:tc>
                  <a:txBody>
                    <a:bodyPr/>
                    <a:lstStyle/>
                    <a:p>
                      <a:pPr marL="0" lvl="0" indent="0" algn="ctr" rtl="0">
                        <a:spcBef>
                          <a:spcPts val="0"/>
                        </a:spcBef>
                        <a:spcAft>
                          <a:spcPts val="0"/>
                        </a:spcAft>
                        <a:buNone/>
                      </a:pPr>
                      <a:r>
                        <a:rPr lang="en" sz="2400">
                          <a:latin typeface="Calibri"/>
                          <a:ea typeface="Calibri"/>
                          <a:cs typeface="Calibri"/>
                          <a:sym typeface="Calibri"/>
                        </a:rPr>
                        <a:t>2</a:t>
                      </a:r>
                      <a:endParaRPr sz="2400">
                        <a:latin typeface="Calibri"/>
                        <a:ea typeface="Calibri"/>
                        <a:cs typeface="Calibri"/>
                        <a:sym typeface="Calibri"/>
                      </a:endParaRPr>
                    </a:p>
                  </a:txBody>
                  <a:tcPr marL="84667" marR="84667" marT="84667" marB="84667">
                    <a:solidFill>
                      <a:srgbClr val="FF00FF"/>
                    </a:solidFill>
                  </a:tcPr>
                </a:tc>
                <a:extLst>
                  <a:ext uri="{0D108BD9-81ED-4DB2-BD59-A6C34878D82A}">
                    <a16:rowId xmlns:a16="http://schemas.microsoft.com/office/drawing/2014/main" val="10003"/>
                  </a:ext>
                </a:extLst>
              </a:tr>
            </a:tbl>
          </a:graphicData>
        </a:graphic>
      </p:graphicFrame>
      <p:sp>
        <p:nvSpPr>
          <p:cNvPr id="121" name="Google Shape;121;p21"/>
          <p:cNvSpPr txBox="1"/>
          <p:nvPr/>
        </p:nvSpPr>
        <p:spPr>
          <a:xfrm>
            <a:off x="7088733" y="3170533"/>
            <a:ext cx="2177200" cy="758000"/>
          </a:xfrm>
          <a:prstGeom prst="rect">
            <a:avLst/>
          </a:prstGeom>
          <a:noFill/>
          <a:ln>
            <a:noFill/>
          </a:ln>
        </p:spPr>
        <p:txBody>
          <a:bodyPr spcFirstLastPara="1" wrap="square" lIns="121900" tIns="121900" rIns="121900" bIns="121900" anchor="t" anchorCtr="0">
            <a:noAutofit/>
          </a:bodyPr>
          <a:lstStyle/>
          <a:p>
            <a:r>
              <a:rPr lang="en" sz="2400" b="1"/>
              <a:t>N/cell = 30</a:t>
            </a:r>
            <a:endParaRPr sz="2400" b="1"/>
          </a:p>
        </p:txBody>
      </p:sp>
      <p:pic>
        <p:nvPicPr>
          <p:cNvPr id="8" name="Picture 7" descr="A picture containing knife, table&#10;&#10;Description automatically generated">
            <a:extLst>
              <a:ext uri="{FF2B5EF4-FFF2-40B4-BE49-F238E27FC236}">
                <a16:creationId xmlns:a16="http://schemas.microsoft.com/office/drawing/2014/main" id="{1D57A927-79A3-4D48-A1DF-38AAEC770DEE}"/>
              </a:ext>
            </a:extLst>
          </p:cNvPr>
          <p:cNvPicPr>
            <a:picLocks noChangeAspect="1"/>
          </p:cNvPicPr>
          <p:nvPr/>
        </p:nvPicPr>
        <p:blipFill>
          <a:blip r:embed="rId3"/>
          <a:stretch>
            <a:fillRect/>
          </a:stretch>
        </p:blipFill>
        <p:spPr>
          <a:xfrm>
            <a:off x="6668751" y="1501267"/>
            <a:ext cx="4315300" cy="152513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415600" y="379033"/>
            <a:ext cx="11360800" cy="763600"/>
          </a:xfrm>
          <a:prstGeom prst="rect">
            <a:avLst/>
          </a:prstGeom>
        </p:spPr>
        <p:txBody>
          <a:bodyPr spcFirstLastPara="1" vert="horz" wrap="square" lIns="121900" tIns="121900" rIns="121900" bIns="121900" rtlCol="0" anchor="t" anchorCtr="0">
            <a:noAutofit/>
          </a:bodyPr>
          <a:lstStyle/>
          <a:p>
            <a:r>
              <a:rPr lang="en" dirty="0"/>
              <a:t>2) Calculate eta-squared for contrast </a:t>
            </a:r>
            <a:endParaRPr dirty="0"/>
          </a:p>
        </p:txBody>
      </p:sp>
      <p:sp>
        <p:nvSpPr>
          <p:cNvPr id="128" name="Google Shape;128;p22"/>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0">
              <a:buClr>
                <a:schemeClr val="dk1"/>
              </a:buClr>
              <a:buSzPts val="1100"/>
              <a:buNone/>
            </a:pPr>
            <a:r>
              <a:rPr lang="en" sz="3200" b="1">
                <a:solidFill>
                  <a:schemeClr val="dk1"/>
                </a:solidFill>
                <a:latin typeface="Calibri"/>
                <a:ea typeface="Calibri"/>
                <a:cs typeface="Calibri"/>
                <a:sym typeface="Calibri"/>
              </a:rPr>
              <a:t>Eta</a:t>
            </a:r>
            <a:r>
              <a:rPr lang="en" sz="3200" b="1" baseline="30000">
                <a:solidFill>
                  <a:schemeClr val="dk1"/>
                </a:solidFill>
                <a:latin typeface="Calibri"/>
                <a:ea typeface="Calibri"/>
                <a:cs typeface="Calibri"/>
                <a:sym typeface="Calibri"/>
              </a:rPr>
              <a:t>2</a:t>
            </a:r>
            <a:r>
              <a:rPr lang="en" sz="3200" b="1" baseline="-25000">
                <a:solidFill>
                  <a:schemeClr val="dk1"/>
                </a:solidFill>
                <a:latin typeface="Calibri"/>
                <a:ea typeface="Calibri"/>
                <a:cs typeface="Calibri"/>
                <a:sym typeface="Calibri"/>
              </a:rPr>
              <a:t>contrast</a:t>
            </a:r>
            <a:r>
              <a:rPr lang="en" sz="3200" b="1">
                <a:solidFill>
                  <a:schemeClr val="dk1"/>
                </a:solidFill>
                <a:latin typeface="Calibri"/>
                <a:ea typeface="Calibri"/>
                <a:cs typeface="Calibri"/>
                <a:sym typeface="Calibri"/>
              </a:rPr>
              <a:t>=  SS</a:t>
            </a:r>
            <a:r>
              <a:rPr lang="en" sz="3200" b="1" baseline="-25000">
                <a:solidFill>
                  <a:schemeClr val="dk1"/>
                </a:solidFill>
                <a:latin typeface="Calibri"/>
                <a:ea typeface="Calibri"/>
                <a:cs typeface="Calibri"/>
                <a:sym typeface="Calibri"/>
              </a:rPr>
              <a:t>contrast</a:t>
            </a:r>
            <a:r>
              <a:rPr lang="en" sz="3200" b="1">
                <a:solidFill>
                  <a:schemeClr val="dk1"/>
                </a:solidFill>
                <a:latin typeface="Calibri"/>
                <a:ea typeface="Calibri"/>
                <a:cs typeface="Calibri"/>
                <a:sym typeface="Calibri"/>
              </a:rPr>
              <a:t>/SS</a:t>
            </a:r>
            <a:r>
              <a:rPr lang="en" sz="3200" b="1" baseline="-25000">
                <a:solidFill>
                  <a:schemeClr val="dk1"/>
                </a:solidFill>
                <a:latin typeface="Calibri"/>
                <a:ea typeface="Calibri"/>
                <a:cs typeface="Calibri"/>
                <a:sym typeface="Calibri"/>
              </a:rPr>
              <a:t>total</a:t>
            </a:r>
            <a:endParaRPr sz="3200" b="1" baseline="-25000">
              <a:solidFill>
                <a:schemeClr val="dk1"/>
              </a:solidFill>
              <a:latin typeface="Calibri"/>
              <a:ea typeface="Calibri"/>
              <a:cs typeface="Calibri"/>
              <a:sym typeface="Calibri"/>
            </a:endParaRPr>
          </a:p>
          <a:p>
            <a:pPr indent="0">
              <a:buClr>
                <a:schemeClr val="dk1"/>
              </a:buClr>
              <a:buSzPts val="1100"/>
              <a:buNone/>
            </a:pPr>
            <a:endParaRPr sz="3200" b="1">
              <a:solidFill>
                <a:schemeClr val="dk1"/>
              </a:solidFill>
              <a:latin typeface="Calibri"/>
              <a:ea typeface="Calibri"/>
              <a:cs typeface="Calibri"/>
              <a:sym typeface="Calibri"/>
            </a:endParaRPr>
          </a:p>
          <a:p>
            <a:pPr marL="0" indent="609585">
              <a:buNone/>
            </a:pPr>
            <a:endParaRPr sz="3200" b="1">
              <a:solidFill>
                <a:schemeClr val="dk1"/>
              </a:solidFill>
              <a:latin typeface="Calibri"/>
              <a:ea typeface="Calibri"/>
              <a:cs typeface="Calibri"/>
              <a:sym typeface="Calibri"/>
            </a:endParaRPr>
          </a:p>
          <a:p>
            <a:pPr marL="0" indent="609585">
              <a:buClr>
                <a:schemeClr val="dk1"/>
              </a:buClr>
              <a:buSzPts val="1100"/>
              <a:buNone/>
            </a:pPr>
            <a:r>
              <a:rPr lang="en" sz="3200" b="1">
                <a:solidFill>
                  <a:schemeClr val="dk1"/>
                </a:solidFill>
                <a:latin typeface="Calibri"/>
                <a:ea typeface="Calibri"/>
                <a:cs typeface="Calibri"/>
                <a:sym typeface="Calibri"/>
              </a:rPr>
              <a:t>SS</a:t>
            </a:r>
            <a:r>
              <a:rPr lang="en" sz="3200" b="1" baseline="-25000">
                <a:solidFill>
                  <a:schemeClr val="dk1"/>
                </a:solidFill>
                <a:latin typeface="Calibri"/>
                <a:ea typeface="Calibri"/>
                <a:cs typeface="Calibri"/>
                <a:sym typeface="Calibri"/>
              </a:rPr>
              <a:t>total</a:t>
            </a:r>
            <a:r>
              <a:rPr lang="en" sz="3200" b="1">
                <a:solidFill>
                  <a:schemeClr val="dk1"/>
                </a:solidFill>
                <a:latin typeface="Calibri"/>
                <a:ea typeface="Calibri"/>
                <a:cs typeface="Calibri"/>
                <a:sym typeface="Calibri"/>
              </a:rPr>
              <a:t> = SS</a:t>
            </a:r>
            <a:r>
              <a:rPr lang="en" sz="3200" b="1" baseline="-25000">
                <a:solidFill>
                  <a:schemeClr val="dk1"/>
                </a:solidFill>
                <a:latin typeface="Calibri"/>
                <a:ea typeface="Calibri"/>
                <a:cs typeface="Calibri"/>
                <a:sym typeface="Calibri"/>
              </a:rPr>
              <a:t>contrast1</a:t>
            </a:r>
            <a:r>
              <a:rPr lang="en" sz="3200" b="1">
                <a:solidFill>
                  <a:schemeClr val="dk1"/>
                </a:solidFill>
                <a:latin typeface="Calibri"/>
                <a:ea typeface="Calibri"/>
                <a:cs typeface="Calibri"/>
                <a:sym typeface="Calibri"/>
              </a:rPr>
              <a:t> + SS</a:t>
            </a:r>
            <a:r>
              <a:rPr lang="en" sz="3200" b="1" baseline="-25000">
                <a:solidFill>
                  <a:schemeClr val="dk1"/>
                </a:solidFill>
                <a:latin typeface="Calibri"/>
                <a:ea typeface="Calibri"/>
                <a:cs typeface="Calibri"/>
                <a:sym typeface="Calibri"/>
              </a:rPr>
              <a:t>contrast2</a:t>
            </a:r>
            <a:r>
              <a:rPr lang="en" sz="3200" b="1">
                <a:solidFill>
                  <a:schemeClr val="dk1"/>
                </a:solidFill>
                <a:latin typeface="Calibri"/>
                <a:ea typeface="Calibri"/>
                <a:cs typeface="Calibri"/>
                <a:sym typeface="Calibri"/>
              </a:rPr>
              <a:t> +  SS</a:t>
            </a:r>
            <a:r>
              <a:rPr lang="en" sz="3200" b="1" baseline="-25000">
                <a:solidFill>
                  <a:schemeClr val="dk1"/>
                </a:solidFill>
                <a:latin typeface="Calibri"/>
                <a:ea typeface="Calibri"/>
                <a:cs typeface="Calibri"/>
                <a:sym typeface="Calibri"/>
              </a:rPr>
              <a:t>error </a:t>
            </a:r>
            <a:r>
              <a:rPr lang="en" sz="3200" b="1">
                <a:solidFill>
                  <a:schemeClr val="dk1"/>
                </a:solidFill>
                <a:latin typeface="Calibri"/>
                <a:ea typeface="Calibri"/>
                <a:cs typeface="Calibri"/>
                <a:sym typeface="Calibri"/>
              </a:rPr>
              <a:t>= 5000 </a:t>
            </a:r>
            <a:r>
              <a:rPr lang="en">
                <a:solidFill>
                  <a:schemeClr val="dk1"/>
                </a:solidFill>
                <a:latin typeface="Calibri"/>
                <a:ea typeface="Calibri"/>
                <a:cs typeface="Calibri"/>
                <a:sym typeface="Calibri"/>
              </a:rPr>
              <a:t>(this was given to us)</a:t>
            </a:r>
            <a:endParaRPr>
              <a:solidFill>
                <a:schemeClr val="dk1"/>
              </a:solidFill>
              <a:latin typeface="Calibri"/>
              <a:ea typeface="Calibri"/>
              <a:cs typeface="Calibri"/>
              <a:sym typeface="Calibri"/>
            </a:endParaRPr>
          </a:p>
          <a:p>
            <a:pPr indent="0">
              <a:buNone/>
            </a:pPr>
            <a:endParaRPr sz="1600" i="1">
              <a:solidFill>
                <a:schemeClr val="dk1"/>
              </a:solidFill>
              <a:latin typeface="Calibri"/>
              <a:ea typeface="Calibri"/>
              <a:cs typeface="Calibri"/>
              <a:sym typeface="Calibri"/>
            </a:endParaRPr>
          </a:p>
          <a:p>
            <a:pPr indent="0">
              <a:buClr>
                <a:schemeClr val="dk1"/>
              </a:buClr>
              <a:buSzPts val="1100"/>
              <a:buNone/>
            </a:pPr>
            <a:endParaRPr sz="1600" i="1">
              <a:solidFill>
                <a:schemeClr val="dk1"/>
              </a:solidFill>
              <a:latin typeface="Calibri"/>
              <a:ea typeface="Calibri"/>
              <a:cs typeface="Calibri"/>
              <a:sym typeface="Calibri"/>
            </a:endParaRPr>
          </a:p>
          <a:p>
            <a:pPr indent="0">
              <a:buClr>
                <a:schemeClr val="dk1"/>
              </a:buClr>
              <a:buSzPts val="1100"/>
              <a:buNone/>
            </a:pPr>
            <a:endParaRPr sz="1600" i="1">
              <a:solidFill>
                <a:schemeClr val="dk1"/>
              </a:solidFill>
              <a:latin typeface="Calibri"/>
              <a:ea typeface="Calibri"/>
              <a:cs typeface="Calibri"/>
              <a:sym typeface="Calibri"/>
            </a:endParaRPr>
          </a:p>
          <a:p>
            <a:pPr indent="0">
              <a:buNone/>
            </a:pPr>
            <a:r>
              <a:rPr lang="en" sz="3200" b="1">
                <a:solidFill>
                  <a:schemeClr val="dk1"/>
                </a:solidFill>
                <a:latin typeface="Calibri"/>
                <a:ea typeface="Calibri"/>
                <a:cs typeface="Calibri"/>
                <a:sym typeface="Calibri"/>
              </a:rPr>
              <a:t>Eta</a:t>
            </a:r>
            <a:r>
              <a:rPr lang="en" sz="3200" b="1" baseline="30000">
                <a:solidFill>
                  <a:schemeClr val="dk1"/>
                </a:solidFill>
                <a:latin typeface="Calibri"/>
                <a:ea typeface="Calibri"/>
                <a:cs typeface="Calibri"/>
                <a:sym typeface="Calibri"/>
              </a:rPr>
              <a:t>2</a:t>
            </a:r>
            <a:r>
              <a:rPr lang="en" sz="3200" b="1" baseline="-25000">
                <a:solidFill>
                  <a:schemeClr val="dk1"/>
                </a:solidFill>
                <a:latin typeface="Calibri"/>
                <a:ea typeface="Calibri"/>
                <a:cs typeface="Calibri"/>
                <a:sym typeface="Calibri"/>
              </a:rPr>
              <a:t>contrast1</a:t>
            </a:r>
            <a:r>
              <a:rPr lang="en" sz="3200">
                <a:solidFill>
                  <a:schemeClr val="dk1"/>
                </a:solidFill>
                <a:latin typeface="Calibri"/>
                <a:ea typeface="Calibri"/>
                <a:cs typeface="Calibri"/>
                <a:sym typeface="Calibri"/>
              </a:rPr>
              <a:t> = 1125/5000 = </a:t>
            </a:r>
            <a:r>
              <a:rPr lang="en" sz="3200" b="1">
                <a:solidFill>
                  <a:schemeClr val="dk1"/>
                </a:solidFill>
                <a:latin typeface="Calibri"/>
                <a:ea typeface="Calibri"/>
                <a:cs typeface="Calibri"/>
                <a:sym typeface="Calibri"/>
              </a:rPr>
              <a:t>0.225</a:t>
            </a:r>
            <a:r>
              <a:rPr lang="en" sz="3200">
                <a:solidFill>
                  <a:schemeClr val="dk1"/>
                </a:solidFill>
                <a:latin typeface="Calibri"/>
                <a:ea typeface="Calibri"/>
                <a:cs typeface="Calibri"/>
                <a:sym typeface="Calibri"/>
              </a:rPr>
              <a:t> </a:t>
            </a:r>
            <a:endParaRPr sz="3200">
              <a:solidFill>
                <a:schemeClr val="dk1"/>
              </a:solidFill>
              <a:latin typeface="Calibri"/>
              <a:ea typeface="Calibri"/>
              <a:cs typeface="Calibri"/>
              <a:sym typeface="Calibri"/>
            </a:endParaRPr>
          </a:p>
          <a:p>
            <a:pPr indent="0">
              <a:buNone/>
            </a:pPr>
            <a:endParaRPr sz="3200">
              <a:solidFill>
                <a:schemeClr val="dk1"/>
              </a:solidFill>
              <a:latin typeface="Calibri"/>
              <a:ea typeface="Calibri"/>
              <a:cs typeface="Calibri"/>
              <a:sym typeface="Calibri"/>
            </a:endParaRPr>
          </a:p>
          <a:p>
            <a:pPr indent="0">
              <a:buClr>
                <a:schemeClr val="dk1"/>
              </a:buClr>
              <a:buSzPts val="1100"/>
              <a:buNone/>
            </a:pPr>
            <a:r>
              <a:rPr lang="en" sz="3200" i="1">
                <a:solidFill>
                  <a:schemeClr val="dk1"/>
                </a:solidFill>
                <a:latin typeface="Calibri"/>
                <a:ea typeface="Calibri"/>
                <a:cs typeface="Calibri"/>
                <a:sym typeface="Calibri"/>
              </a:rPr>
              <a:t>22.5% variance in Y explained by this contrast</a:t>
            </a:r>
            <a:endParaRPr sz="3200" i="1">
              <a:solidFill>
                <a:schemeClr val="dk1"/>
              </a:solidFill>
              <a:latin typeface="Calibri"/>
              <a:ea typeface="Calibri"/>
              <a:cs typeface="Calibri"/>
              <a:sym typeface="Calibri"/>
            </a:endParaRPr>
          </a:p>
          <a:p>
            <a:pPr marL="0" indent="0">
              <a:spcAft>
                <a:spcPts val="2133"/>
              </a:spcAft>
              <a:buNone/>
            </a:pPr>
            <a:endParaRPr/>
          </a:p>
        </p:txBody>
      </p:sp>
      <p:sp>
        <p:nvSpPr>
          <p:cNvPr id="129" name="Google Shape;129;p22"/>
          <p:cNvSpPr txBox="1"/>
          <p:nvPr/>
        </p:nvSpPr>
        <p:spPr>
          <a:xfrm>
            <a:off x="8104867" y="1259767"/>
            <a:ext cx="3900000" cy="1505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a:lnSpc>
                <a:spcPct val="115000"/>
              </a:lnSpc>
            </a:pPr>
            <a:r>
              <a:rPr lang="en" sz="2400" i="1" dirty="0">
                <a:solidFill>
                  <a:schemeClr val="dk1"/>
                </a:solidFill>
                <a:latin typeface="Calibri"/>
                <a:ea typeface="Calibri"/>
                <a:cs typeface="Calibri"/>
                <a:sym typeface="Calibri"/>
              </a:rPr>
              <a:t>Note: if you are not given SS</a:t>
            </a:r>
            <a:r>
              <a:rPr lang="en" sz="2400" i="1" baseline="-25000" dirty="0">
                <a:solidFill>
                  <a:schemeClr val="dk1"/>
                </a:solidFill>
                <a:latin typeface="Calibri"/>
                <a:ea typeface="Calibri"/>
                <a:cs typeface="Calibri"/>
                <a:sym typeface="Calibri"/>
              </a:rPr>
              <a:t>total</a:t>
            </a:r>
            <a:r>
              <a:rPr lang="en" sz="2400" i="1" dirty="0">
                <a:solidFill>
                  <a:schemeClr val="dk1"/>
                </a:solidFill>
                <a:latin typeface="Calibri"/>
                <a:ea typeface="Calibri"/>
                <a:cs typeface="Calibri"/>
                <a:sym typeface="Calibri"/>
              </a:rPr>
              <a:t>  you can calculate this from the SD and mean of Y!</a:t>
            </a:r>
            <a:endParaRPr sz="2400" i="1" dirty="0">
              <a:solidFill>
                <a:schemeClr val="dk1"/>
              </a:solidFill>
              <a:latin typeface="Calibri"/>
              <a:ea typeface="Calibri"/>
              <a:cs typeface="Calibri"/>
              <a:sym typeface="Calibri"/>
            </a:endParaRPr>
          </a:p>
          <a:p>
            <a:pPr>
              <a:lnSpc>
                <a:spcPct val="115000"/>
              </a:lnSpc>
              <a:buClr>
                <a:schemeClr val="dk1"/>
              </a:buClr>
              <a:buSzPts val="1100"/>
            </a:pPr>
            <a:endParaRPr sz="2400" b="1" dirty="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415600" y="367800"/>
            <a:ext cx="11360800" cy="763600"/>
          </a:xfrm>
          <a:prstGeom prst="rect">
            <a:avLst/>
          </a:prstGeom>
        </p:spPr>
        <p:txBody>
          <a:bodyPr spcFirstLastPara="1" vert="horz" wrap="square" lIns="121900" tIns="121900" rIns="121900" bIns="121900" rtlCol="0" anchor="t" anchorCtr="0">
            <a:noAutofit/>
          </a:bodyPr>
          <a:lstStyle/>
          <a:p>
            <a:r>
              <a:rPr lang="en"/>
              <a:t>2) Calculate eta-squared for contrast </a:t>
            </a:r>
            <a:endParaRPr/>
          </a:p>
        </p:txBody>
      </p:sp>
      <p:sp>
        <p:nvSpPr>
          <p:cNvPr id="135" name="Google Shape;135;p23"/>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0">
              <a:buNone/>
            </a:pPr>
            <a:r>
              <a:rPr lang="en" sz="3200" b="1">
                <a:solidFill>
                  <a:schemeClr val="dk1"/>
                </a:solidFill>
                <a:latin typeface="Calibri"/>
                <a:ea typeface="Calibri"/>
                <a:cs typeface="Calibri"/>
                <a:sym typeface="Calibri"/>
              </a:rPr>
              <a:t>Eta</a:t>
            </a:r>
            <a:r>
              <a:rPr lang="en" sz="3200" b="1" baseline="30000">
                <a:solidFill>
                  <a:schemeClr val="dk1"/>
                </a:solidFill>
                <a:latin typeface="Calibri"/>
                <a:ea typeface="Calibri"/>
                <a:cs typeface="Calibri"/>
                <a:sym typeface="Calibri"/>
              </a:rPr>
              <a:t>2</a:t>
            </a:r>
            <a:r>
              <a:rPr lang="en" sz="3200" b="1" baseline="-25000">
                <a:solidFill>
                  <a:schemeClr val="dk1"/>
                </a:solidFill>
                <a:latin typeface="Calibri"/>
                <a:ea typeface="Calibri"/>
                <a:cs typeface="Calibri"/>
                <a:sym typeface="Calibri"/>
              </a:rPr>
              <a:t>contrast</a:t>
            </a:r>
            <a:r>
              <a:rPr lang="en" sz="3200" b="1">
                <a:solidFill>
                  <a:schemeClr val="dk1"/>
                </a:solidFill>
                <a:latin typeface="Calibri"/>
                <a:ea typeface="Calibri"/>
                <a:cs typeface="Calibri"/>
                <a:sym typeface="Calibri"/>
              </a:rPr>
              <a:t>=  SS</a:t>
            </a:r>
            <a:r>
              <a:rPr lang="en" sz="3200" b="1" baseline="-25000">
                <a:solidFill>
                  <a:schemeClr val="dk1"/>
                </a:solidFill>
                <a:latin typeface="Calibri"/>
                <a:ea typeface="Calibri"/>
                <a:cs typeface="Calibri"/>
                <a:sym typeface="Calibri"/>
              </a:rPr>
              <a:t>contrast</a:t>
            </a:r>
            <a:r>
              <a:rPr lang="en" sz="3200" b="1">
                <a:solidFill>
                  <a:schemeClr val="dk1"/>
                </a:solidFill>
                <a:latin typeface="Calibri"/>
                <a:ea typeface="Calibri"/>
                <a:cs typeface="Calibri"/>
                <a:sym typeface="Calibri"/>
              </a:rPr>
              <a:t>/SS</a:t>
            </a:r>
            <a:r>
              <a:rPr lang="en" sz="3200" b="1" baseline="-25000">
                <a:solidFill>
                  <a:schemeClr val="dk1"/>
                </a:solidFill>
                <a:latin typeface="Calibri"/>
                <a:ea typeface="Calibri"/>
                <a:cs typeface="Calibri"/>
                <a:sym typeface="Calibri"/>
              </a:rPr>
              <a:t>total</a:t>
            </a:r>
            <a:endParaRPr sz="3200" b="1" baseline="-25000">
              <a:solidFill>
                <a:schemeClr val="dk1"/>
              </a:solidFill>
              <a:latin typeface="Calibri"/>
              <a:ea typeface="Calibri"/>
              <a:cs typeface="Calibri"/>
              <a:sym typeface="Calibri"/>
            </a:endParaRPr>
          </a:p>
          <a:p>
            <a:pPr indent="0">
              <a:buNone/>
            </a:pPr>
            <a:endParaRPr sz="3200" b="1">
              <a:solidFill>
                <a:schemeClr val="dk1"/>
              </a:solidFill>
              <a:latin typeface="Calibri"/>
              <a:ea typeface="Calibri"/>
              <a:cs typeface="Calibri"/>
              <a:sym typeface="Calibri"/>
            </a:endParaRPr>
          </a:p>
          <a:p>
            <a:pPr marL="0" indent="609585">
              <a:buNone/>
            </a:pPr>
            <a:endParaRPr sz="3200" b="1">
              <a:solidFill>
                <a:schemeClr val="dk1"/>
              </a:solidFill>
              <a:latin typeface="Calibri"/>
              <a:ea typeface="Calibri"/>
              <a:cs typeface="Calibri"/>
              <a:sym typeface="Calibri"/>
            </a:endParaRPr>
          </a:p>
          <a:p>
            <a:pPr marL="0" indent="609585">
              <a:buNone/>
            </a:pPr>
            <a:r>
              <a:rPr lang="en" sz="3200" b="1">
                <a:solidFill>
                  <a:schemeClr val="dk1"/>
                </a:solidFill>
                <a:latin typeface="Calibri"/>
                <a:ea typeface="Calibri"/>
                <a:cs typeface="Calibri"/>
                <a:sym typeface="Calibri"/>
              </a:rPr>
              <a:t>SS</a:t>
            </a:r>
            <a:r>
              <a:rPr lang="en" sz="3200" b="1" baseline="-25000">
                <a:solidFill>
                  <a:schemeClr val="dk1"/>
                </a:solidFill>
                <a:latin typeface="Calibri"/>
                <a:ea typeface="Calibri"/>
                <a:cs typeface="Calibri"/>
                <a:sym typeface="Calibri"/>
              </a:rPr>
              <a:t>total</a:t>
            </a:r>
            <a:r>
              <a:rPr lang="en" sz="3200" b="1">
                <a:solidFill>
                  <a:schemeClr val="dk1"/>
                </a:solidFill>
                <a:latin typeface="Calibri"/>
                <a:ea typeface="Calibri"/>
                <a:cs typeface="Calibri"/>
                <a:sym typeface="Calibri"/>
              </a:rPr>
              <a:t> = SS</a:t>
            </a:r>
            <a:r>
              <a:rPr lang="en" sz="3200" b="1" baseline="-25000">
                <a:solidFill>
                  <a:schemeClr val="dk1"/>
                </a:solidFill>
                <a:latin typeface="Calibri"/>
                <a:ea typeface="Calibri"/>
                <a:cs typeface="Calibri"/>
                <a:sym typeface="Calibri"/>
              </a:rPr>
              <a:t>contrast1</a:t>
            </a:r>
            <a:r>
              <a:rPr lang="en" sz="3200" b="1">
                <a:solidFill>
                  <a:schemeClr val="dk1"/>
                </a:solidFill>
                <a:latin typeface="Calibri"/>
                <a:ea typeface="Calibri"/>
                <a:cs typeface="Calibri"/>
                <a:sym typeface="Calibri"/>
              </a:rPr>
              <a:t> + SS</a:t>
            </a:r>
            <a:r>
              <a:rPr lang="en" sz="3200" b="1" baseline="-25000">
                <a:solidFill>
                  <a:schemeClr val="dk1"/>
                </a:solidFill>
                <a:latin typeface="Calibri"/>
                <a:ea typeface="Calibri"/>
                <a:cs typeface="Calibri"/>
                <a:sym typeface="Calibri"/>
              </a:rPr>
              <a:t>contrast2</a:t>
            </a:r>
            <a:r>
              <a:rPr lang="en" sz="3200" b="1">
                <a:solidFill>
                  <a:schemeClr val="dk1"/>
                </a:solidFill>
                <a:latin typeface="Calibri"/>
                <a:ea typeface="Calibri"/>
                <a:cs typeface="Calibri"/>
                <a:sym typeface="Calibri"/>
              </a:rPr>
              <a:t> +  SS</a:t>
            </a:r>
            <a:r>
              <a:rPr lang="en" sz="3200" b="1" baseline="-25000">
                <a:solidFill>
                  <a:schemeClr val="dk1"/>
                </a:solidFill>
                <a:latin typeface="Calibri"/>
                <a:ea typeface="Calibri"/>
                <a:cs typeface="Calibri"/>
                <a:sym typeface="Calibri"/>
              </a:rPr>
              <a:t>error </a:t>
            </a:r>
            <a:endParaRPr sz="3200" b="1">
              <a:solidFill>
                <a:schemeClr val="dk1"/>
              </a:solidFill>
              <a:latin typeface="Calibri"/>
              <a:ea typeface="Calibri"/>
              <a:cs typeface="Calibri"/>
              <a:sym typeface="Calibri"/>
            </a:endParaRPr>
          </a:p>
          <a:p>
            <a:pPr indent="0">
              <a:buNone/>
            </a:pPr>
            <a:endParaRPr sz="1600" i="1">
              <a:solidFill>
                <a:schemeClr val="dk1"/>
              </a:solidFill>
              <a:latin typeface="Calibri"/>
              <a:ea typeface="Calibri"/>
              <a:cs typeface="Calibri"/>
              <a:sym typeface="Calibri"/>
            </a:endParaRPr>
          </a:p>
          <a:p>
            <a:pPr indent="0">
              <a:buNone/>
            </a:pPr>
            <a:endParaRPr sz="1600" i="1">
              <a:solidFill>
                <a:schemeClr val="dk1"/>
              </a:solidFill>
              <a:latin typeface="Calibri"/>
              <a:ea typeface="Calibri"/>
              <a:cs typeface="Calibri"/>
              <a:sym typeface="Calibri"/>
            </a:endParaRPr>
          </a:p>
          <a:p>
            <a:pPr indent="0">
              <a:buNone/>
            </a:pPr>
            <a:endParaRPr sz="1600" i="1">
              <a:solidFill>
                <a:schemeClr val="dk1"/>
              </a:solidFill>
              <a:latin typeface="Calibri"/>
              <a:ea typeface="Calibri"/>
              <a:cs typeface="Calibri"/>
              <a:sym typeface="Calibri"/>
            </a:endParaRPr>
          </a:p>
          <a:p>
            <a:pPr indent="0">
              <a:buNone/>
            </a:pPr>
            <a:r>
              <a:rPr lang="en" sz="3200" b="1">
                <a:solidFill>
                  <a:schemeClr val="dk1"/>
                </a:solidFill>
                <a:latin typeface="Calibri"/>
                <a:ea typeface="Calibri"/>
                <a:cs typeface="Calibri"/>
                <a:sym typeface="Calibri"/>
              </a:rPr>
              <a:t>Eta</a:t>
            </a:r>
            <a:r>
              <a:rPr lang="en" sz="3200" b="1" baseline="30000">
                <a:solidFill>
                  <a:schemeClr val="dk1"/>
                </a:solidFill>
                <a:latin typeface="Calibri"/>
                <a:ea typeface="Calibri"/>
                <a:cs typeface="Calibri"/>
                <a:sym typeface="Calibri"/>
              </a:rPr>
              <a:t>2</a:t>
            </a:r>
            <a:r>
              <a:rPr lang="en" sz="3200" b="1" baseline="-25000">
                <a:solidFill>
                  <a:schemeClr val="dk1"/>
                </a:solidFill>
                <a:latin typeface="Calibri"/>
                <a:ea typeface="Calibri"/>
                <a:cs typeface="Calibri"/>
                <a:sym typeface="Calibri"/>
              </a:rPr>
              <a:t>contrast1</a:t>
            </a:r>
            <a:r>
              <a:rPr lang="en" sz="3200">
                <a:solidFill>
                  <a:schemeClr val="dk1"/>
                </a:solidFill>
                <a:latin typeface="Calibri"/>
                <a:ea typeface="Calibri"/>
                <a:cs typeface="Calibri"/>
                <a:sym typeface="Calibri"/>
              </a:rPr>
              <a:t> = 1125/5000 = </a:t>
            </a:r>
            <a:r>
              <a:rPr lang="en" sz="3200" b="1">
                <a:solidFill>
                  <a:schemeClr val="dk1"/>
                </a:solidFill>
                <a:latin typeface="Calibri"/>
                <a:ea typeface="Calibri"/>
                <a:cs typeface="Calibri"/>
                <a:sym typeface="Calibri"/>
              </a:rPr>
              <a:t>0.225</a:t>
            </a:r>
            <a:r>
              <a:rPr lang="en" sz="3200">
                <a:solidFill>
                  <a:schemeClr val="dk1"/>
                </a:solidFill>
                <a:latin typeface="Calibri"/>
                <a:ea typeface="Calibri"/>
                <a:cs typeface="Calibri"/>
                <a:sym typeface="Calibri"/>
              </a:rPr>
              <a:t> </a:t>
            </a:r>
            <a:endParaRPr sz="3200">
              <a:solidFill>
                <a:schemeClr val="dk1"/>
              </a:solidFill>
              <a:latin typeface="Calibri"/>
              <a:ea typeface="Calibri"/>
              <a:cs typeface="Calibri"/>
              <a:sym typeface="Calibri"/>
            </a:endParaRPr>
          </a:p>
          <a:p>
            <a:pPr indent="0">
              <a:buNone/>
            </a:pPr>
            <a:endParaRPr sz="3200">
              <a:solidFill>
                <a:schemeClr val="dk1"/>
              </a:solidFill>
              <a:latin typeface="Calibri"/>
              <a:ea typeface="Calibri"/>
              <a:cs typeface="Calibri"/>
              <a:sym typeface="Calibri"/>
            </a:endParaRPr>
          </a:p>
          <a:p>
            <a:pPr indent="0">
              <a:buNone/>
            </a:pPr>
            <a:r>
              <a:rPr lang="en" sz="3200" i="1">
                <a:solidFill>
                  <a:schemeClr val="dk1"/>
                </a:solidFill>
                <a:latin typeface="Calibri"/>
                <a:ea typeface="Calibri"/>
                <a:cs typeface="Calibri"/>
                <a:sym typeface="Calibri"/>
              </a:rPr>
              <a:t>22.5% variance in Y explained by this contrast</a:t>
            </a:r>
            <a:endParaRPr sz="3200" i="1">
              <a:solidFill>
                <a:schemeClr val="dk1"/>
              </a:solidFill>
              <a:latin typeface="Calibri"/>
              <a:ea typeface="Calibri"/>
              <a:cs typeface="Calibri"/>
              <a:sym typeface="Calibri"/>
            </a:endParaRPr>
          </a:p>
          <a:p>
            <a:pPr marL="0" indent="0">
              <a:spcAft>
                <a:spcPts val="2133"/>
              </a:spcAft>
              <a:buNone/>
            </a:pPr>
            <a:endParaRPr i="1"/>
          </a:p>
        </p:txBody>
      </p:sp>
      <p:sp>
        <p:nvSpPr>
          <p:cNvPr id="136" name="Google Shape;136;p23"/>
          <p:cNvSpPr/>
          <p:nvPr/>
        </p:nvSpPr>
        <p:spPr>
          <a:xfrm>
            <a:off x="3190184" y="4706631"/>
            <a:ext cx="891200" cy="575200"/>
          </a:xfrm>
          <a:prstGeom prst="roundRect">
            <a:avLst>
              <a:gd name="adj" fmla="val 16667"/>
            </a:avLst>
          </a:prstGeom>
          <a:noFill/>
          <a:ln w="28575" cap="flat" cmpd="sng">
            <a:solidFill>
              <a:srgbClr val="9900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37" name="Google Shape;137;p23"/>
          <p:cNvSpPr/>
          <p:nvPr/>
        </p:nvSpPr>
        <p:spPr>
          <a:xfrm>
            <a:off x="4191900" y="4705599"/>
            <a:ext cx="891200" cy="575200"/>
          </a:xfrm>
          <a:prstGeom prst="roundRect">
            <a:avLst>
              <a:gd name="adj" fmla="val 16667"/>
            </a:avLst>
          </a:prstGeom>
          <a:noFill/>
          <a:ln w="2857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38" name="Google Shape;138;p23"/>
          <p:cNvSpPr txBox="1"/>
          <p:nvPr/>
        </p:nvSpPr>
        <p:spPr>
          <a:xfrm>
            <a:off x="7086467" y="2809367"/>
            <a:ext cx="4994400" cy="1895200"/>
          </a:xfrm>
          <a:prstGeom prst="rect">
            <a:avLst/>
          </a:prstGeom>
          <a:solidFill>
            <a:srgbClr val="CFE2F3"/>
          </a:solidFill>
          <a:ln>
            <a:noFill/>
          </a:ln>
        </p:spPr>
        <p:txBody>
          <a:bodyPr spcFirstLastPara="1" wrap="square" lIns="121900" tIns="121900" rIns="121900" bIns="121900" anchor="t" anchorCtr="0">
            <a:noAutofit/>
          </a:bodyPr>
          <a:lstStyle/>
          <a:p>
            <a:r>
              <a:rPr lang="en" sz="2133"/>
              <a:t>1125 is the SS</a:t>
            </a:r>
            <a:r>
              <a:rPr lang="en" sz="2133" baseline="-25000"/>
              <a:t>contrast </a:t>
            </a:r>
            <a:r>
              <a:rPr lang="en" sz="2133"/>
              <a:t>from the previous slide</a:t>
            </a:r>
            <a:endParaRPr sz="2133"/>
          </a:p>
          <a:p>
            <a:endParaRPr sz="2133"/>
          </a:p>
          <a:p>
            <a:r>
              <a:rPr lang="en" sz="2133"/>
              <a:t>5000 is the SS</a:t>
            </a:r>
            <a:r>
              <a:rPr lang="en" sz="2133" baseline="-25000"/>
              <a:t>total </a:t>
            </a:r>
            <a:r>
              <a:rPr lang="en" sz="2133"/>
              <a:t>that was given to us beforehand</a:t>
            </a:r>
            <a:endParaRPr sz="2133"/>
          </a:p>
        </p:txBody>
      </p:sp>
      <p:cxnSp>
        <p:nvCxnSpPr>
          <p:cNvPr id="139" name="Google Shape;139;p23"/>
          <p:cNvCxnSpPr>
            <a:endCxn id="136" idx="0"/>
          </p:cNvCxnSpPr>
          <p:nvPr/>
        </p:nvCxnSpPr>
        <p:spPr>
          <a:xfrm flipH="1">
            <a:off x="3635784" y="3431031"/>
            <a:ext cx="3561200" cy="1275600"/>
          </a:xfrm>
          <a:prstGeom prst="straightConnector1">
            <a:avLst/>
          </a:prstGeom>
          <a:noFill/>
          <a:ln w="28575" cap="flat" cmpd="sng">
            <a:solidFill>
              <a:srgbClr val="9900FF"/>
            </a:solidFill>
            <a:prstDash val="solid"/>
            <a:round/>
            <a:headEnd type="none" w="med" len="med"/>
            <a:tailEnd type="triangle" w="med" len="med"/>
          </a:ln>
        </p:spPr>
      </p:cxnSp>
      <p:cxnSp>
        <p:nvCxnSpPr>
          <p:cNvPr id="140" name="Google Shape;140;p23"/>
          <p:cNvCxnSpPr>
            <a:stCxn id="138" idx="1"/>
            <a:endCxn id="137" idx="3"/>
          </p:cNvCxnSpPr>
          <p:nvPr/>
        </p:nvCxnSpPr>
        <p:spPr>
          <a:xfrm flipH="1">
            <a:off x="5083101" y="3756967"/>
            <a:ext cx="2003367" cy="1236232"/>
          </a:xfrm>
          <a:prstGeom prst="straightConnector1">
            <a:avLst/>
          </a:prstGeom>
          <a:noFill/>
          <a:ln w="28575" cap="flat" cmpd="sng">
            <a:solidFill>
              <a:srgbClr val="0000FF"/>
            </a:solidFill>
            <a:prstDash val="solid"/>
            <a:round/>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BE131-228D-4569-BF8F-6119163B680D}"/>
              </a:ext>
            </a:extLst>
          </p:cNvPr>
          <p:cNvSpPr>
            <a:spLocks noGrp="1"/>
          </p:cNvSpPr>
          <p:nvPr>
            <p:ph type="title"/>
          </p:nvPr>
        </p:nvSpPr>
        <p:spPr/>
        <p:txBody>
          <a:bodyPr/>
          <a:lstStyle/>
          <a:p>
            <a:r>
              <a:rPr lang="en-US" dirty="0"/>
              <a:t>Resources on Orthogonal Contrasts</a:t>
            </a:r>
          </a:p>
        </p:txBody>
      </p:sp>
      <p:sp>
        <p:nvSpPr>
          <p:cNvPr id="3" name="Text Placeholder 2">
            <a:extLst>
              <a:ext uri="{FF2B5EF4-FFF2-40B4-BE49-F238E27FC236}">
                <a16:creationId xmlns:a16="http://schemas.microsoft.com/office/drawing/2014/main" id="{F461F98F-A8DC-4890-B62C-E20BFC1EA937}"/>
              </a:ext>
            </a:extLst>
          </p:cNvPr>
          <p:cNvSpPr>
            <a:spLocks noGrp="1"/>
          </p:cNvSpPr>
          <p:nvPr>
            <p:ph type="body" idx="1"/>
          </p:nvPr>
        </p:nvSpPr>
        <p:spPr/>
        <p:txBody>
          <a:bodyPr anchor="ctr"/>
          <a:lstStyle/>
          <a:p>
            <a:pPr marL="609585" marR="0" lvl="0" indent="-474121" algn="l" defTabSz="457189" rtl="0" eaLnBrk="1" fontAlgn="auto" latinLnBrk="0" hangingPunct="1">
              <a:lnSpc>
                <a:spcPct val="110000"/>
              </a:lnSpc>
              <a:spcBef>
                <a:spcPts val="0"/>
              </a:spcBef>
              <a:spcAft>
                <a:spcPts val="0"/>
              </a:spcAft>
              <a:buClr>
                <a:srgbClr val="96A4C6"/>
              </a:buClr>
              <a:buSzPts val="2000"/>
              <a:buFont typeface="Wingdings 2" panose="05020102010507070707" pitchFamily="18" charset="2"/>
              <a:buChar char="●"/>
              <a:tabLst/>
              <a:defRPr/>
            </a:pPr>
            <a:r>
              <a:rPr kumimoji="0" lang="en-US" sz="2667" b="0" i="0" u="sng" strike="noStrike" kern="1200" cap="none" spc="0" normalizeH="0" baseline="0" noProof="0" dirty="0">
                <a:ln>
                  <a:noFill/>
                </a:ln>
                <a:solidFill>
                  <a:srgbClr val="918158"/>
                </a:solidFill>
                <a:effectLst/>
                <a:uLnTx/>
                <a:uFillTx/>
                <a:latin typeface="Avenir Next LT Pro" panose="020B0502020104020203"/>
                <a:ea typeface="+mn-ea"/>
                <a:cs typeface="+mn-cs"/>
                <a:hlinkClick r:id="rId2"/>
              </a:rPr>
              <a:t>http://www.jds-online.com/files/JDS-563.pdf</a:t>
            </a:r>
            <a:endParaRPr kumimoji="0" lang="en-US" sz="2667" b="0" i="0" u="none" strike="noStrike" kern="1200" cap="none" spc="0" normalizeH="0" baseline="0" noProof="0" dirty="0">
              <a:ln>
                <a:noFill/>
              </a:ln>
              <a:solidFill>
                <a:srgbClr val="000000">
                  <a:lumMod val="75000"/>
                  <a:lumOff val="25000"/>
                </a:srgbClr>
              </a:solidFill>
              <a:effectLst/>
              <a:uLnTx/>
              <a:uFillTx/>
              <a:latin typeface="Avenir Next LT Pro" panose="020B0502020104020203"/>
              <a:ea typeface="+mn-ea"/>
              <a:cs typeface="+mn-cs"/>
            </a:endParaRPr>
          </a:p>
          <a:p>
            <a:endParaRPr lang="en-US" dirty="0"/>
          </a:p>
        </p:txBody>
      </p:sp>
    </p:spTree>
    <p:extLst>
      <p:ext uri="{BB962C8B-B14F-4D97-AF65-F5344CB8AC3E}">
        <p14:creationId xmlns:p14="http://schemas.microsoft.com/office/powerpoint/2010/main" val="1137969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98E009-D495-4C79-BF69-B1A3F412CC53}"/>
              </a:ext>
            </a:extLst>
          </p:cNvPr>
          <p:cNvSpPr>
            <a:spLocks noGrp="1"/>
          </p:cNvSpPr>
          <p:nvPr>
            <p:ph type="title"/>
          </p:nvPr>
        </p:nvSpPr>
        <p:spPr>
          <a:xfrm>
            <a:off x="783771" y="1066800"/>
            <a:ext cx="5727760" cy="4724400"/>
          </a:xfrm>
        </p:spPr>
        <p:txBody>
          <a:bodyPr vert="horz" lIns="91440" tIns="45720" rIns="91440" bIns="45720" rtlCol="0" anchor="ctr">
            <a:normAutofit/>
          </a:bodyPr>
          <a:lstStyle/>
          <a:p>
            <a:pPr algn="r" defTabSz="457200">
              <a:spcBef>
                <a:spcPct val="0"/>
              </a:spcBef>
            </a:pPr>
            <a:r>
              <a:rPr lang="en-US" sz="6600" b="0" kern="1200" cap="all" dirty="0">
                <a:solidFill>
                  <a:srgbClr val="FFFFFF">
                    <a:alpha val="90000"/>
                  </a:srgbClr>
                </a:solidFill>
                <a:latin typeface="+mj-lt"/>
                <a:ea typeface="+mj-ea"/>
                <a:cs typeface="+mj-cs"/>
              </a:rPr>
              <a:t>Part 2: Polynomial Contrasts</a:t>
            </a:r>
          </a:p>
        </p:txBody>
      </p:sp>
      <p:sp>
        <p:nvSpPr>
          <p:cNvPr id="17" name="Rectangle 16">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438258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2"/>
          <p:cNvSpPr txBox="1">
            <a:spLocks noGrp="1"/>
          </p:cNvSpPr>
          <p:nvPr>
            <p:ph type="title"/>
          </p:nvPr>
        </p:nvSpPr>
        <p:spPr>
          <a:xfrm>
            <a:off x="415600" y="536267"/>
            <a:ext cx="11360800" cy="763600"/>
          </a:xfrm>
          <a:prstGeom prst="rect">
            <a:avLst/>
          </a:prstGeom>
        </p:spPr>
        <p:txBody>
          <a:bodyPr spcFirstLastPara="1" vert="horz" wrap="square" lIns="121900" tIns="121900" rIns="121900" bIns="121900" rtlCol="0" anchor="t" anchorCtr="0">
            <a:noAutofit/>
          </a:bodyPr>
          <a:lstStyle/>
          <a:p>
            <a:pPr>
              <a:buClr>
                <a:schemeClr val="dk1"/>
              </a:buClr>
              <a:buSzPts val="1100"/>
            </a:pPr>
            <a:r>
              <a:rPr lang="en" dirty="0"/>
              <a:t>What are orthogonal polynomial contrasts (aka trend contrasts) and why use them?</a:t>
            </a:r>
            <a:endParaRPr dirty="0"/>
          </a:p>
        </p:txBody>
      </p:sp>
      <p:sp>
        <p:nvSpPr>
          <p:cNvPr id="189" name="Google Shape;189;p32"/>
          <p:cNvSpPr txBox="1">
            <a:spLocks noGrp="1"/>
          </p:cNvSpPr>
          <p:nvPr>
            <p:ph type="body" idx="1"/>
          </p:nvPr>
        </p:nvSpPr>
        <p:spPr>
          <a:xfrm>
            <a:off x="415600" y="1766533"/>
            <a:ext cx="11512800" cy="4555200"/>
          </a:xfrm>
          <a:prstGeom prst="rect">
            <a:avLst/>
          </a:prstGeom>
        </p:spPr>
        <p:txBody>
          <a:bodyPr spcFirstLastPara="1" vert="horz" wrap="square" lIns="121900" tIns="121900" rIns="121900" bIns="121900" rtlCol="0" anchor="t" anchorCtr="0">
            <a:noAutofit/>
          </a:bodyPr>
          <a:lstStyle/>
          <a:p>
            <a:pPr marL="0" indent="0">
              <a:lnSpc>
                <a:spcPct val="100000"/>
              </a:lnSpc>
              <a:buNone/>
            </a:pPr>
            <a:r>
              <a:rPr lang="en" dirty="0">
                <a:solidFill>
                  <a:schemeClr val="dk1"/>
                </a:solidFill>
              </a:rPr>
              <a:t>Allow us to evaluate non-linear relations between a categorical predictor and an outcome</a:t>
            </a:r>
            <a:endParaRPr dirty="0">
              <a:solidFill>
                <a:schemeClr val="dk1"/>
              </a:solidFill>
            </a:endParaRPr>
          </a:p>
          <a:p>
            <a:pPr marL="152396" indent="0">
              <a:lnSpc>
                <a:spcPct val="100000"/>
              </a:lnSpc>
              <a:buClr>
                <a:schemeClr val="dk1"/>
              </a:buClr>
              <a:buNone/>
            </a:pPr>
            <a:endParaRPr lang="en" dirty="0">
              <a:solidFill>
                <a:schemeClr val="dk1"/>
              </a:solidFill>
            </a:endParaRPr>
          </a:p>
          <a:p>
            <a:pPr>
              <a:lnSpc>
                <a:spcPct val="100000"/>
              </a:lnSpc>
              <a:buClr>
                <a:schemeClr val="dk1"/>
              </a:buClr>
            </a:pPr>
            <a:r>
              <a:rPr lang="en" dirty="0">
                <a:solidFill>
                  <a:schemeClr val="dk1"/>
                </a:solidFill>
              </a:rPr>
              <a:t>With continuous predictors we can model these by squaring X to test a quadratic effect, cubing X to test a cubic effect, etc.</a:t>
            </a:r>
            <a:endParaRPr dirty="0">
              <a:solidFill>
                <a:schemeClr val="dk1"/>
              </a:solidFill>
            </a:endParaRPr>
          </a:p>
          <a:p>
            <a:pPr indent="0">
              <a:lnSpc>
                <a:spcPct val="100000"/>
              </a:lnSpc>
              <a:buNone/>
            </a:pPr>
            <a:endParaRPr dirty="0">
              <a:solidFill>
                <a:schemeClr val="dk1"/>
              </a:solidFill>
            </a:endParaRPr>
          </a:p>
          <a:p>
            <a:pPr>
              <a:lnSpc>
                <a:spcPct val="100000"/>
              </a:lnSpc>
              <a:buClr>
                <a:schemeClr val="dk1"/>
              </a:buClr>
            </a:pPr>
            <a:r>
              <a:rPr lang="en" dirty="0">
                <a:solidFill>
                  <a:schemeClr val="dk1"/>
                </a:solidFill>
              </a:rPr>
              <a:t>With categorical predictors, we can use specific polynomial contrasts to test different effects. </a:t>
            </a:r>
            <a:r>
              <a:rPr lang="en" sz="2133" i="1" dirty="0">
                <a:solidFill>
                  <a:srgbClr val="9900FF"/>
                </a:solidFill>
              </a:rPr>
              <a:t>These contrast levels can be found online, or in the table on </a:t>
            </a:r>
            <a:r>
              <a:rPr lang="en" sz="2133" i="1">
                <a:solidFill>
                  <a:srgbClr val="9900FF"/>
                </a:solidFill>
              </a:rPr>
              <a:t>slide 23!</a:t>
            </a:r>
            <a:endParaRPr sz="2133" i="1" dirty="0">
              <a:solidFill>
                <a:srgbClr val="9900FF"/>
              </a:solidFill>
            </a:endParaRPr>
          </a:p>
          <a:p>
            <a:pPr marL="0" indent="0">
              <a:lnSpc>
                <a:spcPct val="100000"/>
              </a:lnSpc>
              <a:buNone/>
            </a:pPr>
            <a:endParaRPr dirty="0">
              <a:solidFill>
                <a:schemeClr val="dk1"/>
              </a:solidFill>
            </a:endParaRPr>
          </a:p>
          <a:p>
            <a:pPr marL="0" indent="0">
              <a:lnSpc>
                <a:spcPct val="100000"/>
              </a:lnSpc>
              <a:buNone/>
            </a:pPr>
            <a:r>
              <a:rPr lang="en" dirty="0">
                <a:solidFill>
                  <a:schemeClr val="dk1"/>
                </a:solidFill>
              </a:rPr>
              <a:t>This type of coding system should be used only with an ordinal variable in which the levels are equally spaced</a:t>
            </a:r>
            <a:endParaRPr sz="3200" b="1" baseline="30000" dirty="0">
              <a:solidFill>
                <a:schemeClr val="dk1"/>
              </a:solidFill>
              <a:highlight>
                <a:schemeClr val="lt1"/>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3"/>
          <p:cNvSpPr txBox="1">
            <a:spLocks noGrp="1"/>
          </p:cNvSpPr>
          <p:nvPr>
            <p:ph type="title"/>
          </p:nvPr>
        </p:nvSpPr>
        <p:spPr>
          <a:xfrm>
            <a:off x="320200" y="505431"/>
            <a:ext cx="11360800" cy="763600"/>
          </a:xfrm>
          <a:prstGeom prst="rect">
            <a:avLst/>
          </a:prstGeom>
        </p:spPr>
        <p:txBody>
          <a:bodyPr spcFirstLastPara="1" vert="horz" wrap="square" lIns="121900" tIns="121900" rIns="121900" bIns="121900" rtlCol="0" anchor="t" anchorCtr="0">
            <a:noAutofit/>
          </a:bodyPr>
          <a:lstStyle/>
          <a:p>
            <a:r>
              <a:rPr lang="en" dirty="0"/>
              <a:t>Effects we can evaluate with more than 3 levels of a categorical predictor:</a:t>
            </a:r>
            <a:endParaRPr dirty="0"/>
          </a:p>
        </p:txBody>
      </p:sp>
      <p:sp>
        <p:nvSpPr>
          <p:cNvPr id="195" name="Google Shape;195;p33"/>
          <p:cNvSpPr txBox="1">
            <a:spLocks noGrp="1"/>
          </p:cNvSpPr>
          <p:nvPr>
            <p:ph type="body" idx="1"/>
          </p:nvPr>
        </p:nvSpPr>
        <p:spPr>
          <a:xfrm>
            <a:off x="320200" y="1917133"/>
            <a:ext cx="11551600" cy="4555200"/>
          </a:xfrm>
          <a:prstGeom prst="rect">
            <a:avLst/>
          </a:prstGeom>
        </p:spPr>
        <p:txBody>
          <a:bodyPr spcFirstLastPara="1" vert="horz" wrap="square" lIns="121900" tIns="121900" rIns="121900" bIns="121900" rtlCol="0" anchor="ctr" anchorCtr="0">
            <a:noAutofit/>
          </a:bodyPr>
          <a:lstStyle/>
          <a:p>
            <a:pPr marL="0" indent="0">
              <a:lnSpc>
                <a:spcPct val="130000"/>
              </a:lnSpc>
              <a:buClr>
                <a:schemeClr val="dk1"/>
              </a:buClr>
              <a:buSzPts val="1100"/>
              <a:buNone/>
            </a:pPr>
            <a:r>
              <a:rPr lang="en" sz="2133" b="1">
                <a:solidFill>
                  <a:srgbClr val="0000FF"/>
                </a:solidFill>
                <a:highlight>
                  <a:srgbClr val="FFFFFF"/>
                </a:highlight>
                <a:latin typeface="Roboto"/>
                <a:ea typeface="Roboto"/>
                <a:cs typeface="Roboto"/>
                <a:sym typeface="Roboto"/>
              </a:rPr>
              <a:t>Linear</a:t>
            </a:r>
            <a:r>
              <a:rPr lang="en" sz="2133">
                <a:solidFill>
                  <a:srgbClr val="0000FF"/>
                </a:solidFill>
                <a:highlight>
                  <a:srgbClr val="FFFFFF"/>
                </a:highlight>
                <a:latin typeface="Roboto"/>
                <a:ea typeface="Roboto"/>
                <a:cs typeface="Roboto"/>
                <a:sym typeface="Roboto"/>
              </a:rPr>
              <a:t>: </a:t>
            </a:r>
            <a:r>
              <a:rPr lang="en" sz="2133">
                <a:solidFill>
                  <a:srgbClr val="111111"/>
                </a:solidFill>
                <a:highlight>
                  <a:srgbClr val="FFFFFF"/>
                </a:highlight>
                <a:latin typeface="Roboto"/>
                <a:ea typeface="Roboto"/>
                <a:cs typeface="Roboto"/>
                <a:sym typeface="Roboto"/>
              </a:rPr>
              <a:t>If we increase the dose level the Y values will increase, and we can select the best level based on the highest dose. </a:t>
            </a:r>
            <a:r>
              <a:rPr lang="en" sz="2133" b="1">
                <a:solidFill>
                  <a:srgbClr val="0000FF"/>
                </a:solidFill>
                <a:highlight>
                  <a:schemeClr val="lt1"/>
                </a:highlight>
                <a:latin typeface="Roboto"/>
                <a:ea typeface="Roboto"/>
                <a:cs typeface="Roboto"/>
                <a:sym typeface="Roboto"/>
              </a:rPr>
              <a:t>Y = a + bX</a:t>
            </a:r>
            <a:endParaRPr sz="2133" b="1">
              <a:solidFill>
                <a:srgbClr val="0000FF"/>
              </a:solidFill>
              <a:highlight>
                <a:srgbClr val="FFFFFF"/>
              </a:highlight>
              <a:latin typeface="Roboto"/>
              <a:ea typeface="Roboto"/>
              <a:cs typeface="Roboto"/>
              <a:sym typeface="Roboto"/>
            </a:endParaRPr>
          </a:p>
          <a:p>
            <a:pPr marL="0" indent="0">
              <a:lnSpc>
                <a:spcPct val="130000"/>
              </a:lnSpc>
              <a:spcBef>
                <a:spcPts val="1467"/>
              </a:spcBef>
              <a:buClr>
                <a:schemeClr val="dk1"/>
              </a:buClr>
              <a:buSzPts val="1100"/>
              <a:buNone/>
            </a:pPr>
            <a:r>
              <a:rPr lang="en" sz="2133" b="1">
                <a:solidFill>
                  <a:srgbClr val="FF0000"/>
                </a:solidFill>
                <a:highlight>
                  <a:srgbClr val="FFFFFF"/>
                </a:highlight>
                <a:latin typeface="Roboto"/>
                <a:ea typeface="Roboto"/>
                <a:cs typeface="Roboto"/>
                <a:sym typeface="Roboto"/>
              </a:rPr>
              <a:t>Quadratic: </a:t>
            </a:r>
            <a:r>
              <a:rPr lang="en" sz="2133">
                <a:solidFill>
                  <a:srgbClr val="111111"/>
                </a:solidFill>
                <a:highlight>
                  <a:srgbClr val="FFFFFF"/>
                </a:highlight>
                <a:latin typeface="Roboto"/>
                <a:ea typeface="Roboto"/>
                <a:cs typeface="Roboto"/>
                <a:sym typeface="Roboto"/>
              </a:rPr>
              <a:t>If we increase the dose level the Y values will be increased until certain dose after that the level of dosage will have a negative effect. </a:t>
            </a:r>
            <a:r>
              <a:rPr lang="en" sz="2133" b="1">
                <a:solidFill>
                  <a:srgbClr val="FF0000"/>
                </a:solidFill>
                <a:highlight>
                  <a:schemeClr val="lt1"/>
                </a:highlight>
                <a:latin typeface="Roboto"/>
                <a:ea typeface="Roboto"/>
                <a:cs typeface="Roboto"/>
                <a:sym typeface="Roboto"/>
              </a:rPr>
              <a:t>Y = a + b</a:t>
            </a:r>
            <a:r>
              <a:rPr lang="en" sz="2133" b="1" baseline="-25000">
                <a:solidFill>
                  <a:srgbClr val="FF0000"/>
                </a:solidFill>
                <a:highlight>
                  <a:schemeClr val="lt1"/>
                </a:highlight>
                <a:latin typeface="Roboto"/>
                <a:ea typeface="Roboto"/>
                <a:cs typeface="Roboto"/>
                <a:sym typeface="Roboto"/>
              </a:rPr>
              <a:t>1</a:t>
            </a:r>
            <a:r>
              <a:rPr lang="en" sz="2133" b="1">
                <a:solidFill>
                  <a:srgbClr val="FF0000"/>
                </a:solidFill>
                <a:highlight>
                  <a:schemeClr val="lt1"/>
                </a:highlight>
                <a:latin typeface="Roboto"/>
                <a:ea typeface="Roboto"/>
                <a:cs typeface="Roboto"/>
                <a:sym typeface="Roboto"/>
              </a:rPr>
              <a:t>X + b</a:t>
            </a:r>
            <a:r>
              <a:rPr lang="en" sz="2133" b="1" baseline="-25000">
                <a:solidFill>
                  <a:srgbClr val="FF0000"/>
                </a:solidFill>
                <a:highlight>
                  <a:schemeClr val="lt1"/>
                </a:highlight>
                <a:latin typeface="Roboto"/>
                <a:ea typeface="Roboto"/>
                <a:cs typeface="Roboto"/>
                <a:sym typeface="Roboto"/>
              </a:rPr>
              <a:t>2</a:t>
            </a:r>
            <a:r>
              <a:rPr lang="en" sz="2133" b="1">
                <a:solidFill>
                  <a:srgbClr val="FF0000"/>
                </a:solidFill>
                <a:highlight>
                  <a:schemeClr val="lt1"/>
                </a:highlight>
                <a:latin typeface="Roboto"/>
                <a:ea typeface="Roboto"/>
                <a:cs typeface="Roboto"/>
                <a:sym typeface="Roboto"/>
              </a:rPr>
              <a:t>X</a:t>
            </a:r>
            <a:r>
              <a:rPr lang="en" sz="2133" b="1" baseline="30000">
                <a:solidFill>
                  <a:srgbClr val="FF0000"/>
                </a:solidFill>
                <a:highlight>
                  <a:schemeClr val="lt1"/>
                </a:highlight>
                <a:latin typeface="Roboto"/>
                <a:ea typeface="Roboto"/>
                <a:cs typeface="Roboto"/>
                <a:sym typeface="Roboto"/>
              </a:rPr>
              <a:t>2</a:t>
            </a:r>
            <a:endParaRPr sz="2133" b="1">
              <a:solidFill>
                <a:srgbClr val="FF0000"/>
              </a:solidFill>
              <a:highlight>
                <a:srgbClr val="FFFFFF"/>
              </a:highlight>
              <a:latin typeface="Roboto"/>
              <a:ea typeface="Roboto"/>
              <a:cs typeface="Roboto"/>
              <a:sym typeface="Roboto"/>
            </a:endParaRPr>
          </a:p>
          <a:p>
            <a:pPr marL="0" indent="0">
              <a:lnSpc>
                <a:spcPct val="130000"/>
              </a:lnSpc>
              <a:spcBef>
                <a:spcPts val="1467"/>
              </a:spcBef>
              <a:buClr>
                <a:schemeClr val="dk1"/>
              </a:buClr>
              <a:buSzPts val="1100"/>
              <a:buNone/>
            </a:pPr>
            <a:r>
              <a:rPr lang="en" sz="2133" b="1">
                <a:solidFill>
                  <a:srgbClr val="9900FF"/>
                </a:solidFill>
                <a:highlight>
                  <a:srgbClr val="FFFFFF"/>
                </a:highlight>
                <a:latin typeface="Roboto"/>
                <a:ea typeface="Roboto"/>
                <a:cs typeface="Roboto"/>
                <a:sym typeface="Roboto"/>
              </a:rPr>
              <a:t>Cubic</a:t>
            </a:r>
            <a:r>
              <a:rPr lang="en" sz="2133">
                <a:solidFill>
                  <a:srgbClr val="9900FF"/>
                </a:solidFill>
                <a:highlight>
                  <a:srgbClr val="FFFFFF"/>
                </a:highlight>
                <a:latin typeface="Roboto"/>
                <a:ea typeface="Roboto"/>
                <a:cs typeface="Roboto"/>
                <a:sym typeface="Roboto"/>
              </a:rPr>
              <a:t>:</a:t>
            </a:r>
            <a:r>
              <a:rPr lang="en" sz="2133">
                <a:solidFill>
                  <a:srgbClr val="111111"/>
                </a:solidFill>
                <a:highlight>
                  <a:srgbClr val="FFFFFF"/>
                </a:highlight>
                <a:latin typeface="Roboto"/>
                <a:ea typeface="Roboto"/>
                <a:cs typeface="Roboto"/>
                <a:sym typeface="Roboto"/>
              </a:rPr>
              <a:t> The dosage would increase Y values after certain dosage and then decrease and if we increase more the dosage level, the Y values will increase. </a:t>
            </a:r>
            <a:r>
              <a:rPr lang="en" sz="2133" b="1">
                <a:solidFill>
                  <a:srgbClr val="9900FF"/>
                </a:solidFill>
                <a:highlight>
                  <a:schemeClr val="lt1"/>
                </a:highlight>
                <a:latin typeface="Roboto"/>
                <a:ea typeface="Roboto"/>
                <a:cs typeface="Roboto"/>
                <a:sym typeface="Roboto"/>
              </a:rPr>
              <a:t>Y = a + b</a:t>
            </a:r>
            <a:r>
              <a:rPr lang="en" sz="2133" b="1" baseline="-25000">
                <a:solidFill>
                  <a:srgbClr val="9900FF"/>
                </a:solidFill>
                <a:highlight>
                  <a:schemeClr val="lt1"/>
                </a:highlight>
                <a:latin typeface="Roboto"/>
                <a:ea typeface="Roboto"/>
                <a:cs typeface="Roboto"/>
                <a:sym typeface="Roboto"/>
              </a:rPr>
              <a:t>1</a:t>
            </a:r>
            <a:r>
              <a:rPr lang="en" sz="2133" b="1">
                <a:solidFill>
                  <a:srgbClr val="9900FF"/>
                </a:solidFill>
                <a:highlight>
                  <a:schemeClr val="lt1"/>
                </a:highlight>
                <a:latin typeface="Roboto"/>
                <a:ea typeface="Roboto"/>
                <a:cs typeface="Roboto"/>
                <a:sym typeface="Roboto"/>
              </a:rPr>
              <a:t>X + b</a:t>
            </a:r>
            <a:r>
              <a:rPr lang="en" sz="2133" b="1" baseline="-25000">
                <a:solidFill>
                  <a:srgbClr val="9900FF"/>
                </a:solidFill>
                <a:highlight>
                  <a:schemeClr val="lt1"/>
                </a:highlight>
                <a:latin typeface="Roboto"/>
                <a:ea typeface="Roboto"/>
                <a:cs typeface="Roboto"/>
                <a:sym typeface="Roboto"/>
              </a:rPr>
              <a:t>2</a:t>
            </a:r>
            <a:r>
              <a:rPr lang="en" sz="2133" b="1">
                <a:solidFill>
                  <a:srgbClr val="9900FF"/>
                </a:solidFill>
                <a:highlight>
                  <a:schemeClr val="lt1"/>
                </a:highlight>
                <a:latin typeface="Roboto"/>
                <a:ea typeface="Roboto"/>
                <a:cs typeface="Roboto"/>
                <a:sym typeface="Roboto"/>
              </a:rPr>
              <a:t>X</a:t>
            </a:r>
            <a:r>
              <a:rPr lang="en" sz="2133" b="1" baseline="30000">
                <a:solidFill>
                  <a:srgbClr val="9900FF"/>
                </a:solidFill>
                <a:highlight>
                  <a:schemeClr val="lt1"/>
                </a:highlight>
                <a:latin typeface="Roboto"/>
                <a:ea typeface="Roboto"/>
                <a:cs typeface="Roboto"/>
                <a:sym typeface="Roboto"/>
              </a:rPr>
              <a:t>2 </a:t>
            </a:r>
            <a:r>
              <a:rPr lang="en" sz="2133" b="1">
                <a:solidFill>
                  <a:srgbClr val="9900FF"/>
                </a:solidFill>
                <a:highlight>
                  <a:schemeClr val="lt1"/>
                </a:highlight>
                <a:latin typeface="Roboto"/>
                <a:ea typeface="Roboto"/>
                <a:cs typeface="Roboto"/>
                <a:sym typeface="Roboto"/>
              </a:rPr>
              <a:t>+ b</a:t>
            </a:r>
            <a:r>
              <a:rPr lang="en" sz="2133" b="1" baseline="-25000">
                <a:solidFill>
                  <a:srgbClr val="9900FF"/>
                </a:solidFill>
                <a:highlight>
                  <a:schemeClr val="lt1"/>
                </a:highlight>
                <a:latin typeface="Roboto"/>
                <a:ea typeface="Roboto"/>
                <a:cs typeface="Roboto"/>
                <a:sym typeface="Roboto"/>
              </a:rPr>
              <a:t>3</a:t>
            </a:r>
            <a:r>
              <a:rPr lang="en" sz="2133" b="1">
                <a:solidFill>
                  <a:srgbClr val="9900FF"/>
                </a:solidFill>
                <a:highlight>
                  <a:schemeClr val="lt1"/>
                </a:highlight>
                <a:latin typeface="Roboto"/>
                <a:ea typeface="Roboto"/>
                <a:cs typeface="Roboto"/>
                <a:sym typeface="Roboto"/>
              </a:rPr>
              <a:t>X</a:t>
            </a:r>
            <a:r>
              <a:rPr lang="en" sz="2133" b="1" baseline="30000">
                <a:solidFill>
                  <a:srgbClr val="9900FF"/>
                </a:solidFill>
                <a:highlight>
                  <a:schemeClr val="lt1"/>
                </a:highlight>
                <a:latin typeface="Roboto"/>
                <a:ea typeface="Roboto"/>
                <a:cs typeface="Roboto"/>
                <a:sym typeface="Roboto"/>
              </a:rPr>
              <a:t>3</a:t>
            </a:r>
            <a:endParaRPr sz="2133" b="1" baseline="30000">
              <a:solidFill>
                <a:srgbClr val="9900FF"/>
              </a:solidFill>
              <a:highlight>
                <a:schemeClr val="lt1"/>
              </a:highlight>
              <a:latin typeface="Roboto"/>
              <a:ea typeface="Roboto"/>
              <a:cs typeface="Roboto"/>
              <a:sym typeface="Roboto"/>
            </a:endParaRPr>
          </a:p>
          <a:p>
            <a:pPr marL="0" indent="0">
              <a:lnSpc>
                <a:spcPct val="100000"/>
              </a:lnSpc>
              <a:spcBef>
                <a:spcPts val="1467"/>
              </a:spcBef>
              <a:spcAft>
                <a:spcPts val="1467"/>
              </a:spcAft>
              <a:buClr>
                <a:schemeClr val="dk1"/>
              </a:buClr>
              <a:buSzPts val="1100"/>
              <a:buNone/>
            </a:pPr>
            <a:endParaRPr sz="3200" b="1" baseline="30000">
              <a:solidFill>
                <a:srgbClr val="000000"/>
              </a:solidFill>
              <a:highlight>
                <a:schemeClr val="lt1"/>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F7207B7B-5C57-458C-BE38-95D2CD765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770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5" y="0"/>
            <a:ext cx="4654295"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F191532-D73B-4B9C-A66F-1F2E32F0771F}"/>
              </a:ext>
            </a:extLst>
          </p:cNvPr>
          <p:cNvSpPr>
            <a:spLocks noGrp="1"/>
          </p:cNvSpPr>
          <p:nvPr>
            <p:ph type="title"/>
          </p:nvPr>
        </p:nvSpPr>
        <p:spPr>
          <a:xfrm>
            <a:off x="8109235" y="863695"/>
            <a:ext cx="3511233" cy="3779995"/>
          </a:xfrm>
        </p:spPr>
        <p:txBody>
          <a:bodyPr vert="horz" lIns="91440" tIns="45720" rIns="91440" bIns="45720" rtlCol="0" anchor="ctr">
            <a:normAutofit/>
          </a:bodyPr>
          <a:lstStyle/>
          <a:p>
            <a:pPr defTabSz="457200">
              <a:spcBef>
                <a:spcPct val="0"/>
              </a:spcBef>
            </a:pPr>
            <a:r>
              <a:rPr lang="en-US" sz="3600" dirty="0">
                <a:solidFill>
                  <a:schemeClr val="tx1"/>
                </a:solidFill>
              </a:rPr>
              <a:t>Create a new </a:t>
            </a:r>
            <a:br>
              <a:rPr lang="en-US" sz="3600" dirty="0">
                <a:solidFill>
                  <a:schemeClr val="tx1"/>
                </a:solidFill>
              </a:rPr>
            </a:br>
            <a:r>
              <a:rPr lang="en-US" sz="3600" dirty="0">
                <a:solidFill>
                  <a:schemeClr val="tx1"/>
                </a:solidFill>
              </a:rPr>
              <a:t>R-Project and </a:t>
            </a:r>
            <a:br>
              <a:rPr lang="en-US" sz="3600" dirty="0">
                <a:solidFill>
                  <a:schemeClr val="tx1"/>
                </a:solidFill>
              </a:rPr>
            </a:br>
            <a:r>
              <a:rPr lang="en-US" sz="3600" dirty="0">
                <a:solidFill>
                  <a:schemeClr val="tx1"/>
                </a:solidFill>
              </a:rPr>
              <a:t>r-notebook!</a:t>
            </a:r>
          </a:p>
        </p:txBody>
      </p:sp>
      <p:sp>
        <p:nvSpPr>
          <p:cNvPr id="40" name="Rectangle 39">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5" name="Graphic 24" descr="R">
            <a:extLst>
              <a:ext uri="{FF2B5EF4-FFF2-40B4-BE49-F238E27FC236}">
                <a16:creationId xmlns:a16="http://schemas.microsoft.com/office/drawing/2014/main" id="{9A39C587-A837-4C63-BE24-509311218D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9157" y="647808"/>
            <a:ext cx="5581779" cy="5581779"/>
          </a:xfrm>
          <a:prstGeom prst="rect">
            <a:avLst/>
          </a:prstGeom>
        </p:spPr>
      </p:pic>
      <p:sp>
        <p:nvSpPr>
          <p:cNvPr id="4" name="TextBox 3">
            <a:extLst>
              <a:ext uri="{FF2B5EF4-FFF2-40B4-BE49-F238E27FC236}">
                <a16:creationId xmlns:a16="http://schemas.microsoft.com/office/drawing/2014/main" id="{F7E79EE4-8B96-488B-810D-EDEAE99CB0BA}"/>
              </a:ext>
            </a:extLst>
          </p:cNvPr>
          <p:cNvSpPr txBox="1"/>
          <p:nvPr/>
        </p:nvSpPr>
        <p:spPr>
          <a:xfrm>
            <a:off x="7945150" y="4294909"/>
            <a:ext cx="3675318" cy="923330"/>
          </a:xfrm>
          <a:prstGeom prst="rect">
            <a:avLst/>
          </a:prstGeom>
          <a:noFill/>
        </p:spPr>
        <p:txBody>
          <a:bodyPr wrap="square" rtlCol="0">
            <a:spAutoFit/>
          </a:bodyPr>
          <a:lstStyle/>
          <a:p>
            <a:r>
              <a:rPr lang="en-US" dirty="0"/>
              <a:t>Download the “cogtest.csv” file from Canvas and save it into your R-project file</a:t>
            </a:r>
          </a:p>
        </p:txBody>
      </p:sp>
    </p:spTree>
    <p:extLst>
      <p:ext uri="{BB962C8B-B14F-4D97-AF65-F5344CB8AC3E}">
        <p14:creationId xmlns:p14="http://schemas.microsoft.com/office/powerpoint/2010/main" val="4118605797"/>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Autofit/>
          </a:bodyPr>
          <a:lstStyle/>
          <a:p>
            <a:pPr algn="ctr"/>
            <a:r>
              <a:rPr lang="en" dirty="0"/>
              <a:t>Load libraries</a:t>
            </a:r>
            <a:endParaRPr dirty="0"/>
          </a:p>
        </p:txBody>
      </p:sp>
      <p:pic>
        <p:nvPicPr>
          <p:cNvPr id="98" name="Google Shape;98;p17"/>
          <p:cNvPicPr preferRelativeResize="0"/>
          <p:nvPr/>
        </p:nvPicPr>
        <p:blipFill>
          <a:blip r:embed="rId3">
            <a:alphaModFix/>
          </a:blip>
          <a:stretch>
            <a:fillRect/>
          </a:stretch>
        </p:blipFill>
        <p:spPr>
          <a:xfrm>
            <a:off x="69068" y="2326568"/>
            <a:ext cx="12079033" cy="2635433"/>
          </a:xfrm>
          <a:prstGeom prst="rect">
            <a:avLst/>
          </a:prstGeom>
          <a:noFill/>
          <a:ln>
            <a:noFill/>
          </a:ln>
        </p:spPr>
      </p:pic>
    </p:spTree>
    <p:extLst>
      <p:ext uri="{BB962C8B-B14F-4D97-AF65-F5344CB8AC3E}">
        <p14:creationId xmlns:p14="http://schemas.microsoft.com/office/powerpoint/2010/main" val="3574392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DD22D-B4A6-4365-9902-1BA857035D25}"/>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D0DA1992-261D-4781-8CDE-5936619877B3}"/>
              </a:ext>
            </a:extLst>
          </p:cNvPr>
          <p:cNvSpPr>
            <a:spLocks noGrp="1"/>
          </p:cNvSpPr>
          <p:nvPr>
            <p:ph idx="1"/>
          </p:nvPr>
        </p:nvSpPr>
        <p:spPr/>
        <p:txBody>
          <a:bodyPr/>
          <a:lstStyle/>
          <a:p>
            <a:r>
              <a:rPr lang="en-US" dirty="0"/>
              <a:t>Part 1: Orthogonal contrasts</a:t>
            </a:r>
          </a:p>
          <a:p>
            <a:r>
              <a:rPr lang="en-US" dirty="0"/>
              <a:t>Part 2: Polynomial contrasts</a:t>
            </a:r>
          </a:p>
          <a:p>
            <a:r>
              <a:rPr lang="en-US" dirty="0"/>
              <a:t>Part 3: Moderated regression</a:t>
            </a:r>
          </a:p>
        </p:txBody>
      </p:sp>
    </p:spTree>
    <p:extLst>
      <p:ext uri="{BB962C8B-B14F-4D97-AF65-F5344CB8AC3E}">
        <p14:creationId xmlns:p14="http://schemas.microsoft.com/office/powerpoint/2010/main" val="4091570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4"/>
          <p:cNvSpPr txBox="1">
            <a:spLocks noGrp="1"/>
          </p:cNvSpPr>
          <p:nvPr>
            <p:ph type="title"/>
          </p:nvPr>
        </p:nvSpPr>
        <p:spPr>
          <a:xfrm>
            <a:off x="341709" y="435436"/>
            <a:ext cx="11360800" cy="763600"/>
          </a:xfrm>
          <a:prstGeom prst="rect">
            <a:avLst/>
          </a:prstGeom>
        </p:spPr>
        <p:txBody>
          <a:bodyPr spcFirstLastPara="1" vert="horz" wrap="square" lIns="121900" tIns="121900" rIns="121900" bIns="121900" rtlCol="0" anchor="t" anchorCtr="0">
            <a:noAutofit/>
          </a:bodyPr>
          <a:lstStyle/>
          <a:p>
            <a:r>
              <a:rPr lang="en" dirty="0"/>
              <a:t>New dataset description</a:t>
            </a:r>
            <a:endParaRPr dirty="0"/>
          </a:p>
        </p:txBody>
      </p:sp>
      <p:pic>
        <p:nvPicPr>
          <p:cNvPr id="201" name="Google Shape;201;p34"/>
          <p:cNvPicPr preferRelativeResize="0"/>
          <p:nvPr/>
        </p:nvPicPr>
        <p:blipFill>
          <a:blip r:embed="rId3">
            <a:alphaModFix/>
          </a:blip>
          <a:stretch>
            <a:fillRect/>
          </a:stretch>
        </p:blipFill>
        <p:spPr>
          <a:xfrm>
            <a:off x="6483300" y="3509000"/>
            <a:ext cx="5635133" cy="3349000"/>
          </a:xfrm>
          <a:prstGeom prst="rect">
            <a:avLst/>
          </a:prstGeom>
          <a:noFill/>
          <a:ln>
            <a:noFill/>
          </a:ln>
        </p:spPr>
      </p:pic>
      <p:sp>
        <p:nvSpPr>
          <p:cNvPr id="202" name="Google Shape;202;p34"/>
          <p:cNvSpPr txBox="1"/>
          <p:nvPr/>
        </p:nvSpPr>
        <p:spPr>
          <a:xfrm>
            <a:off x="415600" y="986600"/>
            <a:ext cx="11024000" cy="2522400"/>
          </a:xfrm>
          <a:prstGeom prst="rect">
            <a:avLst/>
          </a:prstGeom>
          <a:noFill/>
          <a:ln>
            <a:noFill/>
          </a:ln>
        </p:spPr>
        <p:txBody>
          <a:bodyPr spcFirstLastPara="1" wrap="square" lIns="121900" tIns="121900" rIns="121900" bIns="121900" anchor="t" anchorCtr="0">
            <a:noAutofit/>
          </a:bodyPr>
          <a:lstStyle/>
          <a:p>
            <a:pPr>
              <a:buClr>
                <a:schemeClr val="dk1"/>
              </a:buClr>
              <a:buSzPts val="1100"/>
            </a:pPr>
            <a:r>
              <a:rPr lang="en" sz="2133" dirty="0"/>
              <a:t>Researchers were interested in the effect of time spent in practice on the performance of a visual discrimination task. Subjects were randomly assigned to different levels of practice, following which a test of visual discrimination is administered, and the number of correct responses is recorded for each subject. 40 subjects were randomly assigned to practice 0 minutes, 2 minutes, 4 minutes, 6 minutes, 8 minutes, 10 minutes, 12 minutes, or 14 minutes.</a:t>
            </a:r>
            <a:endParaRPr sz="2133" dirty="0"/>
          </a:p>
        </p:txBody>
      </p:sp>
      <p:sp>
        <p:nvSpPr>
          <p:cNvPr id="203" name="Google Shape;203;p34"/>
          <p:cNvSpPr txBox="1"/>
          <p:nvPr/>
        </p:nvSpPr>
        <p:spPr>
          <a:xfrm>
            <a:off x="228327" y="3815051"/>
            <a:ext cx="6144000" cy="2853604"/>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algn="ctr"/>
            <a:r>
              <a:rPr lang="en" sz="2400" b="1" dirty="0">
                <a:solidFill>
                  <a:schemeClr val="dk1"/>
                </a:solidFill>
              </a:rPr>
              <a:t>There are two variables:</a:t>
            </a:r>
            <a:endParaRPr sz="2400" b="1" dirty="0">
              <a:solidFill>
                <a:schemeClr val="dk1"/>
              </a:solidFill>
            </a:endParaRPr>
          </a:p>
          <a:p>
            <a:endParaRPr sz="2400" b="1" dirty="0">
              <a:solidFill>
                <a:schemeClr val="dk1"/>
              </a:solidFill>
            </a:endParaRPr>
          </a:p>
          <a:p>
            <a:r>
              <a:rPr lang="en" sz="2400" b="1" dirty="0">
                <a:solidFill>
                  <a:schemeClr val="dk1"/>
                </a:solidFill>
              </a:rPr>
              <a:t>practice </a:t>
            </a:r>
            <a:r>
              <a:rPr lang="en" sz="2400" dirty="0">
                <a:solidFill>
                  <a:schemeClr val="dk1"/>
                </a:solidFill>
              </a:rPr>
              <a:t>= minutes spent practicing, this was assigned by the experimenter</a:t>
            </a:r>
            <a:endParaRPr sz="2400" dirty="0">
              <a:solidFill>
                <a:schemeClr val="dk1"/>
              </a:solidFill>
            </a:endParaRPr>
          </a:p>
          <a:p>
            <a:endParaRPr sz="2400" dirty="0">
              <a:solidFill>
                <a:schemeClr val="dk1"/>
              </a:solidFill>
            </a:endParaRPr>
          </a:p>
          <a:p>
            <a:r>
              <a:rPr lang="en" sz="2400" b="1" dirty="0">
                <a:solidFill>
                  <a:schemeClr val="dk1"/>
                </a:solidFill>
              </a:rPr>
              <a:t>score</a:t>
            </a:r>
            <a:r>
              <a:rPr lang="en" sz="2400" dirty="0">
                <a:solidFill>
                  <a:schemeClr val="dk1"/>
                </a:solidFill>
              </a:rPr>
              <a:t> = the number of correct answers on the test</a:t>
            </a:r>
            <a:endParaRPr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5"/>
          <p:cNvSpPr txBox="1">
            <a:spLocks noGrp="1"/>
          </p:cNvSpPr>
          <p:nvPr>
            <p:ph type="title"/>
          </p:nvPr>
        </p:nvSpPr>
        <p:spPr>
          <a:xfrm>
            <a:off x="239367" y="549533"/>
            <a:ext cx="11360800" cy="763600"/>
          </a:xfrm>
          <a:prstGeom prst="rect">
            <a:avLst/>
          </a:prstGeom>
        </p:spPr>
        <p:txBody>
          <a:bodyPr spcFirstLastPara="1" vert="horz" wrap="square" lIns="121900" tIns="121900" rIns="121900" bIns="121900" rtlCol="0" anchor="t" anchorCtr="0">
            <a:noAutofit/>
          </a:bodyPr>
          <a:lstStyle/>
          <a:p>
            <a:r>
              <a:rPr lang="en" dirty="0"/>
              <a:t>Filter practice to only 4 conditions</a:t>
            </a:r>
            <a:endParaRPr dirty="0"/>
          </a:p>
        </p:txBody>
      </p:sp>
      <p:pic>
        <p:nvPicPr>
          <p:cNvPr id="209" name="Google Shape;209;p35"/>
          <p:cNvPicPr preferRelativeResize="0"/>
          <p:nvPr/>
        </p:nvPicPr>
        <p:blipFill>
          <a:blip r:embed="rId3">
            <a:alphaModFix/>
          </a:blip>
          <a:stretch>
            <a:fillRect/>
          </a:stretch>
        </p:blipFill>
        <p:spPr>
          <a:xfrm>
            <a:off x="0" y="1943934"/>
            <a:ext cx="12192000" cy="1151873"/>
          </a:xfrm>
          <a:prstGeom prst="rect">
            <a:avLst/>
          </a:prstGeom>
          <a:noFill/>
          <a:ln>
            <a:noFill/>
          </a:ln>
        </p:spPr>
      </p:pic>
      <p:sp>
        <p:nvSpPr>
          <p:cNvPr id="210" name="Google Shape;210;p35"/>
          <p:cNvSpPr txBox="1"/>
          <p:nvPr/>
        </p:nvSpPr>
        <p:spPr>
          <a:xfrm>
            <a:off x="753967" y="3883467"/>
            <a:ext cx="10331600" cy="2043200"/>
          </a:xfrm>
          <a:prstGeom prst="rect">
            <a:avLst/>
          </a:prstGeom>
          <a:noFill/>
          <a:ln>
            <a:noFill/>
          </a:ln>
        </p:spPr>
        <p:txBody>
          <a:bodyPr spcFirstLastPara="1" wrap="square" lIns="121900" tIns="121900" rIns="121900" bIns="121900" anchor="t" anchorCtr="0">
            <a:noAutofit/>
          </a:bodyPr>
          <a:lstStyle/>
          <a:p>
            <a:r>
              <a:rPr lang="en" sz="2400"/>
              <a:t>We selected four evenly spaced conditions to test non-linear effects between practice and score</a:t>
            </a:r>
            <a:endParaRPr sz="2400"/>
          </a:p>
          <a:p>
            <a:endParaRPr sz="2400"/>
          </a:p>
          <a:p>
            <a:r>
              <a:rPr lang="en" sz="2400"/>
              <a:t>We could include more than four levels of practice if we wanted to, but we use four levels in this example for a simpler interpretation</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6"/>
          <p:cNvSpPr txBox="1">
            <a:spLocks noGrp="1"/>
          </p:cNvSpPr>
          <p:nvPr>
            <p:ph type="title"/>
          </p:nvPr>
        </p:nvSpPr>
        <p:spPr>
          <a:xfrm>
            <a:off x="237967" y="119733"/>
            <a:ext cx="3870000" cy="3636000"/>
          </a:xfrm>
          <a:prstGeom prst="rect">
            <a:avLst/>
          </a:prstGeom>
          <a:ln w="9525" cap="flat" cmpd="sng">
            <a:solidFill>
              <a:srgbClr val="000000"/>
            </a:solidFill>
            <a:prstDash val="solid"/>
            <a:round/>
            <a:headEnd type="none" w="sm" len="sm"/>
            <a:tailEnd type="none" w="sm" len="sm"/>
          </a:ln>
        </p:spPr>
        <p:txBody>
          <a:bodyPr spcFirstLastPara="1" vert="horz" wrap="square" lIns="121900" tIns="121900" rIns="121900" bIns="121900" rtlCol="0" anchor="ctr" anchorCtr="0">
            <a:noAutofit/>
          </a:bodyPr>
          <a:lstStyle/>
          <a:p>
            <a:r>
              <a:rPr lang="en"/>
              <a:t>Visualize the relation between X and Y</a:t>
            </a:r>
            <a:endParaRPr/>
          </a:p>
        </p:txBody>
      </p:sp>
      <p:pic>
        <p:nvPicPr>
          <p:cNvPr id="216" name="Google Shape;216;p36"/>
          <p:cNvPicPr preferRelativeResize="0"/>
          <p:nvPr/>
        </p:nvPicPr>
        <p:blipFill>
          <a:blip r:embed="rId3">
            <a:alphaModFix/>
          </a:blip>
          <a:stretch>
            <a:fillRect/>
          </a:stretch>
        </p:blipFill>
        <p:spPr>
          <a:xfrm>
            <a:off x="4281303" y="1"/>
            <a:ext cx="6446799" cy="5240602"/>
          </a:xfrm>
          <a:prstGeom prst="rect">
            <a:avLst/>
          </a:prstGeom>
          <a:noFill/>
          <a:ln>
            <a:noFill/>
          </a:ln>
        </p:spPr>
      </p:pic>
      <p:sp>
        <p:nvSpPr>
          <p:cNvPr id="217" name="Google Shape;217;p36"/>
          <p:cNvSpPr txBox="1"/>
          <p:nvPr/>
        </p:nvSpPr>
        <p:spPr>
          <a:xfrm>
            <a:off x="112600" y="5194422"/>
            <a:ext cx="11966800" cy="1617397"/>
          </a:xfrm>
          <a:prstGeom prst="rect">
            <a:avLst/>
          </a:prstGeom>
          <a:noFill/>
          <a:ln>
            <a:noFill/>
          </a:ln>
        </p:spPr>
        <p:txBody>
          <a:bodyPr spcFirstLastPara="1" wrap="square" lIns="121900" tIns="121900" rIns="121900" bIns="121900" anchor="t" anchorCtr="0">
            <a:noAutofit/>
          </a:bodyPr>
          <a:lstStyle/>
          <a:p>
            <a:r>
              <a:rPr lang="en" sz="2400" dirty="0"/>
              <a:t>The slope appears to become less steep as practice time increases. Since there may be a curve to the regression line, we should test for more than a linear effect. Since we have four levels of our categorical variable, we can test both a quadratic and cubic effect.</a:t>
            </a:r>
            <a:endParaRPr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endParaRPr/>
          </a:p>
        </p:txBody>
      </p:sp>
      <p:sp>
        <p:nvSpPr>
          <p:cNvPr id="223" name="Google Shape;223;p37"/>
          <p:cNvSpPr txBox="1">
            <a:spLocks noGrp="1"/>
          </p:cNvSpPr>
          <p:nvPr>
            <p:ph type="body" idx="1"/>
          </p:nvPr>
        </p:nvSpPr>
        <p:spPr>
          <a:xfrm>
            <a:off x="7926100" y="1536633"/>
            <a:ext cx="4151600" cy="5000000"/>
          </a:xfrm>
          <a:prstGeom prst="rect">
            <a:avLst/>
          </a:prstGeom>
        </p:spPr>
        <p:txBody>
          <a:bodyPr spcFirstLastPara="1" vert="horz" wrap="square" lIns="121900" tIns="121900" rIns="121900" bIns="121900" rtlCol="0" anchor="t" anchorCtr="0">
            <a:noAutofit/>
          </a:bodyPr>
          <a:lstStyle/>
          <a:p>
            <a:pPr indent="0">
              <a:buNone/>
            </a:pPr>
            <a:endParaRPr>
              <a:solidFill>
                <a:srgbClr val="000000"/>
              </a:solidFill>
            </a:endParaRPr>
          </a:p>
          <a:p>
            <a:pPr indent="0">
              <a:spcBef>
                <a:spcPts val="2133"/>
              </a:spcBef>
              <a:buNone/>
            </a:pPr>
            <a:endParaRPr>
              <a:solidFill>
                <a:srgbClr val="000000"/>
              </a:solidFill>
            </a:endParaRPr>
          </a:p>
          <a:p>
            <a:pPr>
              <a:spcBef>
                <a:spcPts val="2133"/>
              </a:spcBef>
              <a:buClr>
                <a:srgbClr val="000000"/>
              </a:buClr>
            </a:pPr>
            <a:r>
              <a:rPr lang="en">
                <a:solidFill>
                  <a:srgbClr val="000000"/>
                </a:solidFill>
              </a:rPr>
              <a:t>We have 4 treatment levels</a:t>
            </a:r>
            <a:endParaRPr>
              <a:solidFill>
                <a:srgbClr val="000000"/>
              </a:solidFill>
            </a:endParaRPr>
          </a:p>
        </p:txBody>
      </p:sp>
      <p:pic>
        <p:nvPicPr>
          <p:cNvPr id="224" name="Google Shape;224;p37"/>
          <p:cNvPicPr preferRelativeResize="0"/>
          <p:nvPr/>
        </p:nvPicPr>
        <p:blipFill>
          <a:blip r:embed="rId3">
            <a:alphaModFix/>
          </a:blip>
          <a:stretch>
            <a:fillRect/>
          </a:stretch>
        </p:blipFill>
        <p:spPr>
          <a:xfrm>
            <a:off x="30929" y="0"/>
            <a:ext cx="8066145" cy="6858000"/>
          </a:xfrm>
          <a:prstGeom prst="rect">
            <a:avLst/>
          </a:prstGeom>
          <a:noFill/>
          <a:ln>
            <a:noFill/>
          </a:ln>
        </p:spPr>
      </p:pic>
      <p:sp>
        <p:nvSpPr>
          <p:cNvPr id="225" name="Google Shape;225;p37"/>
          <p:cNvSpPr/>
          <p:nvPr/>
        </p:nvSpPr>
        <p:spPr>
          <a:xfrm>
            <a:off x="175200" y="2504667"/>
            <a:ext cx="7677200" cy="1150800"/>
          </a:xfrm>
          <a:prstGeom prst="rect">
            <a:avLst/>
          </a:prstGeom>
          <a:no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6" name="Google Shape;226;p37"/>
          <p:cNvSpPr txBox="1"/>
          <p:nvPr/>
        </p:nvSpPr>
        <p:spPr>
          <a:xfrm>
            <a:off x="0" y="6518067"/>
            <a:ext cx="10998400" cy="326400"/>
          </a:xfrm>
          <a:prstGeom prst="rect">
            <a:avLst/>
          </a:prstGeom>
          <a:noFill/>
          <a:ln>
            <a:noFill/>
          </a:ln>
        </p:spPr>
        <p:txBody>
          <a:bodyPr spcFirstLastPara="1" wrap="square" lIns="121900" tIns="121900" rIns="121900" bIns="121900" anchor="ctr" anchorCtr="0">
            <a:noAutofit/>
          </a:bodyPr>
          <a:lstStyle/>
          <a:p>
            <a:r>
              <a:rPr lang="en" sz="1467" u="sng">
                <a:solidFill>
                  <a:schemeClr val="hlink"/>
                </a:solidFill>
                <a:hlinkClick r:id="rId4"/>
              </a:rPr>
              <a:t>https://www.ndsu.edu/faculty/horsley/Polycnst.pdf</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endParaRPr/>
          </a:p>
        </p:txBody>
      </p:sp>
      <p:sp>
        <p:nvSpPr>
          <p:cNvPr id="223" name="Google Shape;223;p37"/>
          <p:cNvSpPr txBox="1">
            <a:spLocks noGrp="1"/>
          </p:cNvSpPr>
          <p:nvPr>
            <p:ph type="body" idx="1"/>
          </p:nvPr>
        </p:nvSpPr>
        <p:spPr>
          <a:xfrm>
            <a:off x="7932016" y="1685468"/>
            <a:ext cx="4151600" cy="3193985"/>
          </a:xfrm>
          <a:prstGeom prst="rect">
            <a:avLst/>
          </a:prstGeom>
        </p:spPr>
        <p:txBody>
          <a:bodyPr spcFirstLastPara="1" vert="horz" wrap="square" lIns="121900" tIns="121900" rIns="121900" bIns="121900" rtlCol="0" anchor="ctr" anchorCtr="0">
            <a:noAutofit/>
          </a:bodyPr>
          <a:lstStyle/>
          <a:p>
            <a:pPr indent="0">
              <a:spcBef>
                <a:spcPts val="2133"/>
              </a:spcBef>
              <a:buNone/>
            </a:pPr>
            <a:r>
              <a:rPr lang="en-US" b="1" dirty="0">
                <a:solidFill>
                  <a:srgbClr val="0070C0"/>
                </a:solidFill>
              </a:rPr>
              <a:t>Linear Contrasts</a:t>
            </a:r>
          </a:p>
          <a:p>
            <a:pPr indent="0">
              <a:spcBef>
                <a:spcPts val="2133"/>
              </a:spcBef>
              <a:buNone/>
            </a:pPr>
            <a:r>
              <a:rPr lang="en-US" b="1" dirty="0">
                <a:solidFill>
                  <a:srgbClr val="00B050"/>
                </a:solidFill>
              </a:rPr>
              <a:t>Quadratic contrasts</a:t>
            </a:r>
          </a:p>
          <a:p>
            <a:pPr indent="0">
              <a:spcBef>
                <a:spcPts val="2133"/>
              </a:spcBef>
              <a:buNone/>
            </a:pPr>
            <a:r>
              <a:rPr lang="en-US" b="1" dirty="0">
                <a:solidFill>
                  <a:srgbClr val="FF0000"/>
                </a:solidFill>
              </a:rPr>
              <a:t>Cubic contrasts</a:t>
            </a:r>
          </a:p>
        </p:txBody>
      </p:sp>
      <p:pic>
        <p:nvPicPr>
          <p:cNvPr id="224" name="Google Shape;224;p37"/>
          <p:cNvPicPr preferRelativeResize="0"/>
          <p:nvPr/>
        </p:nvPicPr>
        <p:blipFill>
          <a:blip r:embed="rId3">
            <a:alphaModFix/>
          </a:blip>
          <a:stretch>
            <a:fillRect/>
          </a:stretch>
        </p:blipFill>
        <p:spPr>
          <a:xfrm>
            <a:off x="30929" y="0"/>
            <a:ext cx="8066145" cy="6858000"/>
          </a:xfrm>
          <a:prstGeom prst="rect">
            <a:avLst/>
          </a:prstGeom>
          <a:noFill/>
          <a:ln>
            <a:noFill/>
          </a:ln>
        </p:spPr>
      </p:pic>
      <p:sp>
        <p:nvSpPr>
          <p:cNvPr id="225" name="Google Shape;225;p37"/>
          <p:cNvSpPr/>
          <p:nvPr/>
        </p:nvSpPr>
        <p:spPr>
          <a:xfrm>
            <a:off x="175200" y="2504667"/>
            <a:ext cx="7677200" cy="1150800"/>
          </a:xfrm>
          <a:prstGeom prst="rect">
            <a:avLst/>
          </a:prstGeom>
          <a:no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rgbClr val="000000"/>
              </a:solidFill>
              <a:effectLst/>
              <a:uLnTx/>
              <a:uFillTx/>
              <a:latin typeface="Avenir Next LT Pro" panose="020B0502020104020203"/>
              <a:ea typeface="+mn-ea"/>
              <a:cs typeface="+mn-cs"/>
            </a:endParaRPr>
          </a:p>
        </p:txBody>
      </p:sp>
      <p:sp>
        <p:nvSpPr>
          <p:cNvPr id="226" name="Google Shape;226;p37"/>
          <p:cNvSpPr txBox="1"/>
          <p:nvPr/>
        </p:nvSpPr>
        <p:spPr>
          <a:xfrm>
            <a:off x="0" y="6518067"/>
            <a:ext cx="10998400" cy="326400"/>
          </a:xfrm>
          <a:prstGeom prst="rect">
            <a:avLst/>
          </a:prstGeom>
          <a:no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sz="1467" b="0" i="0" u="sng" strike="noStrike" kern="1200" cap="none" spc="0" normalizeH="0" baseline="0" noProof="0" dirty="0">
                <a:ln>
                  <a:noFill/>
                </a:ln>
                <a:solidFill>
                  <a:srgbClr val="918158"/>
                </a:solidFill>
                <a:effectLst/>
                <a:uLnTx/>
                <a:uFillTx/>
                <a:latin typeface="Avenir Next LT Pro" panose="020B0502020104020203"/>
                <a:ea typeface="+mn-ea"/>
                <a:cs typeface="+mn-cs"/>
                <a:hlinkClick r:id="rId4"/>
              </a:rPr>
              <a:t>https://www.ndsu.edu/faculty/horsley/Polycnst.pdf</a:t>
            </a:r>
            <a:endParaRPr kumimoji="0" sz="2400" b="0" i="0" u="none" strike="noStrike" kern="1200" cap="none" spc="0" normalizeH="0" baseline="0" noProof="0" dirty="0">
              <a:ln>
                <a:noFill/>
              </a:ln>
              <a:solidFill>
                <a:srgbClr val="000000"/>
              </a:solidFill>
              <a:effectLst/>
              <a:uLnTx/>
              <a:uFillTx/>
              <a:latin typeface="Avenir Next LT Pro" panose="020B0502020104020203"/>
              <a:ea typeface="+mn-ea"/>
              <a:cs typeface="+mn-cs"/>
            </a:endParaRPr>
          </a:p>
        </p:txBody>
      </p:sp>
      <p:sp>
        <p:nvSpPr>
          <p:cNvPr id="2" name="Rectangle 1">
            <a:extLst>
              <a:ext uri="{FF2B5EF4-FFF2-40B4-BE49-F238E27FC236}">
                <a16:creationId xmlns:a16="http://schemas.microsoft.com/office/drawing/2014/main" id="{D0CCF864-2C71-4E7F-B93B-6C064845E5B5}"/>
              </a:ext>
            </a:extLst>
          </p:cNvPr>
          <p:cNvSpPr/>
          <p:nvPr/>
        </p:nvSpPr>
        <p:spPr>
          <a:xfrm>
            <a:off x="2937163" y="2746750"/>
            <a:ext cx="2355081" cy="21812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FF4AA8E-53BA-462E-B49F-CAB276169A62}"/>
              </a:ext>
            </a:extLst>
          </p:cNvPr>
          <p:cNvSpPr/>
          <p:nvPr/>
        </p:nvSpPr>
        <p:spPr>
          <a:xfrm>
            <a:off x="2937163" y="2996133"/>
            <a:ext cx="2355082" cy="21812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BEFF89D-0494-4732-A908-B5B3F998027F}"/>
              </a:ext>
            </a:extLst>
          </p:cNvPr>
          <p:cNvSpPr/>
          <p:nvPr/>
        </p:nvSpPr>
        <p:spPr>
          <a:xfrm>
            <a:off x="2937163" y="3282461"/>
            <a:ext cx="2355082" cy="2181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2C276AE5-5E2E-4772-980C-C0A931410AB7}"/>
              </a:ext>
            </a:extLst>
          </p:cNvPr>
          <p:cNvCxnSpPr/>
          <p:nvPr/>
        </p:nvCxnSpPr>
        <p:spPr>
          <a:xfrm flipH="1" flipV="1">
            <a:off x="5292244" y="2826327"/>
            <a:ext cx="3325283" cy="6465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F0CD928-BFE5-45A5-AF2A-2927AC072B9E}"/>
              </a:ext>
            </a:extLst>
          </p:cNvPr>
          <p:cNvCxnSpPr>
            <a:cxnSpLocks/>
          </p:cNvCxnSpPr>
          <p:nvPr/>
        </p:nvCxnSpPr>
        <p:spPr>
          <a:xfrm flipH="1" flipV="1">
            <a:off x="5292244" y="3070648"/>
            <a:ext cx="3325283" cy="35835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89D0FF9-42D4-4825-B85D-D24773425C6E}"/>
              </a:ext>
            </a:extLst>
          </p:cNvPr>
          <p:cNvCxnSpPr>
            <a:cxnSpLocks/>
          </p:cNvCxnSpPr>
          <p:nvPr/>
        </p:nvCxnSpPr>
        <p:spPr>
          <a:xfrm flipH="1" flipV="1">
            <a:off x="5292244" y="3362036"/>
            <a:ext cx="3325283" cy="60498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5763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8"/>
          <p:cNvSpPr txBox="1">
            <a:spLocks noGrp="1"/>
          </p:cNvSpPr>
          <p:nvPr>
            <p:ph type="title"/>
          </p:nvPr>
        </p:nvSpPr>
        <p:spPr>
          <a:xfrm>
            <a:off x="58000" y="56967"/>
            <a:ext cx="11360800" cy="763600"/>
          </a:xfrm>
          <a:prstGeom prst="rect">
            <a:avLst/>
          </a:prstGeom>
        </p:spPr>
        <p:txBody>
          <a:bodyPr spcFirstLastPara="1" vert="horz" wrap="square" lIns="121900" tIns="121900" rIns="121900" bIns="121900" rtlCol="0" anchor="t" anchorCtr="0">
            <a:noAutofit/>
          </a:bodyPr>
          <a:lstStyle/>
          <a:p>
            <a:r>
              <a:rPr lang="en" dirty="0"/>
              <a:t>Specify the polynomial contrasts</a:t>
            </a:r>
            <a:endParaRPr dirty="0"/>
          </a:p>
        </p:txBody>
      </p:sp>
      <p:sp>
        <p:nvSpPr>
          <p:cNvPr id="233" name="Google Shape;233;p38"/>
          <p:cNvSpPr txBox="1"/>
          <p:nvPr/>
        </p:nvSpPr>
        <p:spPr>
          <a:xfrm>
            <a:off x="43478" y="5209967"/>
            <a:ext cx="11113219" cy="1591066"/>
          </a:xfrm>
          <a:prstGeom prst="rect">
            <a:avLst/>
          </a:prstGeom>
          <a:solidFill>
            <a:srgbClr val="D9EAD3"/>
          </a:solidFill>
          <a:ln>
            <a:noFill/>
          </a:ln>
        </p:spPr>
        <p:txBody>
          <a:bodyPr spcFirstLastPara="1" wrap="square" lIns="121900" tIns="121900" rIns="121900" bIns="121900" anchor="t" anchorCtr="0">
            <a:noAutofit/>
          </a:bodyPr>
          <a:lstStyle/>
          <a:p>
            <a:r>
              <a:rPr lang="en" sz="2400" dirty="0"/>
              <a:t>We created three new variables: </a:t>
            </a:r>
            <a:endParaRPr sz="2400" dirty="0"/>
          </a:p>
          <a:p>
            <a:r>
              <a:rPr lang="en" sz="2400" u="sng" dirty="0"/>
              <a:t>linear</a:t>
            </a:r>
            <a:r>
              <a:rPr lang="en" sz="2400" dirty="0"/>
              <a:t> specifies contrasts for testing a linear effect </a:t>
            </a:r>
            <a:endParaRPr sz="2400" dirty="0"/>
          </a:p>
          <a:p>
            <a:r>
              <a:rPr lang="en" sz="2400" u="sng" dirty="0"/>
              <a:t>quadratic</a:t>
            </a:r>
            <a:r>
              <a:rPr lang="en" sz="2400" dirty="0"/>
              <a:t> specifies contrasts for testing a quadratic effect</a:t>
            </a:r>
            <a:endParaRPr sz="2400" dirty="0"/>
          </a:p>
          <a:p>
            <a:r>
              <a:rPr lang="en" sz="2400" u="sng" dirty="0"/>
              <a:t>cubic</a:t>
            </a:r>
            <a:r>
              <a:rPr lang="en" sz="2400" dirty="0"/>
              <a:t> specifies contrasts for testing a cubic effect </a:t>
            </a:r>
            <a:endParaRPr sz="2400" dirty="0"/>
          </a:p>
        </p:txBody>
      </p:sp>
      <p:sp>
        <p:nvSpPr>
          <p:cNvPr id="234" name="Google Shape;234;p38"/>
          <p:cNvSpPr txBox="1"/>
          <p:nvPr/>
        </p:nvSpPr>
        <p:spPr>
          <a:xfrm>
            <a:off x="7861700" y="1953967"/>
            <a:ext cx="3172800" cy="2856000"/>
          </a:xfrm>
          <a:prstGeom prst="rect">
            <a:avLst/>
          </a:prstGeom>
          <a:noFill/>
          <a:ln>
            <a:noFill/>
          </a:ln>
        </p:spPr>
        <p:txBody>
          <a:bodyPr spcFirstLastPara="1" wrap="square" lIns="121900" tIns="121900" rIns="121900" bIns="121900" anchor="t" anchorCtr="0">
            <a:noAutofit/>
          </a:bodyPr>
          <a:lstStyle/>
          <a:p>
            <a:r>
              <a:rPr lang="en" sz="3200" b="1"/>
              <a:t>All of these contrasts come from the table on the previous slide!</a:t>
            </a:r>
            <a:endParaRPr sz="3200" b="1"/>
          </a:p>
        </p:txBody>
      </p:sp>
      <p:pic>
        <p:nvPicPr>
          <p:cNvPr id="7" name="Google Shape;109;p21">
            <a:extLst>
              <a:ext uri="{FF2B5EF4-FFF2-40B4-BE49-F238E27FC236}">
                <a16:creationId xmlns:a16="http://schemas.microsoft.com/office/drawing/2014/main" id="{8075F5CB-7F45-428E-848D-32AA4E3993BA}"/>
              </a:ext>
            </a:extLst>
          </p:cNvPr>
          <p:cNvPicPr preferRelativeResize="0"/>
          <p:nvPr/>
        </p:nvPicPr>
        <p:blipFill>
          <a:blip r:embed="rId3">
            <a:alphaModFix/>
          </a:blip>
          <a:stretch>
            <a:fillRect/>
          </a:stretch>
        </p:blipFill>
        <p:spPr>
          <a:xfrm>
            <a:off x="8542420" y="10517"/>
            <a:ext cx="3649580" cy="1152500"/>
          </a:xfrm>
          <a:prstGeom prst="rect">
            <a:avLst/>
          </a:prstGeom>
          <a:noFill/>
          <a:ln w="9525" cap="flat" cmpd="sng">
            <a:solidFill>
              <a:srgbClr val="595959"/>
            </a:solidFill>
            <a:prstDash val="solid"/>
            <a:round/>
            <a:headEnd type="none" w="sm" len="sm"/>
            <a:tailEnd type="none" w="sm" len="sm"/>
          </a:ln>
        </p:spPr>
      </p:pic>
      <p:sp>
        <p:nvSpPr>
          <p:cNvPr id="8" name="Google Shape;110;p21">
            <a:extLst>
              <a:ext uri="{FF2B5EF4-FFF2-40B4-BE49-F238E27FC236}">
                <a16:creationId xmlns:a16="http://schemas.microsoft.com/office/drawing/2014/main" id="{286C9188-B821-4B10-90BA-A71B7A405985}"/>
              </a:ext>
            </a:extLst>
          </p:cNvPr>
          <p:cNvSpPr/>
          <p:nvPr/>
        </p:nvSpPr>
        <p:spPr>
          <a:xfrm>
            <a:off x="10618175" y="762667"/>
            <a:ext cx="224400" cy="1992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9" name="Google Shape;111;p21">
            <a:extLst>
              <a:ext uri="{FF2B5EF4-FFF2-40B4-BE49-F238E27FC236}">
                <a16:creationId xmlns:a16="http://schemas.microsoft.com/office/drawing/2014/main" id="{E25DF71C-685F-4245-B40B-D1A0B6C35FD6}"/>
              </a:ext>
            </a:extLst>
          </p:cNvPr>
          <p:cNvSpPr/>
          <p:nvPr/>
        </p:nvSpPr>
        <p:spPr>
          <a:xfrm>
            <a:off x="10846775" y="762667"/>
            <a:ext cx="224400" cy="199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cxnSp>
        <p:nvCxnSpPr>
          <p:cNvPr id="10" name="Google Shape;112;p21">
            <a:extLst>
              <a:ext uri="{FF2B5EF4-FFF2-40B4-BE49-F238E27FC236}">
                <a16:creationId xmlns:a16="http://schemas.microsoft.com/office/drawing/2014/main" id="{79B55E24-7129-4FDC-99E0-E708A0D30770}"/>
              </a:ext>
            </a:extLst>
          </p:cNvPr>
          <p:cNvCxnSpPr>
            <a:stCxn id="11" idx="0"/>
            <a:endCxn id="8" idx="2"/>
          </p:cNvCxnSpPr>
          <p:nvPr/>
        </p:nvCxnSpPr>
        <p:spPr>
          <a:xfrm rot="10800000" flipH="1">
            <a:off x="10367213" y="961767"/>
            <a:ext cx="363300" cy="298200"/>
          </a:xfrm>
          <a:prstGeom prst="straightConnector1">
            <a:avLst/>
          </a:prstGeom>
          <a:noFill/>
          <a:ln w="9525" cap="flat" cmpd="sng">
            <a:solidFill>
              <a:srgbClr val="595959"/>
            </a:solidFill>
            <a:prstDash val="solid"/>
            <a:round/>
            <a:headEnd type="none" w="med" len="med"/>
            <a:tailEnd type="triangle" w="med" len="med"/>
          </a:ln>
        </p:spPr>
      </p:cxnSp>
      <p:sp>
        <p:nvSpPr>
          <p:cNvPr id="11" name="Google Shape;113;p21">
            <a:extLst>
              <a:ext uri="{FF2B5EF4-FFF2-40B4-BE49-F238E27FC236}">
                <a16:creationId xmlns:a16="http://schemas.microsoft.com/office/drawing/2014/main" id="{B09D3D04-8199-4F9C-BC58-FFA4220EAAE5}"/>
              </a:ext>
            </a:extLst>
          </p:cNvPr>
          <p:cNvSpPr txBox="1"/>
          <p:nvPr/>
        </p:nvSpPr>
        <p:spPr>
          <a:xfrm>
            <a:off x="10014713" y="1259967"/>
            <a:ext cx="705000" cy="32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Font typeface="Arial"/>
              <a:buNone/>
            </a:pPr>
            <a:r>
              <a:rPr lang="en" sz="1400" kern="0">
                <a:solidFill>
                  <a:srgbClr val="0000FF"/>
                </a:solidFill>
                <a:latin typeface="Arial"/>
                <a:cs typeface="Arial"/>
                <a:sym typeface="Arial"/>
              </a:rPr>
              <a:t>TRUE</a:t>
            </a:r>
            <a:endParaRPr sz="1400" kern="0">
              <a:solidFill>
                <a:srgbClr val="0000FF"/>
              </a:solidFill>
              <a:latin typeface="Arial"/>
              <a:cs typeface="Arial"/>
              <a:sym typeface="Arial"/>
            </a:endParaRPr>
          </a:p>
        </p:txBody>
      </p:sp>
      <p:sp>
        <p:nvSpPr>
          <p:cNvPr id="12" name="Google Shape;114;p21">
            <a:extLst>
              <a:ext uri="{FF2B5EF4-FFF2-40B4-BE49-F238E27FC236}">
                <a16:creationId xmlns:a16="http://schemas.microsoft.com/office/drawing/2014/main" id="{72503EC2-0DB7-4DA3-BABF-2BA9406AB9AD}"/>
              </a:ext>
            </a:extLst>
          </p:cNvPr>
          <p:cNvSpPr txBox="1"/>
          <p:nvPr/>
        </p:nvSpPr>
        <p:spPr>
          <a:xfrm>
            <a:off x="10719725" y="1259967"/>
            <a:ext cx="802200" cy="32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Font typeface="Arial"/>
              <a:buNone/>
            </a:pPr>
            <a:r>
              <a:rPr lang="en" sz="1400" kern="0">
                <a:solidFill>
                  <a:srgbClr val="FF0000"/>
                </a:solidFill>
                <a:latin typeface="Arial"/>
                <a:cs typeface="Arial"/>
                <a:sym typeface="Arial"/>
              </a:rPr>
              <a:t>FALSE</a:t>
            </a:r>
            <a:endParaRPr sz="1400" kern="0">
              <a:solidFill>
                <a:srgbClr val="FF0000"/>
              </a:solidFill>
              <a:latin typeface="Arial"/>
              <a:cs typeface="Arial"/>
              <a:sym typeface="Arial"/>
            </a:endParaRPr>
          </a:p>
        </p:txBody>
      </p:sp>
      <p:cxnSp>
        <p:nvCxnSpPr>
          <p:cNvPr id="13" name="Google Shape;115;p21">
            <a:extLst>
              <a:ext uri="{FF2B5EF4-FFF2-40B4-BE49-F238E27FC236}">
                <a16:creationId xmlns:a16="http://schemas.microsoft.com/office/drawing/2014/main" id="{86465FBF-02D6-4F25-A740-4015E4DE0237}"/>
              </a:ext>
            </a:extLst>
          </p:cNvPr>
          <p:cNvCxnSpPr>
            <a:stCxn id="12" idx="0"/>
            <a:endCxn id="9" idx="2"/>
          </p:cNvCxnSpPr>
          <p:nvPr/>
        </p:nvCxnSpPr>
        <p:spPr>
          <a:xfrm rot="10800000">
            <a:off x="10959125" y="961767"/>
            <a:ext cx="161700" cy="298200"/>
          </a:xfrm>
          <a:prstGeom prst="straightConnector1">
            <a:avLst/>
          </a:prstGeom>
          <a:noFill/>
          <a:ln w="9525" cap="flat" cmpd="sng">
            <a:solidFill>
              <a:srgbClr val="595959"/>
            </a:solidFill>
            <a:prstDash val="solid"/>
            <a:round/>
            <a:headEnd type="none" w="med" len="med"/>
            <a:tailEnd type="triangle" w="med" len="med"/>
          </a:ln>
        </p:spPr>
      </p:cxnSp>
      <p:pic>
        <p:nvPicPr>
          <p:cNvPr id="3" name="Picture 2">
            <a:extLst>
              <a:ext uri="{FF2B5EF4-FFF2-40B4-BE49-F238E27FC236}">
                <a16:creationId xmlns:a16="http://schemas.microsoft.com/office/drawing/2014/main" id="{6E9B3F78-924D-4202-A356-16F901E045AD}"/>
              </a:ext>
            </a:extLst>
          </p:cNvPr>
          <p:cNvPicPr>
            <a:picLocks noChangeAspect="1"/>
          </p:cNvPicPr>
          <p:nvPr/>
        </p:nvPicPr>
        <p:blipFill>
          <a:blip r:embed="rId4"/>
          <a:stretch>
            <a:fillRect/>
          </a:stretch>
        </p:blipFill>
        <p:spPr>
          <a:xfrm>
            <a:off x="99600" y="961765"/>
            <a:ext cx="7566470" cy="403885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9"/>
          <p:cNvSpPr txBox="1">
            <a:spLocks noGrp="1"/>
          </p:cNvSpPr>
          <p:nvPr>
            <p:ph type="title"/>
          </p:nvPr>
        </p:nvSpPr>
        <p:spPr>
          <a:xfrm>
            <a:off x="0" y="0"/>
            <a:ext cx="11360800" cy="763600"/>
          </a:xfrm>
          <a:prstGeom prst="rect">
            <a:avLst/>
          </a:prstGeom>
        </p:spPr>
        <p:txBody>
          <a:bodyPr spcFirstLastPara="1" vert="horz" wrap="square" lIns="121900" tIns="121900" rIns="121900" bIns="121900" rtlCol="0" anchor="t" anchorCtr="0">
            <a:noAutofit/>
          </a:bodyPr>
          <a:lstStyle/>
          <a:p>
            <a:r>
              <a:rPr lang="en" dirty="0"/>
              <a:t>Step 1: Regress score on linear effect</a:t>
            </a:r>
            <a:endParaRPr dirty="0"/>
          </a:p>
        </p:txBody>
      </p:sp>
      <p:pic>
        <p:nvPicPr>
          <p:cNvPr id="240" name="Google Shape;240;p39"/>
          <p:cNvPicPr preferRelativeResize="0"/>
          <p:nvPr/>
        </p:nvPicPr>
        <p:blipFill>
          <a:blip r:embed="rId3">
            <a:alphaModFix/>
          </a:blip>
          <a:stretch>
            <a:fillRect/>
          </a:stretch>
        </p:blipFill>
        <p:spPr>
          <a:xfrm>
            <a:off x="31818" y="1242901"/>
            <a:ext cx="7713365" cy="5321367"/>
          </a:xfrm>
          <a:prstGeom prst="rect">
            <a:avLst/>
          </a:prstGeom>
          <a:noFill/>
          <a:ln>
            <a:noFill/>
          </a:ln>
        </p:spPr>
      </p:pic>
      <p:sp>
        <p:nvSpPr>
          <p:cNvPr id="241" name="Google Shape;241;p39"/>
          <p:cNvSpPr/>
          <p:nvPr/>
        </p:nvSpPr>
        <p:spPr>
          <a:xfrm>
            <a:off x="527233" y="6119833"/>
            <a:ext cx="6952400" cy="223200"/>
          </a:xfrm>
          <a:prstGeom prst="rect">
            <a:avLst/>
          </a:prstGeom>
          <a:noFill/>
          <a:ln w="19050"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2" name="Google Shape;242;p39"/>
          <p:cNvSpPr txBox="1"/>
          <p:nvPr/>
        </p:nvSpPr>
        <p:spPr>
          <a:xfrm>
            <a:off x="5991801" y="6231433"/>
            <a:ext cx="3785200" cy="678000"/>
          </a:xfrm>
          <a:prstGeom prst="rect">
            <a:avLst/>
          </a:prstGeom>
          <a:noFill/>
          <a:ln>
            <a:noFill/>
          </a:ln>
        </p:spPr>
        <p:txBody>
          <a:bodyPr spcFirstLastPara="1" wrap="square" lIns="121900" tIns="121900" rIns="121900" bIns="121900" anchor="ctr" anchorCtr="0">
            <a:noAutofit/>
          </a:bodyPr>
          <a:lstStyle/>
          <a:p>
            <a:pPr algn="ctr"/>
            <a:r>
              <a:rPr lang="en" sz="2400">
                <a:solidFill>
                  <a:srgbClr val="0000FF"/>
                </a:solidFill>
              </a:rPr>
              <a:t>Evidence of linear effect</a:t>
            </a:r>
            <a:endParaRPr sz="2400">
              <a:solidFill>
                <a:srgbClr val="0000FF"/>
              </a:solidFill>
            </a:endParaRPr>
          </a:p>
        </p:txBody>
      </p:sp>
      <p:sp>
        <p:nvSpPr>
          <p:cNvPr id="243" name="Google Shape;243;p39"/>
          <p:cNvSpPr txBox="1"/>
          <p:nvPr/>
        </p:nvSpPr>
        <p:spPr>
          <a:xfrm>
            <a:off x="7777001" y="397993"/>
            <a:ext cx="4000000" cy="5945039"/>
          </a:xfrm>
          <a:prstGeom prst="rect">
            <a:avLst/>
          </a:prstGeom>
          <a:noFill/>
          <a:ln>
            <a:noFill/>
          </a:ln>
        </p:spPr>
        <p:txBody>
          <a:bodyPr spcFirstLastPara="1" wrap="square" lIns="121900" tIns="121900" rIns="121900" bIns="121900" anchor="t" anchorCtr="0">
            <a:noAutofit/>
          </a:bodyPr>
          <a:lstStyle/>
          <a:p>
            <a:r>
              <a:rPr lang="en" sz="2400" dirty="0"/>
              <a:t>The model testing the linear effect between practice and score explained 90.9% of the variance in score, and the linear trend was statistically significant at p&lt;0.001. </a:t>
            </a:r>
            <a:endParaRPr sz="2400" dirty="0"/>
          </a:p>
          <a:p>
            <a:endParaRPr sz="2400" dirty="0"/>
          </a:p>
          <a:p>
            <a:r>
              <a:rPr lang="en" sz="2400" dirty="0"/>
              <a:t>This model fits the data pretty well, but since we observed a potential curved relationship when we plotted the data, there could be a better way to examine this relationship.</a:t>
            </a:r>
            <a:endParaRPr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title"/>
          </p:nvPr>
        </p:nvSpPr>
        <p:spPr>
          <a:xfrm>
            <a:off x="54967" y="0"/>
            <a:ext cx="11360800" cy="763600"/>
          </a:xfrm>
          <a:prstGeom prst="rect">
            <a:avLst/>
          </a:prstGeom>
        </p:spPr>
        <p:txBody>
          <a:bodyPr spcFirstLastPara="1" vert="horz" wrap="square" lIns="121900" tIns="121900" rIns="121900" bIns="121900" rtlCol="0" anchor="t" anchorCtr="0">
            <a:noAutofit/>
          </a:bodyPr>
          <a:lstStyle/>
          <a:p>
            <a:r>
              <a:rPr lang="en"/>
              <a:t>Step 2: Regress score on linear &amp; quadratic effect</a:t>
            </a:r>
            <a:endParaRPr/>
          </a:p>
        </p:txBody>
      </p:sp>
      <p:pic>
        <p:nvPicPr>
          <p:cNvPr id="249" name="Google Shape;249;p40"/>
          <p:cNvPicPr preferRelativeResize="0"/>
          <p:nvPr/>
        </p:nvPicPr>
        <p:blipFill>
          <a:blip r:embed="rId3">
            <a:alphaModFix/>
          </a:blip>
          <a:stretch>
            <a:fillRect/>
          </a:stretch>
        </p:blipFill>
        <p:spPr>
          <a:xfrm>
            <a:off x="54967" y="768317"/>
            <a:ext cx="7325187" cy="5321368"/>
          </a:xfrm>
          <a:prstGeom prst="rect">
            <a:avLst/>
          </a:prstGeom>
          <a:noFill/>
          <a:ln>
            <a:noFill/>
          </a:ln>
        </p:spPr>
      </p:pic>
      <p:sp>
        <p:nvSpPr>
          <p:cNvPr id="250" name="Google Shape;250;p40"/>
          <p:cNvSpPr/>
          <p:nvPr/>
        </p:nvSpPr>
        <p:spPr>
          <a:xfrm>
            <a:off x="527233" y="5637800"/>
            <a:ext cx="6952400" cy="145200"/>
          </a:xfrm>
          <a:prstGeom prst="rect">
            <a:avLst/>
          </a:prstGeom>
          <a:noFill/>
          <a:ln w="19050"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51" name="Google Shape;251;p40"/>
          <p:cNvSpPr txBox="1"/>
          <p:nvPr/>
        </p:nvSpPr>
        <p:spPr>
          <a:xfrm>
            <a:off x="4122700" y="5949200"/>
            <a:ext cx="3785200" cy="678000"/>
          </a:xfrm>
          <a:prstGeom prst="rect">
            <a:avLst/>
          </a:prstGeom>
          <a:noFill/>
          <a:ln>
            <a:noFill/>
          </a:ln>
        </p:spPr>
        <p:txBody>
          <a:bodyPr spcFirstLastPara="1" wrap="square" lIns="121900" tIns="121900" rIns="121900" bIns="121900" anchor="ctr" anchorCtr="0">
            <a:noAutofit/>
          </a:bodyPr>
          <a:lstStyle/>
          <a:p>
            <a:pPr algn="ctr"/>
            <a:r>
              <a:rPr lang="en" sz="2400" dirty="0">
                <a:solidFill>
                  <a:srgbClr val="0000FF"/>
                </a:solidFill>
              </a:rPr>
              <a:t>Evidence of quadratic effect</a:t>
            </a:r>
            <a:endParaRPr sz="2400" dirty="0">
              <a:solidFill>
                <a:srgbClr val="0000FF"/>
              </a:solidFill>
            </a:endParaRPr>
          </a:p>
        </p:txBody>
      </p:sp>
      <p:sp>
        <p:nvSpPr>
          <p:cNvPr id="252" name="Google Shape;252;p40"/>
          <p:cNvSpPr txBox="1"/>
          <p:nvPr/>
        </p:nvSpPr>
        <p:spPr>
          <a:xfrm>
            <a:off x="7852420" y="628300"/>
            <a:ext cx="4000000" cy="5144800"/>
          </a:xfrm>
          <a:prstGeom prst="rect">
            <a:avLst/>
          </a:prstGeom>
          <a:noFill/>
          <a:ln>
            <a:noFill/>
          </a:ln>
        </p:spPr>
        <p:txBody>
          <a:bodyPr spcFirstLastPara="1" wrap="square" lIns="121900" tIns="121900" rIns="121900" bIns="121900" anchor="t" anchorCtr="0">
            <a:noAutofit/>
          </a:bodyPr>
          <a:lstStyle/>
          <a:p>
            <a:r>
              <a:rPr lang="en" sz="2200" dirty="0"/>
              <a:t>The model testing the linear and quadratic effects between practice and score explained 98.0% of the variance in score, which is 7.1% higher than the model that only tested the linear relation. </a:t>
            </a:r>
            <a:endParaRPr sz="2200" dirty="0"/>
          </a:p>
          <a:p>
            <a:endParaRPr sz="2200" dirty="0"/>
          </a:p>
          <a:p>
            <a:r>
              <a:rPr lang="en" sz="2200" dirty="0"/>
              <a:t>The quadratic term is statistically significant, indicating that there is a substantial curve to the relation between practice and score (i.e., it's not linear). We need to maintain the quadratic term in the model.</a:t>
            </a:r>
            <a:endParaRPr sz="2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title"/>
          </p:nvPr>
        </p:nvSpPr>
        <p:spPr>
          <a:xfrm>
            <a:off x="0" y="0"/>
            <a:ext cx="12106000" cy="763600"/>
          </a:xfrm>
          <a:prstGeom prst="rect">
            <a:avLst/>
          </a:prstGeom>
        </p:spPr>
        <p:txBody>
          <a:bodyPr spcFirstLastPara="1" vert="horz" wrap="square" lIns="121900" tIns="121900" rIns="121900" bIns="121900" rtlCol="0" anchor="t" anchorCtr="0">
            <a:noAutofit/>
          </a:bodyPr>
          <a:lstStyle/>
          <a:p>
            <a:pPr>
              <a:buClr>
                <a:schemeClr val="dk1"/>
              </a:buClr>
              <a:buSzPts val="1100"/>
            </a:pPr>
            <a:r>
              <a:rPr lang="en"/>
              <a:t>Step 3: Regress score on linear, quadratic &amp; cubic effect</a:t>
            </a:r>
            <a:endParaRPr/>
          </a:p>
        </p:txBody>
      </p:sp>
      <p:pic>
        <p:nvPicPr>
          <p:cNvPr id="258" name="Google Shape;258;p41"/>
          <p:cNvPicPr preferRelativeResize="0"/>
          <p:nvPr/>
        </p:nvPicPr>
        <p:blipFill>
          <a:blip r:embed="rId3">
            <a:alphaModFix/>
          </a:blip>
          <a:stretch>
            <a:fillRect/>
          </a:stretch>
        </p:blipFill>
        <p:spPr>
          <a:xfrm>
            <a:off x="2" y="953085"/>
            <a:ext cx="7021597" cy="5321367"/>
          </a:xfrm>
          <a:prstGeom prst="rect">
            <a:avLst/>
          </a:prstGeom>
          <a:noFill/>
          <a:ln>
            <a:noFill/>
          </a:ln>
        </p:spPr>
      </p:pic>
      <p:sp>
        <p:nvSpPr>
          <p:cNvPr id="259" name="Google Shape;259;p41"/>
          <p:cNvSpPr/>
          <p:nvPr/>
        </p:nvSpPr>
        <p:spPr>
          <a:xfrm>
            <a:off x="313433" y="5863700"/>
            <a:ext cx="6596000" cy="176800"/>
          </a:xfrm>
          <a:prstGeom prst="rect">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60" name="Google Shape;260;p41"/>
          <p:cNvSpPr txBox="1"/>
          <p:nvPr/>
        </p:nvSpPr>
        <p:spPr>
          <a:xfrm>
            <a:off x="1897033" y="6180000"/>
            <a:ext cx="3785200" cy="678000"/>
          </a:xfrm>
          <a:prstGeom prst="rect">
            <a:avLst/>
          </a:prstGeom>
          <a:noFill/>
          <a:ln>
            <a:noFill/>
          </a:ln>
        </p:spPr>
        <p:txBody>
          <a:bodyPr spcFirstLastPara="1" wrap="square" lIns="121900" tIns="121900" rIns="121900" bIns="121900" anchor="ctr" anchorCtr="0">
            <a:noAutofit/>
          </a:bodyPr>
          <a:lstStyle/>
          <a:p>
            <a:pPr algn="ctr"/>
            <a:r>
              <a:rPr lang="en" sz="2400">
                <a:solidFill>
                  <a:srgbClr val="FF0000"/>
                </a:solidFill>
              </a:rPr>
              <a:t>No evidence of cubic effect</a:t>
            </a:r>
            <a:endParaRPr sz="2400">
              <a:solidFill>
                <a:srgbClr val="FF0000"/>
              </a:solidFill>
            </a:endParaRPr>
          </a:p>
        </p:txBody>
      </p:sp>
      <p:sp>
        <p:nvSpPr>
          <p:cNvPr id="261" name="Google Shape;261;p41"/>
          <p:cNvSpPr txBox="1"/>
          <p:nvPr/>
        </p:nvSpPr>
        <p:spPr>
          <a:xfrm>
            <a:off x="7122400" y="1007167"/>
            <a:ext cx="4983600" cy="4000000"/>
          </a:xfrm>
          <a:prstGeom prst="rect">
            <a:avLst/>
          </a:prstGeom>
          <a:noFill/>
          <a:ln>
            <a:noFill/>
          </a:ln>
        </p:spPr>
        <p:txBody>
          <a:bodyPr spcFirstLastPara="1" wrap="square" lIns="121900" tIns="121900" rIns="121900" bIns="121900" anchor="t" anchorCtr="0">
            <a:noAutofit/>
          </a:bodyPr>
          <a:lstStyle/>
          <a:p>
            <a:r>
              <a:rPr lang="en" dirty="0"/>
              <a:t>We tested the cubic term to determine if there is a second bend to the relationship between practice and score. Since we have at least four levels of our categorical predictor, we can test the cubic effect.</a:t>
            </a:r>
            <a:endParaRPr dirty="0"/>
          </a:p>
          <a:p>
            <a:endParaRPr dirty="0"/>
          </a:p>
          <a:p>
            <a:r>
              <a:rPr lang="en" dirty="0"/>
              <a:t>This model explains the same amount of variance in score as the previous model that only included the linear and quadratic effects (i.e., adding the cubic effect does not increase the explanatory power of the model). </a:t>
            </a:r>
            <a:endParaRPr dirty="0"/>
          </a:p>
          <a:p>
            <a:endParaRPr dirty="0"/>
          </a:p>
          <a:p>
            <a:r>
              <a:rPr lang="en" dirty="0"/>
              <a:t>The cubic term is not significant, indicating that there is not a second bend to the relationship. </a:t>
            </a:r>
            <a:r>
              <a:rPr lang="en" b="1" dirty="0"/>
              <a:t>Therefore, the quadratic model is the best fit for these data.</a:t>
            </a:r>
            <a:endParaRPr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Additional resources on categorical variable coding systems:</a:t>
            </a:r>
            <a:endParaRPr/>
          </a:p>
        </p:txBody>
      </p:sp>
      <p:sp>
        <p:nvSpPr>
          <p:cNvPr id="267" name="Google Shape;267;p42"/>
          <p:cNvSpPr txBox="1">
            <a:spLocks noGrp="1"/>
          </p:cNvSpPr>
          <p:nvPr>
            <p:ph type="body" idx="1"/>
          </p:nvPr>
        </p:nvSpPr>
        <p:spPr>
          <a:xfrm>
            <a:off x="415600" y="1709433"/>
            <a:ext cx="11360800" cy="4555200"/>
          </a:xfrm>
          <a:prstGeom prst="rect">
            <a:avLst/>
          </a:prstGeom>
        </p:spPr>
        <p:txBody>
          <a:bodyPr spcFirstLastPara="1" vert="horz" wrap="square" lIns="121900" tIns="121900" rIns="121900" bIns="121900" rtlCol="0" anchor="ctr" anchorCtr="0">
            <a:noAutofit/>
          </a:bodyPr>
          <a:lstStyle/>
          <a:p>
            <a:pPr indent="-474121">
              <a:lnSpc>
                <a:spcPct val="100000"/>
              </a:lnSpc>
              <a:buSzPts val="2000"/>
            </a:pPr>
            <a:r>
              <a:rPr lang="en" sz="2667" u="sng" dirty="0">
                <a:solidFill>
                  <a:schemeClr val="accent5"/>
                </a:solidFill>
                <a:hlinkClick r:id="rId3"/>
              </a:rPr>
              <a:t>https://www.researchgate.net/post/Linear_quadratic_and_cubic_polynomial_contrasts</a:t>
            </a:r>
            <a:endParaRPr lang="en" sz="2667" u="sng" dirty="0">
              <a:solidFill>
                <a:schemeClr val="accent5"/>
              </a:solidFill>
            </a:endParaRPr>
          </a:p>
          <a:p>
            <a:pPr marL="609585" marR="0" lvl="0" indent="-474121" algn="l" defTabSz="457189" rtl="0" eaLnBrk="1" fontAlgn="auto" latinLnBrk="0" hangingPunct="1">
              <a:lnSpc>
                <a:spcPct val="100000"/>
              </a:lnSpc>
              <a:spcBef>
                <a:spcPts val="0"/>
              </a:spcBef>
              <a:spcAft>
                <a:spcPts val="0"/>
              </a:spcAft>
              <a:buClr>
                <a:srgbClr val="96A4C6"/>
              </a:buClr>
              <a:buSzPts val="2000"/>
              <a:buFont typeface="Wingdings 2" panose="05020102010507070707" pitchFamily="18" charset="2"/>
              <a:buChar char="●"/>
              <a:tabLst/>
              <a:defRPr/>
            </a:pPr>
            <a:r>
              <a:rPr kumimoji="0" lang="en-US" sz="2667" b="0" i="0" u="sng" strike="noStrike" kern="1200" cap="none" spc="0" normalizeH="0" baseline="0" noProof="0" dirty="0">
                <a:ln>
                  <a:noFill/>
                </a:ln>
                <a:solidFill>
                  <a:srgbClr val="81AC83"/>
                </a:solidFill>
                <a:effectLst/>
                <a:uLnTx/>
                <a:uFillTx/>
                <a:latin typeface="Avenir Next LT Pro" panose="020B0502020104020203"/>
                <a:ea typeface="+mn-ea"/>
                <a:cs typeface="+mn-cs"/>
                <a:hlinkClick r:id="rId4"/>
              </a:rPr>
              <a:t>https://www.ndsu.edu/faculty/horsley/Polycnst.pdf</a:t>
            </a:r>
            <a:endParaRPr kumimoji="0" lang="en-US" sz="2667" b="0" i="0" u="none" strike="noStrike" kern="1200" cap="none" spc="0" normalizeH="0" baseline="0" noProof="0" dirty="0">
              <a:ln>
                <a:noFill/>
              </a:ln>
              <a:solidFill>
                <a:srgbClr val="000000">
                  <a:lumMod val="75000"/>
                  <a:lumOff val="25000"/>
                </a:srgbClr>
              </a:solidFill>
              <a:effectLst/>
              <a:uLnTx/>
              <a:uFillTx/>
              <a:latin typeface="Avenir Next LT Pro" panose="020B0502020104020203"/>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53"/>
        <p:cNvGrpSpPr/>
        <p:nvPr/>
      </p:nvGrpSpPr>
      <p:grpSpPr>
        <a:xfrm>
          <a:off x="0" y="0"/>
          <a:ext cx="0" cy="0"/>
          <a:chOff x="0" y="0"/>
          <a:chExt cx="0" cy="0"/>
        </a:xfrm>
      </p:grpSpPr>
      <p:sp>
        <p:nvSpPr>
          <p:cNvPr id="59" name="Rectangle 58">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Google Shape;54;p13"/>
          <p:cNvSpPr txBox="1">
            <a:spLocks noGrp="1"/>
          </p:cNvSpPr>
          <p:nvPr>
            <p:ph type="ctrTitle"/>
          </p:nvPr>
        </p:nvSpPr>
        <p:spPr>
          <a:xfrm>
            <a:off x="783771" y="1066800"/>
            <a:ext cx="5727760" cy="4724400"/>
          </a:xfrm>
          <a:prstGeom prst="rect">
            <a:avLst/>
          </a:prstGeom>
        </p:spPr>
        <p:txBody>
          <a:bodyPr spcFirstLastPara="1" vert="horz" lIns="121900" tIns="121900" rIns="121900" bIns="121900" rtlCol="0" anchor="ctr" anchorCtr="0">
            <a:normAutofit/>
          </a:bodyPr>
          <a:lstStyle/>
          <a:p>
            <a:pPr algn="r">
              <a:spcBef>
                <a:spcPts val="0"/>
              </a:spcBef>
            </a:pPr>
            <a:r>
              <a:rPr lang="en-US" sz="5600" dirty="0">
                <a:solidFill>
                  <a:srgbClr val="FFFFFF">
                    <a:alpha val="90000"/>
                  </a:srgbClr>
                </a:solidFill>
              </a:rPr>
              <a:t>Part 1: Orthogonal Contrasts</a:t>
            </a:r>
          </a:p>
        </p:txBody>
      </p:sp>
      <p:sp>
        <p:nvSpPr>
          <p:cNvPr id="61" name="Rectangle 60">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932A3E-9D8D-42CC-9BFC-1DC6D3FE1F6F}"/>
              </a:ext>
            </a:extLst>
          </p:cNvPr>
          <p:cNvSpPr>
            <a:spLocks noGrp="1"/>
          </p:cNvSpPr>
          <p:nvPr>
            <p:ph type="title"/>
          </p:nvPr>
        </p:nvSpPr>
        <p:spPr>
          <a:xfrm>
            <a:off x="783771" y="1066800"/>
            <a:ext cx="5727760" cy="4724400"/>
          </a:xfrm>
        </p:spPr>
        <p:txBody>
          <a:bodyPr vert="horz" lIns="91440" tIns="45720" rIns="91440" bIns="45720" rtlCol="0" anchor="ctr">
            <a:normAutofit/>
          </a:bodyPr>
          <a:lstStyle/>
          <a:p>
            <a:pPr algn="r" defTabSz="457200">
              <a:spcBef>
                <a:spcPct val="0"/>
              </a:spcBef>
            </a:pPr>
            <a:r>
              <a:rPr lang="en-US" sz="6100" b="0" kern="1200" cap="all" dirty="0">
                <a:solidFill>
                  <a:srgbClr val="FFFFFF">
                    <a:alpha val="90000"/>
                  </a:srgbClr>
                </a:solidFill>
                <a:latin typeface="+mj-lt"/>
                <a:ea typeface="+mj-ea"/>
                <a:cs typeface="+mj-cs"/>
              </a:rPr>
              <a:t>Part 3: Moderated regression</a:t>
            </a:r>
          </a:p>
        </p:txBody>
      </p:sp>
      <p:sp>
        <p:nvSpPr>
          <p:cNvPr id="17" name="Rectangle 16">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67528237"/>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Autofit/>
          </a:bodyPr>
          <a:lstStyle/>
          <a:p>
            <a:r>
              <a:rPr lang="en"/>
              <a:t>What is Moderation?</a:t>
            </a:r>
            <a:endParaRPr/>
          </a:p>
        </p:txBody>
      </p:sp>
      <p:sp>
        <p:nvSpPr>
          <p:cNvPr id="61" name="Google Shape;61;p14"/>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a:buClr>
                <a:srgbClr val="000000"/>
              </a:buClr>
            </a:pPr>
            <a:r>
              <a:rPr lang="en">
                <a:solidFill>
                  <a:srgbClr val="000000"/>
                </a:solidFill>
              </a:rPr>
              <a:t>A moderator is a variable that changes (i.e., moderates) the relationship between two (or more) other variables</a:t>
            </a:r>
            <a:endParaRPr>
              <a:solidFill>
                <a:srgbClr val="000000"/>
              </a:solidFill>
            </a:endParaRPr>
          </a:p>
          <a:p>
            <a:pPr>
              <a:buClr>
                <a:srgbClr val="000000"/>
              </a:buClr>
            </a:pPr>
            <a:r>
              <a:rPr lang="en">
                <a:solidFill>
                  <a:srgbClr val="000000"/>
                </a:solidFill>
              </a:rPr>
              <a:t>Moderation models are used to determine if the magnitude and/or direction of a certain regression slope varies as a function of some third variable</a:t>
            </a:r>
            <a:endParaRPr>
              <a:solidFill>
                <a:srgbClr val="000000"/>
              </a:solidFill>
            </a:endParaRPr>
          </a:p>
        </p:txBody>
      </p:sp>
      <p:pic>
        <p:nvPicPr>
          <p:cNvPr id="62" name="Google Shape;62;p14"/>
          <p:cNvPicPr preferRelativeResize="0"/>
          <p:nvPr/>
        </p:nvPicPr>
        <p:blipFill>
          <a:blip r:embed="rId3">
            <a:alphaModFix/>
          </a:blip>
          <a:stretch>
            <a:fillRect/>
          </a:stretch>
        </p:blipFill>
        <p:spPr>
          <a:xfrm>
            <a:off x="2703734" y="3482201"/>
            <a:ext cx="7094833" cy="2962233"/>
          </a:xfrm>
          <a:prstGeom prst="rect">
            <a:avLst/>
          </a:prstGeom>
          <a:noFill/>
          <a:ln>
            <a:noFill/>
          </a:ln>
        </p:spPr>
      </p:pic>
      <p:sp>
        <p:nvSpPr>
          <p:cNvPr id="63" name="Google Shape;63;p14"/>
          <p:cNvSpPr txBox="1"/>
          <p:nvPr/>
        </p:nvSpPr>
        <p:spPr>
          <a:xfrm>
            <a:off x="3167500" y="5940300"/>
            <a:ext cx="2318800" cy="3760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©Kimberly Henry</a:t>
            </a:r>
            <a:endParaRPr sz="1867" kern="0">
              <a:solidFill>
                <a:srgbClr val="000000"/>
              </a:solidFill>
              <a:latin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111067" y="119633"/>
            <a:ext cx="11360800" cy="763600"/>
          </a:xfrm>
          <a:prstGeom prst="rect">
            <a:avLst/>
          </a:prstGeom>
        </p:spPr>
        <p:txBody>
          <a:bodyPr spcFirstLastPara="1" wrap="square" lIns="121900" tIns="121900" rIns="121900" bIns="121900" anchor="t" anchorCtr="0">
            <a:noAutofit/>
          </a:bodyPr>
          <a:lstStyle/>
          <a:p>
            <a:r>
              <a:rPr lang="en"/>
              <a:t>What is moderation?</a:t>
            </a:r>
            <a:endParaRPr/>
          </a:p>
        </p:txBody>
      </p:sp>
      <p:sp>
        <p:nvSpPr>
          <p:cNvPr id="69" name="Google Shape;69;p15"/>
          <p:cNvSpPr txBox="1">
            <a:spLocks noGrp="1"/>
          </p:cNvSpPr>
          <p:nvPr>
            <p:ph type="body" idx="1"/>
          </p:nvPr>
        </p:nvSpPr>
        <p:spPr>
          <a:xfrm>
            <a:off x="669433" y="2587700"/>
            <a:ext cx="11360800" cy="2465600"/>
          </a:xfrm>
          <a:prstGeom prst="rect">
            <a:avLst/>
          </a:prstGeom>
        </p:spPr>
        <p:txBody>
          <a:bodyPr spcFirstLastPara="1" wrap="square" lIns="121900" tIns="121900" rIns="121900" bIns="121900" anchor="t" anchorCtr="0">
            <a:noAutofit/>
          </a:bodyPr>
          <a:lstStyle/>
          <a:p>
            <a:pPr marL="0" indent="0">
              <a:buClr>
                <a:schemeClr val="dk1"/>
              </a:buClr>
              <a:buSzPts val="1100"/>
              <a:buNone/>
            </a:pPr>
            <a:r>
              <a:rPr lang="en" sz="1467">
                <a:solidFill>
                  <a:schemeClr val="dk1"/>
                </a:solidFill>
              </a:rPr>
              <a:t>		 	 	 		</a:t>
            </a:r>
            <a:endParaRPr sz="1467">
              <a:solidFill>
                <a:schemeClr val="dk1"/>
              </a:solidFill>
            </a:endParaRPr>
          </a:p>
          <a:p>
            <a:pPr marL="0" indent="0">
              <a:spcBef>
                <a:spcPts val="2133"/>
              </a:spcBef>
              <a:buClr>
                <a:schemeClr val="dk1"/>
              </a:buClr>
              <a:buSzPts val="1100"/>
              <a:buNone/>
            </a:pPr>
            <a:r>
              <a:rPr lang="en" sz="1467">
                <a:solidFill>
                  <a:schemeClr val="dk1"/>
                </a:solidFill>
              </a:rPr>
              <a:t>			</a:t>
            </a:r>
            <a:endParaRPr sz="1467">
              <a:solidFill>
                <a:schemeClr val="dk1"/>
              </a:solidFill>
            </a:endParaRPr>
          </a:p>
          <a:p>
            <a:pPr marL="0" indent="0">
              <a:spcBef>
                <a:spcPts val="2133"/>
              </a:spcBef>
              <a:buClr>
                <a:schemeClr val="dk1"/>
              </a:buClr>
              <a:buSzPts val="1100"/>
              <a:buNone/>
            </a:pPr>
            <a:r>
              <a:rPr lang="en" sz="1467">
                <a:solidFill>
                  <a:schemeClr val="dk1"/>
                </a:solidFill>
              </a:rPr>
              <a:t>				</a:t>
            </a:r>
            <a:endParaRPr sz="1467">
              <a:solidFill>
                <a:schemeClr val="dk1"/>
              </a:solidFill>
            </a:endParaRPr>
          </a:p>
          <a:p>
            <a:pPr marL="0" indent="0">
              <a:spcBef>
                <a:spcPts val="2133"/>
              </a:spcBef>
              <a:buClr>
                <a:schemeClr val="dk1"/>
              </a:buClr>
              <a:buSzPts val="1100"/>
              <a:buNone/>
            </a:pPr>
            <a:r>
              <a:rPr lang="en" sz="1467">
                <a:solidFill>
                  <a:schemeClr val="dk1"/>
                </a:solidFill>
              </a:rPr>
              <a:t>					</a:t>
            </a:r>
            <a:endParaRPr sz="1467">
              <a:solidFill>
                <a:schemeClr val="dk1"/>
              </a:solidFill>
            </a:endParaRPr>
          </a:p>
          <a:p>
            <a:pPr marL="0" indent="0">
              <a:spcBef>
                <a:spcPts val="2133"/>
              </a:spcBef>
              <a:buNone/>
            </a:pPr>
            <a:r>
              <a:rPr lang="en" sz="2667">
                <a:solidFill>
                  <a:schemeClr val="dk1"/>
                </a:solidFill>
              </a:rPr>
              <a:t>An interaction term = the predicted difference in the effect of x on y for a one-unit increase in z</a:t>
            </a:r>
            <a:endParaRPr sz="2667">
              <a:solidFill>
                <a:schemeClr val="dk1"/>
              </a:solidFill>
            </a:endParaRPr>
          </a:p>
          <a:p>
            <a:pPr marL="0" indent="0">
              <a:spcBef>
                <a:spcPts val="1600"/>
              </a:spcBef>
              <a:buClr>
                <a:schemeClr val="dk1"/>
              </a:buClr>
              <a:buSzPts val="1100"/>
              <a:buNone/>
            </a:pPr>
            <a:r>
              <a:rPr lang="en" sz="2667">
                <a:solidFill>
                  <a:schemeClr val="dk1"/>
                </a:solidFill>
              </a:rPr>
              <a:t>(i.e., how the simple slope of x on y changes as z increases)</a:t>
            </a:r>
            <a:endParaRPr sz="2667">
              <a:solidFill>
                <a:schemeClr val="dk1"/>
              </a:solidFill>
            </a:endParaRPr>
          </a:p>
          <a:p>
            <a:pPr marL="0" indent="0">
              <a:spcBef>
                <a:spcPts val="1600"/>
              </a:spcBef>
              <a:buClr>
                <a:schemeClr val="dk1"/>
              </a:buClr>
              <a:buSzPts val="1100"/>
              <a:buNone/>
            </a:pPr>
            <a:r>
              <a:rPr lang="en" sz="1467">
                <a:solidFill>
                  <a:schemeClr val="dk1"/>
                </a:solidFill>
              </a:rPr>
              <a:t>				</a:t>
            </a:r>
            <a:endParaRPr sz="1467">
              <a:solidFill>
                <a:schemeClr val="dk1"/>
              </a:solidFill>
            </a:endParaRPr>
          </a:p>
          <a:p>
            <a:pPr marL="0" indent="0">
              <a:buClr>
                <a:schemeClr val="dk1"/>
              </a:buClr>
              <a:buSzPts val="1100"/>
              <a:buNone/>
            </a:pPr>
            <a:r>
              <a:rPr lang="en" sz="1467">
                <a:solidFill>
                  <a:schemeClr val="dk1"/>
                </a:solidFill>
              </a:rPr>
              <a:t>			</a:t>
            </a:r>
            <a:endParaRPr sz="1467">
              <a:solidFill>
                <a:schemeClr val="dk1"/>
              </a:solidFill>
            </a:endParaRPr>
          </a:p>
          <a:p>
            <a:pPr marL="0" indent="0">
              <a:spcBef>
                <a:spcPts val="2133"/>
              </a:spcBef>
              <a:buClr>
                <a:schemeClr val="dk1"/>
              </a:buClr>
              <a:buSzPts val="1100"/>
              <a:buNone/>
            </a:pPr>
            <a:r>
              <a:rPr lang="en" sz="1467">
                <a:solidFill>
                  <a:schemeClr val="dk1"/>
                </a:solidFill>
              </a:rPr>
              <a:t>		</a:t>
            </a:r>
            <a:endParaRPr sz="1467">
              <a:solidFill>
                <a:schemeClr val="dk1"/>
              </a:solidFill>
            </a:endParaRPr>
          </a:p>
          <a:p>
            <a:pPr marL="0" indent="0">
              <a:spcBef>
                <a:spcPts val="2133"/>
              </a:spcBef>
              <a:spcAft>
                <a:spcPts val="2133"/>
              </a:spcAft>
              <a:buNone/>
            </a:pPr>
            <a:endParaRPr/>
          </a:p>
        </p:txBody>
      </p:sp>
      <p:pic>
        <p:nvPicPr>
          <p:cNvPr id="70" name="Google Shape;70;p15"/>
          <p:cNvPicPr preferRelativeResize="0"/>
          <p:nvPr/>
        </p:nvPicPr>
        <p:blipFill>
          <a:blip r:embed="rId3">
            <a:alphaModFix/>
          </a:blip>
          <a:stretch>
            <a:fillRect/>
          </a:stretch>
        </p:blipFill>
        <p:spPr>
          <a:xfrm>
            <a:off x="1272867" y="1176534"/>
            <a:ext cx="7680200" cy="3206633"/>
          </a:xfrm>
          <a:prstGeom prst="rect">
            <a:avLst/>
          </a:prstGeom>
          <a:noFill/>
          <a:ln>
            <a:noFill/>
          </a:ln>
        </p:spPr>
      </p:pic>
      <p:sp>
        <p:nvSpPr>
          <p:cNvPr id="71" name="Google Shape;71;p15"/>
          <p:cNvSpPr txBox="1"/>
          <p:nvPr/>
        </p:nvSpPr>
        <p:spPr>
          <a:xfrm>
            <a:off x="2244633" y="3947867"/>
            <a:ext cx="4000000" cy="294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867" kern="0">
                <a:solidFill>
                  <a:srgbClr val="000000"/>
                </a:solidFill>
                <a:latin typeface="Arial"/>
                <a:cs typeface="Arial"/>
                <a:sym typeface="Arial"/>
              </a:rPr>
              <a:t>©Kimberly Henry</a:t>
            </a:r>
            <a:endParaRPr sz="1867" kern="0">
              <a:solidFill>
                <a:srgbClr val="000000"/>
              </a:solidFill>
              <a:latin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235133" y="153433"/>
            <a:ext cx="11360800" cy="763600"/>
          </a:xfrm>
          <a:prstGeom prst="rect">
            <a:avLst/>
          </a:prstGeom>
        </p:spPr>
        <p:txBody>
          <a:bodyPr spcFirstLastPara="1" wrap="square" lIns="121900" tIns="121900" rIns="121900" bIns="121900" anchor="t" anchorCtr="0">
            <a:noAutofit/>
          </a:bodyPr>
          <a:lstStyle/>
          <a:p>
            <a:r>
              <a:rPr lang="en"/>
              <a:t>What does an interaction (aka moderation) effect look like?</a:t>
            </a:r>
            <a:endParaRPr/>
          </a:p>
        </p:txBody>
      </p:sp>
      <p:sp>
        <p:nvSpPr>
          <p:cNvPr id="77" name="Google Shape;77;p16"/>
          <p:cNvSpPr txBox="1"/>
          <p:nvPr/>
        </p:nvSpPr>
        <p:spPr>
          <a:xfrm>
            <a:off x="778867" y="1637217"/>
            <a:ext cx="3992800" cy="6316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2400" kern="0">
                <a:solidFill>
                  <a:srgbClr val="000000"/>
                </a:solidFill>
                <a:latin typeface="Arial"/>
                <a:cs typeface="Arial"/>
                <a:sym typeface="Arial"/>
              </a:rPr>
              <a:t>No interaction observed:</a:t>
            </a:r>
            <a:endParaRPr sz="2400" kern="0">
              <a:solidFill>
                <a:srgbClr val="000000"/>
              </a:solidFill>
              <a:latin typeface="Arial"/>
              <a:cs typeface="Arial"/>
              <a:sym typeface="Arial"/>
            </a:endParaRPr>
          </a:p>
        </p:txBody>
      </p:sp>
      <p:sp>
        <p:nvSpPr>
          <p:cNvPr id="78" name="Google Shape;78;p16"/>
          <p:cNvSpPr txBox="1"/>
          <p:nvPr/>
        </p:nvSpPr>
        <p:spPr>
          <a:xfrm>
            <a:off x="7343567" y="1546267"/>
            <a:ext cx="6497200" cy="7580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2400" kern="0">
                <a:solidFill>
                  <a:srgbClr val="000000"/>
                </a:solidFill>
                <a:latin typeface="Arial"/>
                <a:cs typeface="Arial"/>
                <a:sym typeface="Arial"/>
              </a:rPr>
              <a:t>Interaction observed:</a:t>
            </a:r>
            <a:endParaRPr sz="2400" kern="0">
              <a:solidFill>
                <a:srgbClr val="000000"/>
              </a:solidFill>
              <a:latin typeface="Arial"/>
              <a:cs typeface="Arial"/>
              <a:sym typeface="Arial"/>
            </a:endParaRPr>
          </a:p>
        </p:txBody>
      </p:sp>
      <p:cxnSp>
        <p:nvCxnSpPr>
          <p:cNvPr id="79" name="Google Shape;79;p16"/>
          <p:cNvCxnSpPr/>
          <p:nvPr/>
        </p:nvCxnSpPr>
        <p:spPr>
          <a:xfrm>
            <a:off x="1038067" y="2304267"/>
            <a:ext cx="11200" cy="2876400"/>
          </a:xfrm>
          <a:prstGeom prst="straightConnector1">
            <a:avLst/>
          </a:prstGeom>
          <a:noFill/>
          <a:ln w="19050" cap="flat" cmpd="sng">
            <a:solidFill>
              <a:srgbClr val="0000FF"/>
            </a:solidFill>
            <a:prstDash val="solid"/>
            <a:round/>
            <a:headEnd type="none" w="med" len="med"/>
            <a:tailEnd type="none" w="med" len="med"/>
          </a:ln>
        </p:spPr>
      </p:cxnSp>
      <p:cxnSp>
        <p:nvCxnSpPr>
          <p:cNvPr id="80" name="Google Shape;80;p16"/>
          <p:cNvCxnSpPr/>
          <p:nvPr/>
        </p:nvCxnSpPr>
        <p:spPr>
          <a:xfrm>
            <a:off x="987233" y="5180667"/>
            <a:ext cx="3226000" cy="11200"/>
          </a:xfrm>
          <a:prstGeom prst="straightConnector1">
            <a:avLst/>
          </a:prstGeom>
          <a:noFill/>
          <a:ln w="19050" cap="flat" cmpd="sng">
            <a:solidFill>
              <a:srgbClr val="0000FF"/>
            </a:solidFill>
            <a:prstDash val="solid"/>
            <a:round/>
            <a:headEnd type="none" w="med" len="med"/>
            <a:tailEnd type="none" w="med" len="med"/>
          </a:ln>
        </p:spPr>
      </p:cxnSp>
      <p:cxnSp>
        <p:nvCxnSpPr>
          <p:cNvPr id="81" name="Google Shape;81;p16"/>
          <p:cNvCxnSpPr/>
          <p:nvPr/>
        </p:nvCxnSpPr>
        <p:spPr>
          <a:xfrm>
            <a:off x="7343567" y="5169467"/>
            <a:ext cx="3226000" cy="11200"/>
          </a:xfrm>
          <a:prstGeom prst="straightConnector1">
            <a:avLst/>
          </a:prstGeom>
          <a:noFill/>
          <a:ln w="19050" cap="flat" cmpd="sng">
            <a:solidFill>
              <a:srgbClr val="0000FF"/>
            </a:solidFill>
            <a:prstDash val="solid"/>
            <a:round/>
            <a:headEnd type="none" w="med" len="med"/>
            <a:tailEnd type="none" w="med" len="med"/>
          </a:ln>
        </p:spPr>
      </p:cxnSp>
      <p:cxnSp>
        <p:nvCxnSpPr>
          <p:cNvPr id="82" name="Google Shape;82;p16"/>
          <p:cNvCxnSpPr/>
          <p:nvPr/>
        </p:nvCxnSpPr>
        <p:spPr>
          <a:xfrm>
            <a:off x="7343567" y="2304267"/>
            <a:ext cx="11200" cy="2876400"/>
          </a:xfrm>
          <a:prstGeom prst="straightConnector1">
            <a:avLst/>
          </a:prstGeom>
          <a:noFill/>
          <a:ln w="19050" cap="flat" cmpd="sng">
            <a:solidFill>
              <a:srgbClr val="0000FF"/>
            </a:solidFill>
            <a:prstDash val="solid"/>
            <a:round/>
            <a:headEnd type="none" w="med" len="med"/>
            <a:tailEnd type="none" w="med" len="med"/>
          </a:ln>
        </p:spPr>
      </p:cxnSp>
      <p:cxnSp>
        <p:nvCxnSpPr>
          <p:cNvPr id="83" name="Google Shape;83;p16"/>
          <p:cNvCxnSpPr/>
          <p:nvPr/>
        </p:nvCxnSpPr>
        <p:spPr>
          <a:xfrm rot="10800000" flipH="1">
            <a:off x="1114317" y="2330400"/>
            <a:ext cx="2910000" cy="2041600"/>
          </a:xfrm>
          <a:prstGeom prst="straightConnector1">
            <a:avLst/>
          </a:prstGeom>
          <a:noFill/>
          <a:ln w="19050" cap="flat" cmpd="sng">
            <a:solidFill>
              <a:srgbClr val="FF00FF"/>
            </a:solidFill>
            <a:prstDash val="solid"/>
            <a:round/>
            <a:headEnd type="none" w="med" len="med"/>
            <a:tailEnd type="none" w="med" len="med"/>
          </a:ln>
        </p:spPr>
      </p:cxnSp>
      <p:cxnSp>
        <p:nvCxnSpPr>
          <p:cNvPr id="84" name="Google Shape;84;p16"/>
          <p:cNvCxnSpPr/>
          <p:nvPr/>
        </p:nvCxnSpPr>
        <p:spPr>
          <a:xfrm rot="10800000" flipH="1">
            <a:off x="1376667" y="2787200"/>
            <a:ext cx="2910000" cy="2041600"/>
          </a:xfrm>
          <a:prstGeom prst="straightConnector1">
            <a:avLst/>
          </a:prstGeom>
          <a:noFill/>
          <a:ln w="19050" cap="flat" cmpd="sng">
            <a:solidFill>
              <a:srgbClr val="00FF00"/>
            </a:solidFill>
            <a:prstDash val="solid"/>
            <a:round/>
            <a:headEnd type="none" w="med" len="med"/>
            <a:tailEnd type="none" w="med" len="med"/>
          </a:ln>
        </p:spPr>
      </p:cxnSp>
      <p:cxnSp>
        <p:nvCxnSpPr>
          <p:cNvPr id="85" name="Google Shape;85;p16"/>
          <p:cNvCxnSpPr/>
          <p:nvPr/>
        </p:nvCxnSpPr>
        <p:spPr>
          <a:xfrm rot="10800000" flipH="1">
            <a:off x="7682133" y="3413317"/>
            <a:ext cx="2966000" cy="1432400"/>
          </a:xfrm>
          <a:prstGeom prst="straightConnector1">
            <a:avLst/>
          </a:prstGeom>
          <a:noFill/>
          <a:ln w="19050" cap="flat" cmpd="sng">
            <a:solidFill>
              <a:srgbClr val="00FF00"/>
            </a:solidFill>
            <a:prstDash val="solid"/>
            <a:round/>
            <a:headEnd type="none" w="med" len="med"/>
            <a:tailEnd type="none" w="med" len="med"/>
          </a:ln>
        </p:spPr>
      </p:cxnSp>
      <p:cxnSp>
        <p:nvCxnSpPr>
          <p:cNvPr id="86" name="Google Shape;86;p16"/>
          <p:cNvCxnSpPr/>
          <p:nvPr/>
        </p:nvCxnSpPr>
        <p:spPr>
          <a:xfrm rot="10800000" flipH="1">
            <a:off x="7445267" y="2246300"/>
            <a:ext cx="2188000" cy="2379200"/>
          </a:xfrm>
          <a:prstGeom prst="straightConnector1">
            <a:avLst/>
          </a:prstGeom>
          <a:noFill/>
          <a:ln w="19050" cap="flat" cmpd="sng">
            <a:solidFill>
              <a:srgbClr val="FF00FF"/>
            </a:solidFill>
            <a:prstDash val="solid"/>
            <a:round/>
            <a:headEnd type="none" w="med" len="med"/>
            <a:tailEnd type="none" w="med" len="med"/>
          </a:ln>
        </p:spPr>
      </p:cxnSp>
      <p:sp>
        <p:nvSpPr>
          <p:cNvPr id="87" name="Google Shape;87;p16"/>
          <p:cNvSpPr txBox="1"/>
          <p:nvPr/>
        </p:nvSpPr>
        <p:spPr>
          <a:xfrm>
            <a:off x="440233" y="3429000"/>
            <a:ext cx="6497200" cy="7580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2667" kern="0">
                <a:solidFill>
                  <a:srgbClr val="0000FF"/>
                </a:solidFill>
                <a:latin typeface="Arial"/>
                <a:cs typeface="Arial"/>
                <a:sym typeface="Arial"/>
              </a:rPr>
              <a:t>Y</a:t>
            </a:r>
            <a:endParaRPr sz="2667" kern="0">
              <a:solidFill>
                <a:srgbClr val="0000FF"/>
              </a:solidFill>
              <a:latin typeface="Arial"/>
              <a:cs typeface="Arial"/>
              <a:sym typeface="Arial"/>
            </a:endParaRPr>
          </a:p>
        </p:txBody>
      </p:sp>
      <p:sp>
        <p:nvSpPr>
          <p:cNvPr id="88" name="Google Shape;88;p16"/>
          <p:cNvSpPr txBox="1"/>
          <p:nvPr/>
        </p:nvSpPr>
        <p:spPr>
          <a:xfrm>
            <a:off x="8582533" y="5244333"/>
            <a:ext cx="2065600" cy="7580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2667" kern="0">
                <a:solidFill>
                  <a:srgbClr val="0000FF"/>
                </a:solidFill>
                <a:latin typeface="Arial"/>
                <a:cs typeface="Arial"/>
                <a:sym typeface="Arial"/>
              </a:rPr>
              <a:t>X</a:t>
            </a:r>
            <a:endParaRPr sz="2667" kern="0">
              <a:solidFill>
                <a:srgbClr val="0000FF"/>
              </a:solidFill>
              <a:latin typeface="Arial"/>
              <a:cs typeface="Arial"/>
              <a:sym typeface="Arial"/>
            </a:endParaRPr>
          </a:p>
        </p:txBody>
      </p:sp>
      <p:sp>
        <p:nvSpPr>
          <p:cNvPr id="89" name="Google Shape;89;p16"/>
          <p:cNvSpPr txBox="1"/>
          <p:nvPr/>
        </p:nvSpPr>
        <p:spPr>
          <a:xfrm>
            <a:off x="2247933" y="5347167"/>
            <a:ext cx="642800" cy="7580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2667" kern="0">
                <a:solidFill>
                  <a:srgbClr val="0000FF"/>
                </a:solidFill>
                <a:latin typeface="Arial"/>
                <a:cs typeface="Arial"/>
                <a:sym typeface="Arial"/>
              </a:rPr>
              <a:t>X</a:t>
            </a:r>
            <a:endParaRPr sz="2667" kern="0">
              <a:solidFill>
                <a:srgbClr val="0000FF"/>
              </a:solidFill>
              <a:latin typeface="Arial"/>
              <a:cs typeface="Arial"/>
              <a:sym typeface="Arial"/>
            </a:endParaRPr>
          </a:p>
        </p:txBody>
      </p:sp>
      <p:sp>
        <p:nvSpPr>
          <p:cNvPr id="90" name="Google Shape;90;p16"/>
          <p:cNvSpPr txBox="1"/>
          <p:nvPr/>
        </p:nvSpPr>
        <p:spPr>
          <a:xfrm>
            <a:off x="6779533" y="3363467"/>
            <a:ext cx="6497200" cy="7580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2667" kern="0">
                <a:solidFill>
                  <a:srgbClr val="0000FF"/>
                </a:solidFill>
                <a:latin typeface="Arial"/>
                <a:cs typeface="Arial"/>
                <a:sym typeface="Arial"/>
              </a:rPr>
              <a:t>Y</a:t>
            </a:r>
            <a:endParaRPr sz="2667" kern="0">
              <a:solidFill>
                <a:srgbClr val="0000FF"/>
              </a:solidFill>
              <a:latin typeface="Arial"/>
              <a:cs typeface="Arial"/>
              <a:sym typeface="Arial"/>
            </a:endParaRPr>
          </a:p>
        </p:txBody>
      </p:sp>
      <p:sp>
        <p:nvSpPr>
          <p:cNvPr id="91" name="Google Shape;91;p16"/>
          <p:cNvSpPr txBox="1"/>
          <p:nvPr/>
        </p:nvSpPr>
        <p:spPr>
          <a:xfrm>
            <a:off x="3931500" y="3363467"/>
            <a:ext cx="6497200" cy="7580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2667" b="1" kern="0">
                <a:solidFill>
                  <a:srgbClr val="FF00FF"/>
                </a:solidFill>
                <a:latin typeface="Arial"/>
                <a:cs typeface="Arial"/>
                <a:sym typeface="Arial"/>
              </a:rPr>
              <a:t>High level of Z</a:t>
            </a:r>
            <a:endParaRPr sz="2667" b="1" kern="0">
              <a:solidFill>
                <a:srgbClr val="FF00FF"/>
              </a:solidFill>
              <a:latin typeface="Arial"/>
              <a:cs typeface="Arial"/>
              <a:sym typeface="Arial"/>
            </a:endParaRPr>
          </a:p>
          <a:p>
            <a:pPr defTabSz="1219170">
              <a:buClr>
                <a:srgbClr val="000000"/>
              </a:buClr>
            </a:pPr>
            <a:r>
              <a:rPr lang="en" sz="2667" b="1" kern="0">
                <a:solidFill>
                  <a:srgbClr val="00FF00"/>
                </a:solidFill>
                <a:latin typeface="Arial"/>
                <a:cs typeface="Arial"/>
                <a:sym typeface="Arial"/>
              </a:rPr>
              <a:t>Low level of Z</a:t>
            </a:r>
            <a:endParaRPr sz="2667" b="1" kern="0">
              <a:solidFill>
                <a:srgbClr val="00FF00"/>
              </a:solidFill>
              <a:latin typeface="Arial"/>
              <a:cs typeface="Arial"/>
              <a:sym typeface="Arial"/>
            </a:endParaRPr>
          </a:p>
        </p:txBody>
      </p:sp>
      <p:sp>
        <p:nvSpPr>
          <p:cNvPr id="92" name="Google Shape;92;p16"/>
          <p:cNvSpPr txBox="1"/>
          <p:nvPr/>
        </p:nvSpPr>
        <p:spPr>
          <a:xfrm>
            <a:off x="6662400" y="5799133"/>
            <a:ext cx="5529600" cy="7580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2400" kern="0">
                <a:solidFill>
                  <a:srgbClr val="000000"/>
                </a:solidFill>
                <a:latin typeface="Arial"/>
                <a:cs typeface="Arial"/>
                <a:sym typeface="Arial"/>
              </a:rPr>
              <a:t>Note: crossed lines would also indicate an interaction</a:t>
            </a:r>
            <a:endParaRPr sz="2400" kern="0">
              <a:solidFill>
                <a:srgbClr val="000000"/>
              </a:solidFill>
              <a:latin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F7207B7B-5C57-458C-BE38-95D2CD765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770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panose="020B0502020104020203"/>
              <a:ea typeface="+mn-ea"/>
              <a:cs typeface="+mn-cs"/>
            </a:endParaRPr>
          </a:p>
        </p:txBody>
      </p:sp>
      <p:sp>
        <p:nvSpPr>
          <p:cNvPr id="38" name="Rectangle 37">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5" y="0"/>
            <a:ext cx="4654295"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F191532-D73B-4B9C-A66F-1F2E32F0771F}"/>
              </a:ext>
            </a:extLst>
          </p:cNvPr>
          <p:cNvSpPr>
            <a:spLocks noGrp="1"/>
          </p:cNvSpPr>
          <p:nvPr>
            <p:ph type="title"/>
          </p:nvPr>
        </p:nvSpPr>
        <p:spPr>
          <a:xfrm>
            <a:off x="8109235" y="863695"/>
            <a:ext cx="3511233" cy="3779995"/>
          </a:xfrm>
        </p:spPr>
        <p:txBody>
          <a:bodyPr vert="horz" lIns="91440" tIns="45720" rIns="91440" bIns="45720" rtlCol="0" anchor="ctr">
            <a:normAutofit/>
          </a:bodyPr>
          <a:lstStyle/>
          <a:p>
            <a:pPr defTabSz="457200">
              <a:spcBef>
                <a:spcPct val="0"/>
              </a:spcBef>
            </a:pPr>
            <a:r>
              <a:rPr lang="en-US" sz="3600" dirty="0">
                <a:solidFill>
                  <a:schemeClr val="tx1"/>
                </a:solidFill>
              </a:rPr>
              <a:t>Create a new </a:t>
            </a:r>
            <a:br>
              <a:rPr lang="en-US" sz="3600" dirty="0">
                <a:solidFill>
                  <a:schemeClr val="tx1"/>
                </a:solidFill>
              </a:rPr>
            </a:br>
            <a:r>
              <a:rPr lang="en-US" sz="3600" dirty="0">
                <a:solidFill>
                  <a:schemeClr val="tx1"/>
                </a:solidFill>
              </a:rPr>
              <a:t>r-notebook!</a:t>
            </a:r>
          </a:p>
        </p:txBody>
      </p:sp>
      <p:sp>
        <p:nvSpPr>
          <p:cNvPr id="40" name="Rectangle 39">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5" name="Graphic 24" descr="R">
            <a:extLst>
              <a:ext uri="{FF2B5EF4-FFF2-40B4-BE49-F238E27FC236}">
                <a16:creationId xmlns:a16="http://schemas.microsoft.com/office/drawing/2014/main" id="{9A39C587-A837-4C63-BE24-509311218D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9157" y="647808"/>
            <a:ext cx="5581779" cy="5581779"/>
          </a:xfrm>
          <a:prstGeom prst="rect">
            <a:avLst/>
          </a:prstGeom>
        </p:spPr>
      </p:pic>
      <p:sp>
        <p:nvSpPr>
          <p:cNvPr id="4" name="TextBox 3">
            <a:extLst>
              <a:ext uri="{FF2B5EF4-FFF2-40B4-BE49-F238E27FC236}">
                <a16:creationId xmlns:a16="http://schemas.microsoft.com/office/drawing/2014/main" id="{F7E79EE4-8B96-488B-810D-EDEAE99CB0BA}"/>
              </a:ext>
            </a:extLst>
          </p:cNvPr>
          <p:cNvSpPr txBox="1"/>
          <p:nvPr/>
        </p:nvSpPr>
        <p:spPr>
          <a:xfrm>
            <a:off x="7945150" y="4294909"/>
            <a:ext cx="3675318"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venir Next LT Pro" panose="020B0502020104020203"/>
                <a:ea typeface="+mn-ea"/>
                <a:cs typeface="+mn-cs"/>
              </a:rPr>
              <a:t>Download the “moderation_demo.csv” file from Canvas and save it into your R-project file</a:t>
            </a:r>
          </a:p>
        </p:txBody>
      </p:sp>
    </p:spTree>
    <p:extLst>
      <p:ext uri="{BB962C8B-B14F-4D97-AF65-F5344CB8AC3E}">
        <p14:creationId xmlns:p14="http://schemas.microsoft.com/office/powerpoint/2010/main" val="3808204578"/>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Autofit/>
          </a:bodyPr>
          <a:lstStyle/>
          <a:p>
            <a:pPr algn="ctr"/>
            <a:r>
              <a:rPr lang="en"/>
              <a:t>Load libraries</a:t>
            </a:r>
            <a:endParaRPr/>
          </a:p>
        </p:txBody>
      </p:sp>
      <p:pic>
        <p:nvPicPr>
          <p:cNvPr id="98" name="Google Shape;98;p17"/>
          <p:cNvPicPr preferRelativeResize="0"/>
          <p:nvPr/>
        </p:nvPicPr>
        <p:blipFill>
          <a:blip r:embed="rId3">
            <a:alphaModFix/>
          </a:blip>
          <a:stretch>
            <a:fillRect/>
          </a:stretch>
        </p:blipFill>
        <p:spPr>
          <a:xfrm>
            <a:off x="69068" y="2326568"/>
            <a:ext cx="12079033" cy="263543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Autofit/>
          </a:bodyPr>
          <a:lstStyle/>
          <a:p>
            <a:pPr algn="ctr"/>
            <a:r>
              <a:rPr lang="en"/>
              <a:t>Read in Data</a:t>
            </a:r>
            <a:endParaRPr/>
          </a:p>
        </p:txBody>
      </p:sp>
      <p:pic>
        <p:nvPicPr>
          <p:cNvPr id="104" name="Google Shape;104;p18"/>
          <p:cNvPicPr preferRelativeResize="0"/>
          <p:nvPr/>
        </p:nvPicPr>
        <p:blipFill>
          <a:blip r:embed="rId3">
            <a:alphaModFix/>
          </a:blip>
          <a:stretch>
            <a:fillRect/>
          </a:stretch>
        </p:blipFill>
        <p:spPr>
          <a:xfrm>
            <a:off x="1747951" y="1370400"/>
            <a:ext cx="8696099" cy="543673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1791700" y="0"/>
            <a:ext cx="11360800" cy="763600"/>
          </a:xfrm>
          <a:prstGeom prst="rect">
            <a:avLst/>
          </a:prstGeom>
        </p:spPr>
        <p:txBody>
          <a:bodyPr spcFirstLastPara="1" wrap="square" lIns="121900" tIns="121900" rIns="121900" bIns="121900" anchor="t" anchorCtr="0">
            <a:noAutofit/>
          </a:bodyPr>
          <a:lstStyle/>
          <a:p>
            <a:r>
              <a:rPr lang="en"/>
              <a:t>Calculate descriptives</a:t>
            </a:r>
            <a:endParaRPr/>
          </a:p>
        </p:txBody>
      </p:sp>
      <p:sp>
        <p:nvSpPr>
          <p:cNvPr id="110" name="Google Shape;110;p19"/>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marL="0" indent="0">
              <a:spcAft>
                <a:spcPts val="2133"/>
              </a:spcAft>
              <a:buNone/>
            </a:pPr>
            <a:endParaRPr/>
          </a:p>
        </p:txBody>
      </p:sp>
      <p:pic>
        <p:nvPicPr>
          <p:cNvPr id="111" name="Google Shape;111;p19"/>
          <p:cNvPicPr preferRelativeResize="0"/>
          <p:nvPr/>
        </p:nvPicPr>
        <p:blipFill>
          <a:blip r:embed="rId3">
            <a:alphaModFix/>
          </a:blip>
          <a:stretch>
            <a:fillRect/>
          </a:stretch>
        </p:blipFill>
        <p:spPr>
          <a:xfrm>
            <a:off x="0" y="1404684"/>
            <a:ext cx="12192000" cy="4819099"/>
          </a:xfrm>
          <a:prstGeom prst="rect">
            <a:avLst/>
          </a:prstGeom>
          <a:noFill/>
          <a:ln>
            <a:noFill/>
          </a:ln>
        </p:spPr>
      </p:pic>
      <p:sp>
        <p:nvSpPr>
          <p:cNvPr id="112" name="Google Shape;112;p19"/>
          <p:cNvSpPr txBox="1"/>
          <p:nvPr/>
        </p:nvSpPr>
        <p:spPr>
          <a:xfrm>
            <a:off x="6933406" y="381799"/>
            <a:ext cx="4714800" cy="1317691"/>
          </a:xfrm>
          <a:prstGeom prst="rect">
            <a:avLst/>
          </a:prstGeom>
          <a:solidFill>
            <a:srgbClr val="CFE2F3"/>
          </a:solidFill>
          <a:ln>
            <a:noFill/>
          </a:ln>
        </p:spPr>
        <p:txBody>
          <a:bodyPr spcFirstLastPara="1" wrap="square" lIns="121900" tIns="121900" rIns="121900" bIns="121900" anchor="t" anchorCtr="0">
            <a:noAutofit/>
          </a:bodyPr>
          <a:lstStyle/>
          <a:p>
            <a:r>
              <a:rPr lang="en" sz="2400" dirty="0">
                <a:solidFill>
                  <a:srgbClr val="0000FF"/>
                </a:solidFill>
              </a:rPr>
              <a:t>This is a simulated dataset (i.e., the variables don’t have specific meaning)</a:t>
            </a:r>
            <a:endParaRPr sz="2400" dirty="0">
              <a:solidFill>
                <a:srgbClr val="0000F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167433" y="254967"/>
            <a:ext cx="11360800" cy="763600"/>
          </a:xfrm>
          <a:prstGeom prst="rect">
            <a:avLst/>
          </a:prstGeom>
        </p:spPr>
        <p:txBody>
          <a:bodyPr spcFirstLastPara="1" wrap="square" lIns="121900" tIns="121900" rIns="121900" bIns="121900" anchor="t" anchorCtr="0">
            <a:noAutofit/>
          </a:bodyPr>
          <a:lstStyle/>
          <a:p>
            <a:r>
              <a:rPr lang="en"/>
              <a:t>Our variables of interest</a:t>
            </a:r>
            <a:endParaRPr/>
          </a:p>
        </p:txBody>
      </p:sp>
      <p:sp>
        <p:nvSpPr>
          <p:cNvPr id="118" name="Google Shape;118;p20"/>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marL="0" indent="0">
              <a:spcAft>
                <a:spcPts val="2133"/>
              </a:spcAft>
              <a:buNone/>
            </a:pPr>
            <a:endParaRPr/>
          </a:p>
        </p:txBody>
      </p:sp>
      <p:pic>
        <p:nvPicPr>
          <p:cNvPr id="119" name="Google Shape;119;p20"/>
          <p:cNvPicPr preferRelativeResize="0"/>
          <p:nvPr/>
        </p:nvPicPr>
        <p:blipFill>
          <a:blip r:embed="rId3">
            <a:alphaModFix/>
          </a:blip>
          <a:stretch>
            <a:fillRect/>
          </a:stretch>
        </p:blipFill>
        <p:spPr>
          <a:xfrm>
            <a:off x="0" y="1404684"/>
            <a:ext cx="12192000" cy="4819099"/>
          </a:xfrm>
          <a:prstGeom prst="rect">
            <a:avLst/>
          </a:prstGeom>
          <a:noFill/>
          <a:ln>
            <a:noFill/>
          </a:ln>
        </p:spPr>
      </p:pic>
      <p:sp>
        <p:nvSpPr>
          <p:cNvPr id="120" name="Google Shape;120;p20"/>
          <p:cNvSpPr/>
          <p:nvPr/>
        </p:nvSpPr>
        <p:spPr>
          <a:xfrm>
            <a:off x="532867" y="2940567"/>
            <a:ext cx="11584400" cy="256400"/>
          </a:xfrm>
          <a:prstGeom prst="rect">
            <a:avLst/>
          </a:prstGeom>
          <a:noFill/>
          <a:ln w="38100"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1" name="Google Shape;121;p20"/>
          <p:cNvSpPr/>
          <p:nvPr/>
        </p:nvSpPr>
        <p:spPr>
          <a:xfrm>
            <a:off x="532867" y="3448567"/>
            <a:ext cx="11584400" cy="256400"/>
          </a:xfrm>
          <a:prstGeom prst="rect">
            <a:avLst/>
          </a:prstGeom>
          <a:noFill/>
          <a:ln w="38100"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2" name="Google Shape;122;p20"/>
          <p:cNvSpPr/>
          <p:nvPr/>
        </p:nvSpPr>
        <p:spPr>
          <a:xfrm>
            <a:off x="607600" y="5510167"/>
            <a:ext cx="11584400" cy="256400"/>
          </a:xfrm>
          <a:prstGeom prst="rect">
            <a:avLst/>
          </a:prstGeom>
          <a:noFill/>
          <a:ln w="3810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3" name="Google Shape;123;p20"/>
          <p:cNvSpPr/>
          <p:nvPr/>
        </p:nvSpPr>
        <p:spPr>
          <a:xfrm>
            <a:off x="532867" y="3229300"/>
            <a:ext cx="11584400" cy="199600"/>
          </a:xfrm>
          <a:prstGeom prst="rect">
            <a:avLst/>
          </a:prstGeom>
          <a:solidFill>
            <a:schemeClr val="lt2"/>
          </a:solidFill>
          <a:ln>
            <a:noFill/>
          </a:ln>
        </p:spPr>
        <p:txBody>
          <a:bodyPr spcFirstLastPara="1" wrap="square" lIns="121900" tIns="121900" rIns="121900" bIns="121900" anchor="ctr" anchorCtr="0">
            <a:noAutofit/>
          </a:bodyPr>
          <a:lstStyle/>
          <a:p>
            <a:endParaRPr sz="2400"/>
          </a:p>
        </p:txBody>
      </p:sp>
      <p:sp>
        <p:nvSpPr>
          <p:cNvPr id="124" name="Google Shape;124;p20"/>
          <p:cNvSpPr/>
          <p:nvPr/>
        </p:nvSpPr>
        <p:spPr>
          <a:xfrm>
            <a:off x="532867" y="3737300"/>
            <a:ext cx="11584400" cy="1728000"/>
          </a:xfrm>
          <a:prstGeom prst="rect">
            <a:avLst/>
          </a:prstGeom>
          <a:solidFill>
            <a:schemeClr val="lt2"/>
          </a:solidFill>
          <a:ln>
            <a:noFill/>
          </a:ln>
        </p:spPr>
        <p:txBody>
          <a:bodyPr spcFirstLastPara="1" wrap="square" lIns="121900" tIns="121900" rIns="121900" bIns="121900" anchor="ctr" anchorCtr="0">
            <a:noAutofit/>
          </a:bodyPr>
          <a:lstStyle/>
          <a:p>
            <a:endParaRPr sz="2400"/>
          </a:p>
        </p:txBody>
      </p:sp>
      <p:sp>
        <p:nvSpPr>
          <p:cNvPr id="125" name="Google Shape;125;p20"/>
          <p:cNvSpPr txBox="1"/>
          <p:nvPr/>
        </p:nvSpPr>
        <p:spPr>
          <a:xfrm>
            <a:off x="1707100" y="3848367"/>
            <a:ext cx="8032400" cy="1410800"/>
          </a:xfrm>
          <a:prstGeom prst="rect">
            <a:avLst/>
          </a:prstGeom>
          <a:noFill/>
          <a:ln>
            <a:noFill/>
          </a:ln>
        </p:spPr>
        <p:txBody>
          <a:bodyPr spcFirstLastPara="1" wrap="square" lIns="121900" tIns="121900" rIns="121900" bIns="121900" anchor="ctr" anchorCtr="0">
            <a:noAutofit/>
          </a:bodyPr>
          <a:lstStyle/>
          <a:p>
            <a:pPr algn="ctr"/>
            <a:r>
              <a:rPr lang="en" sz="2667" b="1">
                <a:solidFill>
                  <a:srgbClr val="0000FF"/>
                </a:solidFill>
              </a:rPr>
              <a:t>Predictors</a:t>
            </a:r>
            <a:endParaRPr sz="2667" b="1">
              <a:solidFill>
                <a:srgbClr val="0000FF"/>
              </a:solidFill>
            </a:endParaRPr>
          </a:p>
          <a:p>
            <a:pPr algn="ctr"/>
            <a:endParaRPr sz="2667" b="1">
              <a:solidFill>
                <a:srgbClr val="0000FF"/>
              </a:solidFill>
            </a:endParaRPr>
          </a:p>
          <a:p>
            <a:pPr algn="ctr"/>
            <a:r>
              <a:rPr lang="en" sz="2667" b="1">
                <a:solidFill>
                  <a:srgbClr val="FF0000"/>
                </a:solidFill>
              </a:rPr>
              <a:t>Outcome</a:t>
            </a:r>
            <a:endParaRPr sz="2667" b="1">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472000" y="142167"/>
            <a:ext cx="11360800" cy="763600"/>
          </a:xfrm>
          <a:prstGeom prst="rect">
            <a:avLst/>
          </a:prstGeom>
        </p:spPr>
        <p:txBody>
          <a:bodyPr spcFirstLastPara="1" wrap="square" lIns="121900" tIns="121900" rIns="121900" bIns="121900" anchor="t" anchorCtr="0">
            <a:noAutofit/>
          </a:bodyPr>
          <a:lstStyle/>
          <a:p>
            <a:r>
              <a:rPr lang="en"/>
              <a:t>Create the cross-product of the two predictors</a:t>
            </a:r>
            <a:endParaRPr/>
          </a:p>
        </p:txBody>
      </p:sp>
      <p:pic>
        <p:nvPicPr>
          <p:cNvPr id="156" name="Google Shape;156;p24"/>
          <p:cNvPicPr preferRelativeResize="0"/>
          <p:nvPr/>
        </p:nvPicPr>
        <p:blipFill>
          <a:blip r:embed="rId3">
            <a:alphaModFix/>
          </a:blip>
          <a:stretch>
            <a:fillRect/>
          </a:stretch>
        </p:blipFill>
        <p:spPr>
          <a:xfrm>
            <a:off x="846368" y="1772727"/>
            <a:ext cx="8293467" cy="1321208"/>
          </a:xfrm>
          <a:prstGeom prst="rect">
            <a:avLst/>
          </a:prstGeom>
          <a:noFill/>
          <a:ln>
            <a:noFill/>
          </a:ln>
        </p:spPr>
      </p:pic>
      <p:sp>
        <p:nvSpPr>
          <p:cNvPr id="157" name="Google Shape;157;p24"/>
          <p:cNvSpPr txBox="1"/>
          <p:nvPr/>
        </p:nvSpPr>
        <p:spPr>
          <a:xfrm>
            <a:off x="2560833" y="3960900"/>
            <a:ext cx="6677600" cy="1500000"/>
          </a:xfrm>
          <a:prstGeom prst="rect">
            <a:avLst/>
          </a:prstGeom>
          <a:solidFill>
            <a:srgbClr val="CFE2F3"/>
          </a:solidFill>
          <a:ln>
            <a:noFill/>
          </a:ln>
        </p:spPr>
        <p:txBody>
          <a:bodyPr spcFirstLastPara="1" wrap="square" lIns="121900" tIns="121900" rIns="121900" bIns="121900" anchor="t" anchorCtr="0">
            <a:noAutofit/>
          </a:bodyPr>
          <a:lstStyle/>
          <a:p>
            <a:r>
              <a:rPr lang="en" sz="2667">
                <a:solidFill>
                  <a:srgbClr val="0000FF"/>
                </a:solidFill>
              </a:rPr>
              <a:t>The cross-product is the interaction term. We’ll include this as an additional predictor in the regression model.</a:t>
            </a:r>
            <a:endParaRPr sz="2667">
              <a:solidFill>
                <a:srgbClr val="00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281200" y="574333"/>
            <a:ext cx="11629600" cy="6351200"/>
          </a:xfrm>
          <a:prstGeom prst="rect">
            <a:avLst/>
          </a:prstGeom>
          <a:noFill/>
          <a:ln>
            <a:noFill/>
          </a:ln>
        </p:spPr>
        <p:txBody>
          <a:bodyPr spcFirstLastPara="1" wrap="square" lIns="121900" tIns="121900" rIns="121900" bIns="121900" anchor="t" anchorCtr="0">
            <a:noAutofit/>
          </a:bodyPr>
          <a:lstStyle/>
          <a:p>
            <a:pPr>
              <a:lnSpc>
                <a:spcPct val="115000"/>
              </a:lnSpc>
            </a:pPr>
            <a:endParaRPr sz="2667" dirty="0">
              <a:solidFill>
                <a:schemeClr val="dk1"/>
              </a:solidFill>
              <a:latin typeface="Calibri"/>
              <a:ea typeface="Calibri"/>
              <a:cs typeface="Calibri"/>
              <a:sym typeface="Calibri"/>
            </a:endParaRPr>
          </a:p>
          <a:p>
            <a:pPr marL="609585" indent="-474121">
              <a:lnSpc>
                <a:spcPct val="115000"/>
              </a:lnSpc>
              <a:spcBef>
                <a:spcPts val="1333"/>
              </a:spcBef>
              <a:buClr>
                <a:schemeClr val="dk1"/>
              </a:buClr>
              <a:buSzPts val="2000"/>
              <a:buFont typeface="Calibri"/>
              <a:buChar char="●"/>
            </a:pPr>
            <a:r>
              <a:rPr lang="en" sz="2667" dirty="0">
                <a:solidFill>
                  <a:schemeClr val="dk1"/>
                </a:solidFill>
                <a:latin typeface="Calibri"/>
                <a:ea typeface="Calibri"/>
                <a:cs typeface="Calibri"/>
                <a:sym typeface="Calibri"/>
              </a:rPr>
              <a:t>Contrasts test a </a:t>
            </a:r>
            <a:r>
              <a:rPr lang="en" sz="2667" i="1" dirty="0">
                <a:solidFill>
                  <a:schemeClr val="dk1"/>
                </a:solidFill>
                <a:latin typeface="Calibri"/>
                <a:ea typeface="Calibri"/>
                <a:cs typeface="Calibri"/>
                <a:sym typeface="Calibri"/>
              </a:rPr>
              <a:t>specific</a:t>
            </a:r>
            <a:r>
              <a:rPr lang="en" sz="2667" dirty="0">
                <a:solidFill>
                  <a:schemeClr val="dk1"/>
                </a:solidFill>
                <a:latin typeface="Calibri"/>
                <a:ea typeface="Calibri"/>
                <a:cs typeface="Calibri"/>
                <a:sym typeface="Calibri"/>
              </a:rPr>
              <a:t> hypothesis related to group means based upon some prior information about the groups.</a:t>
            </a:r>
            <a:endParaRPr sz="2667" dirty="0">
              <a:solidFill>
                <a:schemeClr val="dk1"/>
              </a:solidFill>
              <a:latin typeface="Calibri"/>
              <a:ea typeface="Calibri"/>
              <a:cs typeface="Calibri"/>
              <a:sym typeface="Calibri"/>
            </a:endParaRPr>
          </a:p>
          <a:p>
            <a:pPr marL="609585" indent="-474121">
              <a:lnSpc>
                <a:spcPct val="115000"/>
              </a:lnSpc>
              <a:spcBef>
                <a:spcPts val="1333"/>
              </a:spcBef>
              <a:buClr>
                <a:schemeClr val="dk1"/>
              </a:buClr>
              <a:buSzPts val="2000"/>
              <a:buFont typeface="Calibri"/>
              <a:buChar char="●"/>
            </a:pPr>
            <a:r>
              <a:rPr lang="en" sz="2667" dirty="0">
                <a:solidFill>
                  <a:schemeClr val="dk1"/>
                </a:solidFill>
                <a:latin typeface="Calibri"/>
                <a:ea typeface="Calibri"/>
                <a:cs typeface="Calibri"/>
                <a:sym typeface="Calibri"/>
              </a:rPr>
              <a:t>Contrasts assign a weight to each of the groups in your predictor variable</a:t>
            </a:r>
            <a:endParaRPr sz="2667" dirty="0">
              <a:solidFill>
                <a:schemeClr val="dk1"/>
              </a:solidFill>
              <a:latin typeface="Calibri"/>
              <a:ea typeface="Calibri"/>
              <a:cs typeface="Calibri"/>
              <a:sym typeface="Calibri"/>
            </a:endParaRPr>
          </a:p>
          <a:p>
            <a:pPr marL="1219170" lvl="1" indent="-474121">
              <a:lnSpc>
                <a:spcPct val="115000"/>
              </a:lnSpc>
              <a:spcBef>
                <a:spcPts val="1333"/>
              </a:spcBef>
              <a:buClr>
                <a:schemeClr val="dk1"/>
              </a:buClr>
              <a:buSzPts val="2000"/>
              <a:buFont typeface="Calibri"/>
              <a:buChar char="○"/>
            </a:pPr>
            <a:r>
              <a:rPr lang="en" sz="2667" dirty="0">
                <a:solidFill>
                  <a:schemeClr val="dk1"/>
                </a:solidFill>
                <a:latin typeface="Calibri"/>
                <a:ea typeface="Calibri"/>
                <a:cs typeface="Calibri"/>
                <a:sym typeface="Calibri"/>
              </a:rPr>
              <a:t> Weights should add up to zero</a:t>
            </a:r>
            <a:endParaRPr sz="2667" dirty="0">
              <a:solidFill>
                <a:schemeClr val="dk1"/>
              </a:solidFill>
              <a:latin typeface="Calibri"/>
              <a:ea typeface="Calibri"/>
              <a:cs typeface="Calibri"/>
              <a:sym typeface="Calibri"/>
            </a:endParaRPr>
          </a:p>
          <a:p>
            <a:pPr marL="1219170" lvl="1" indent="-474121">
              <a:lnSpc>
                <a:spcPct val="115000"/>
              </a:lnSpc>
              <a:spcBef>
                <a:spcPts val="1333"/>
              </a:spcBef>
              <a:buClr>
                <a:schemeClr val="dk1"/>
              </a:buClr>
              <a:buSzPts val="2000"/>
              <a:buFont typeface="Calibri"/>
              <a:buChar char="○"/>
            </a:pPr>
            <a:r>
              <a:rPr lang="en" sz="2667" dirty="0">
                <a:solidFill>
                  <a:schemeClr val="dk1"/>
                </a:solidFill>
                <a:latin typeface="Calibri"/>
                <a:ea typeface="Calibri"/>
                <a:cs typeface="Calibri"/>
                <a:sym typeface="Calibri"/>
              </a:rPr>
              <a:t>Assigning a weight of zero means that group will not be included in the contrast</a:t>
            </a:r>
            <a:endParaRPr sz="2667" dirty="0">
              <a:solidFill>
                <a:schemeClr val="dk1"/>
              </a:solidFill>
              <a:latin typeface="Calibri"/>
              <a:ea typeface="Calibri"/>
              <a:cs typeface="Calibri"/>
              <a:sym typeface="Calibri"/>
            </a:endParaRPr>
          </a:p>
          <a:p>
            <a:pPr marL="1219170" lvl="1" indent="-474121">
              <a:lnSpc>
                <a:spcPct val="115000"/>
              </a:lnSpc>
              <a:spcBef>
                <a:spcPts val="1333"/>
              </a:spcBef>
              <a:buClr>
                <a:schemeClr val="dk1"/>
              </a:buClr>
              <a:buSzPts val="2000"/>
              <a:buFont typeface="Calibri"/>
              <a:buChar char="○"/>
            </a:pPr>
            <a:r>
              <a:rPr lang="en" sz="2667" dirty="0">
                <a:solidFill>
                  <a:schemeClr val="dk1"/>
                </a:solidFill>
                <a:latin typeface="Calibri"/>
                <a:ea typeface="Calibri"/>
                <a:cs typeface="Calibri"/>
                <a:sym typeface="Calibri"/>
              </a:rPr>
              <a:t>Order of the weights corresponds to order of groups in predictor variable</a:t>
            </a:r>
            <a:endParaRPr sz="2667" dirty="0">
              <a:solidFill>
                <a:schemeClr val="dk1"/>
              </a:solidFill>
              <a:latin typeface="Calibri"/>
              <a:ea typeface="Calibri"/>
              <a:cs typeface="Calibri"/>
              <a:sym typeface="Calibri"/>
            </a:endParaRPr>
          </a:p>
        </p:txBody>
      </p:sp>
      <p:sp>
        <p:nvSpPr>
          <p:cNvPr id="61" name="Google Shape;61;p14"/>
          <p:cNvSpPr txBox="1"/>
          <p:nvPr/>
        </p:nvSpPr>
        <p:spPr>
          <a:xfrm>
            <a:off x="2448067" y="289433"/>
            <a:ext cx="6497200" cy="758000"/>
          </a:xfrm>
          <a:prstGeom prst="rect">
            <a:avLst/>
          </a:prstGeom>
          <a:noFill/>
          <a:ln>
            <a:noFill/>
          </a:ln>
        </p:spPr>
        <p:txBody>
          <a:bodyPr spcFirstLastPara="1" wrap="square" lIns="121900" tIns="121900" rIns="121900" bIns="121900" anchor="t" anchorCtr="0">
            <a:noAutofit/>
          </a:bodyPr>
          <a:lstStyle/>
          <a:p>
            <a:pPr>
              <a:lnSpc>
                <a:spcPct val="115000"/>
              </a:lnSpc>
              <a:buClr>
                <a:schemeClr val="dk1"/>
              </a:buClr>
              <a:buSzPts val="1100"/>
            </a:pPr>
            <a:r>
              <a:rPr lang="en" sz="3200" b="1">
                <a:solidFill>
                  <a:schemeClr val="dk1"/>
                </a:solidFill>
                <a:latin typeface="Calibri"/>
                <a:ea typeface="Calibri"/>
                <a:cs typeface="Calibri"/>
                <a:sym typeface="Calibri"/>
              </a:rPr>
              <a:t>A Quick Review of Planned Contrasts</a:t>
            </a:r>
            <a:endParaRPr sz="32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Autofit/>
          </a:bodyPr>
          <a:lstStyle/>
          <a:p>
            <a:pPr>
              <a:buSzPts val="1100"/>
            </a:pPr>
            <a:r>
              <a:rPr lang="en"/>
              <a:t>Create the cross product</a:t>
            </a:r>
            <a:endParaRPr/>
          </a:p>
        </p:txBody>
      </p:sp>
      <p:pic>
        <p:nvPicPr>
          <p:cNvPr id="163" name="Google Shape;163;p25"/>
          <p:cNvPicPr preferRelativeResize="0"/>
          <p:nvPr/>
        </p:nvPicPr>
        <p:blipFill>
          <a:blip r:embed="rId3">
            <a:alphaModFix/>
          </a:blip>
          <a:stretch>
            <a:fillRect/>
          </a:stretch>
        </p:blipFill>
        <p:spPr>
          <a:xfrm>
            <a:off x="56801" y="3069893"/>
            <a:ext cx="8293467" cy="1321208"/>
          </a:xfrm>
          <a:prstGeom prst="rect">
            <a:avLst/>
          </a:prstGeom>
          <a:noFill/>
          <a:ln>
            <a:noFill/>
          </a:ln>
        </p:spPr>
      </p:pic>
      <p:pic>
        <p:nvPicPr>
          <p:cNvPr id="164" name="Google Shape;164;p25"/>
          <p:cNvPicPr preferRelativeResize="0"/>
          <p:nvPr/>
        </p:nvPicPr>
        <p:blipFill>
          <a:blip r:embed="rId4">
            <a:alphaModFix/>
          </a:blip>
          <a:stretch>
            <a:fillRect/>
          </a:stretch>
        </p:blipFill>
        <p:spPr>
          <a:xfrm>
            <a:off x="8089885" y="126585"/>
            <a:ext cx="4102100" cy="64389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title"/>
          </p:nvPr>
        </p:nvSpPr>
        <p:spPr>
          <a:xfrm>
            <a:off x="347900" y="209833"/>
            <a:ext cx="11360800" cy="763600"/>
          </a:xfrm>
          <a:prstGeom prst="rect">
            <a:avLst/>
          </a:prstGeom>
        </p:spPr>
        <p:txBody>
          <a:bodyPr spcFirstLastPara="1" wrap="square" lIns="121900" tIns="121900" rIns="121900" bIns="121900" anchor="t" anchorCtr="0">
            <a:noAutofit/>
          </a:bodyPr>
          <a:lstStyle/>
          <a:p>
            <a:r>
              <a:rPr lang="en"/>
              <a:t>Run the main effects model</a:t>
            </a:r>
            <a:endParaRPr/>
          </a:p>
        </p:txBody>
      </p:sp>
      <p:pic>
        <p:nvPicPr>
          <p:cNvPr id="170" name="Google Shape;170;p26"/>
          <p:cNvPicPr preferRelativeResize="0"/>
          <p:nvPr/>
        </p:nvPicPr>
        <p:blipFill>
          <a:blip r:embed="rId3">
            <a:alphaModFix/>
          </a:blip>
          <a:stretch>
            <a:fillRect/>
          </a:stretch>
        </p:blipFill>
        <p:spPr>
          <a:xfrm>
            <a:off x="0" y="1624367"/>
            <a:ext cx="12192000" cy="2618827"/>
          </a:xfrm>
          <a:prstGeom prst="rect">
            <a:avLst/>
          </a:prstGeom>
          <a:noFill/>
          <a:ln>
            <a:noFill/>
          </a:ln>
        </p:spPr>
      </p:pic>
      <p:sp>
        <p:nvSpPr>
          <p:cNvPr id="171" name="Google Shape;171;p26"/>
          <p:cNvSpPr txBox="1"/>
          <p:nvPr/>
        </p:nvSpPr>
        <p:spPr>
          <a:xfrm>
            <a:off x="756100" y="4761000"/>
            <a:ext cx="10242000" cy="1646000"/>
          </a:xfrm>
          <a:prstGeom prst="rect">
            <a:avLst/>
          </a:prstGeom>
          <a:solidFill>
            <a:srgbClr val="CFE2F3"/>
          </a:solidFill>
          <a:ln>
            <a:noFill/>
          </a:ln>
        </p:spPr>
        <p:txBody>
          <a:bodyPr spcFirstLastPara="1" wrap="square" lIns="121900" tIns="121900" rIns="121900" bIns="121900" anchor="t" anchorCtr="0">
            <a:noAutofit/>
          </a:bodyPr>
          <a:lstStyle/>
          <a:p>
            <a:r>
              <a:rPr lang="en" sz="2667">
                <a:solidFill>
                  <a:srgbClr val="0000FF"/>
                </a:solidFill>
              </a:rPr>
              <a:t>This is just a regular multiple linear regression. </a:t>
            </a:r>
            <a:endParaRPr sz="2667">
              <a:solidFill>
                <a:srgbClr val="0000FF"/>
              </a:solidFill>
            </a:endParaRPr>
          </a:p>
          <a:p>
            <a:r>
              <a:rPr lang="en" sz="2667">
                <a:solidFill>
                  <a:srgbClr val="0000FF"/>
                </a:solidFill>
              </a:rPr>
              <a:t>We first want to examine the main effects between each predictor and the outcome before adding the interaction term.</a:t>
            </a:r>
            <a:endParaRPr sz="2667">
              <a:solidFill>
                <a:srgbClr val="0000FF"/>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a:spLocks noGrp="1"/>
          </p:cNvSpPr>
          <p:nvPr>
            <p:ph type="title"/>
          </p:nvPr>
        </p:nvSpPr>
        <p:spPr>
          <a:xfrm>
            <a:off x="302800" y="169400"/>
            <a:ext cx="2145200" cy="763600"/>
          </a:xfrm>
          <a:prstGeom prst="rect">
            <a:avLst/>
          </a:prstGeom>
        </p:spPr>
        <p:txBody>
          <a:bodyPr spcFirstLastPara="1" wrap="square" lIns="121900" tIns="121900" rIns="121900" bIns="121900" anchor="t" anchorCtr="0">
            <a:noAutofit/>
          </a:bodyPr>
          <a:lstStyle/>
          <a:p>
            <a:r>
              <a:rPr lang="en"/>
              <a:t>Main effects model results</a:t>
            </a:r>
            <a:endParaRPr/>
          </a:p>
        </p:txBody>
      </p:sp>
      <p:pic>
        <p:nvPicPr>
          <p:cNvPr id="177" name="Google Shape;177;p27"/>
          <p:cNvPicPr preferRelativeResize="0"/>
          <p:nvPr/>
        </p:nvPicPr>
        <p:blipFill>
          <a:blip r:embed="rId3">
            <a:alphaModFix/>
          </a:blip>
          <a:stretch>
            <a:fillRect/>
          </a:stretch>
        </p:blipFill>
        <p:spPr>
          <a:xfrm>
            <a:off x="2705333" y="361134"/>
            <a:ext cx="9420568" cy="622616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a:spLocks noGrp="1"/>
          </p:cNvSpPr>
          <p:nvPr>
            <p:ph type="title"/>
          </p:nvPr>
        </p:nvSpPr>
        <p:spPr>
          <a:xfrm>
            <a:off x="111033" y="198600"/>
            <a:ext cx="11360800" cy="763600"/>
          </a:xfrm>
          <a:prstGeom prst="rect">
            <a:avLst/>
          </a:prstGeom>
        </p:spPr>
        <p:txBody>
          <a:bodyPr spcFirstLastPara="1" wrap="square" lIns="121900" tIns="121900" rIns="121900" bIns="121900" anchor="t" anchorCtr="0">
            <a:noAutofit/>
          </a:bodyPr>
          <a:lstStyle/>
          <a:p>
            <a:r>
              <a:rPr lang="en"/>
              <a:t>Run the same model with the interaction term</a:t>
            </a:r>
            <a:endParaRPr/>
          </a:p>
          <a:p>
            <a:r>
              <a:rPr lang="en"/>
              <a:t>(aka a Moderated Regression)</a:t>
            </a:r>
            <a:endParaRPr/>
          </a:p>
        </p:txBody>
      </p:sp>
      <p:pic>
        <p:nvPicPr>
          <p:cNvPr id="183" name="Google Shape;183;p28"/>
          <p:cNvPicPr preferRelativeResize="0"/>
          <p:nvPr/>
        </p:nvPicPr>
        <p:blipFill>
          <a:blip r:embed="rId3">
            <a:alphaModFix/>
          </a:blip>
          <a:stretch>
            <a:fillRect/>
          </a:stretch>
        </p:blipFill>
        <p:spPr>
          <a:xfrm>
            <a:off x="0" y="2022767"/>
            <a:ext cx="12192000" cy="1902525"/>
          </a:xfrm>
          <a:prstGeom prst="rect">
            <a:avLst/>
          </a:prstGeom>
          <a:noFill/>
          <a:ln>
            <a:noFill/>
          </a:ln>
        </p:spPr>
      </p:pic>
      <p:sp>
        <p:nvSpPr>
          <p:cNvPr id="184" name="Google Shape;184;p28"/>
          <p:cNvSpPr txBox="1"/>
          <p:nvPr/>
        </p:nvSpPr>
        <p:spPr>
          <a:xfrm>
            <a:off x="1680967" y="4727133"/>
            <a:ext cx="8369600" cy="1297200"/>
          </a:xfrm>
          <a:prstGeom prst="rect">
            <a:avLst/>
          </a:prstGeom>
          <a:solidFill>
            <a:srgbClr val="CFE2F3"/>
          </a:solidFill>
          <a:ln>
            <a:noFill/>
          </a:ln>
        </p:spPr>
        <p:txBody>
          <a:bodyPr spcFirstLastPara="1" wrap="square" lIns="121900" tIns="121900" rIns="121900" bIns="121900" anchor="t" anchorCtr="0">
            <a:noAutofit/>
          </a:bodyPr>
          <a:lstStyle/>
          <a:p>
            <a:r>
              <a:rPr lang="en" sz="2667">
                <a:solidFill>
                  <a:srgbClr val="0000FF"/>
                </a:solidFill>
              </a:rPr>
              <a:t>att1att3 is the cross-product variable we made earlier</a:t>
            </a:r>
            <a:endParaRPr sz="2667">
              <a:solidFill>
                <a:srgbClr val="0000FF"/>
              </a:solidFill>
            </a:endParaRPr>
          </a:p>
          <a:p>
            <a:r>
              <a:rPr lang="en" sz="2667">
                <a:solidFill>
                  <a:srgbClr val="0000FF"/>
                </a:solidFill>
              </a:rPr>
              <a:t>It represents att1*att3</a:t>
            </a:r>
            <a:endParaRPr sz="2667">
              <a:solidFill>
                <a:srgbClr val="0000FF"/>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29"/>
          <p:cNvPicPr preferRelativeResize="0"/>
          <p:nvPr/>
        </p:nvPicPr>
        <p:blipFill>
          <a:blip r:embed="rId3">
            <a:alphaModFix/>
          </a:blip>
          <a:stretch>
            <a:fillRect/>
          </a:stretch>
        </p:blipFill>
        <p:spPr>
          <a:xfrm>
            <a:off x="451185" y="63500"/>
            <a:ext cx="10477500" cy="6731000"/>
          </a:xfrm>
          <a:prstGeom prst="rect">
            <a:avLst/>
          </a:prstGeom>
          <a:noFill/>
          <a:ln>
            <a:noFill/>
          </a:ln>
        </p:spPr>
      </p:pic>
      <p:sp>
        <p:nvSpPr>
          <p:cNvPr id="190" name="Google Shape;190;p29"/>
          <p:cNvSpPr/>
          <p:nvPr/>
        </p:nvSpPr>
        <p:spPr>
          <a:xfrm>
            <a:off x="551100" y="5881100"/>
            <a:ext cx="10025600" cy="434000"/>
          </a:xfrm>
          <a:prstGeom prst="rect">
            <a:avLst/>
          </a:prstGeom>
          <a:noFill/>
          <a:ln w="2857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1" name="Google Shape;191;p29"/>
          <p:cNvSpPr txBox="1"/>
          <p:nvPr/>
        </p:nvSpPr>
        <p:spPr>
          <a:xfrm>
            <a:off x="8652400" y="3113867"/>
            <a:ext cx="1292800" cy="1042800"/>
          </a:xfrm>
          <a:prstGeom prst="rect">
            <a:avLst/>
          </a:prstGeom>
          <a:no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solidFill>
                  <a:srgbClr val="0000FF"/>
                </a:solidFill>
              </a:rPr>
              <a:t>Simple Slopes</a:t>
            </a:r>
            <a:endParaRPr sz="2400">
              <a:solidFill>
                <a:srgbClr val="0000FF"/>
              </a:solidFill>
            </a:endParaRPr>
          </a:p>
        </p:txBody>
      </p:sp>
      <p:cxnSp>
        <p:nvCxnSpPr>
          <p:cNvPr id="192" name="Google Shape;192;p29"/>
          <p:cNvCxnSpPr>
            <a:stCxn id="191" idx="2"/>
            <a:endCxn id="190" idx="0"/>
          </p:cNvCxnSpPr>
          <p:nvPr/>
        </p:nvCxnSpPr>
        <p:spPr>
          <a:xfrm flipH="1">
            <a:off x="5564000" y="4156667"/>
            <a:ext cx="3734800" cy="1724400"/>
          </a:xfrm>
          <a:prstGeom prst="straightConnector1">
            <a:avLst/>
          </a:prstGeom>
          <a:noFill/>
          <a:ln w="9525" cap="flat" cmpd="sng">
            <a:solidFill>
              <a:srgbClr val="0000FF"/>
            </a:solidFill>
            <a:prstDash val="solid"/>
            <a:round/>
            <a:headEnd type="none" w="med" len="med"/>
            <a:tailEnd type="triangle" w="med" len="med"/>
          </a:ln>
        </p:spPr>
      </p:cxnSp>
      <p:sp>
        <p:nvSpPr>
          <p:cNvPr id="193" name="Google Shape;193;p29"/>
          <p:cNvSpPr txBox="1"/>
          <p:nvPr/>
        </p:nvSpPr>
        <p:spPr>
          <a:xfrm>
            <a:off x="10089067" y="3113867"/>
            <a:ext cx="1761188" cy="1042800"/>
          </a:xfrm>
          <a:prstGeom prst="rect">
            <a:avLst/>
          </a:prstGeom>
          <a:noFill/>
          <a:ln w="952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dirty="0">
                <a:solidFill>
                  <a:srgbClr val="FF0000"/>
                </a:solidFill>
              </a:rPr>
              <a:t>Interaction</a:t>
            </a:r>
            <a:endParaRPr sz="2400" dirty="0">
              <a:solidFill>
                <a:srgbClr val="FF0000"/>
              </a:solidFill>
            </a:endParaRPr>
          </a:p>
        </p:txBody>
      </p:sp>
      <p:sp>
        <p:nvSpPr>
          <p:cNvPr id="194" name="Google Shape;194;p29"/>
          <p:cNvSpPr/>
          <p:nvPr/>
        </p:nvSpPr>
        <p:spPr>
          <a:xfrm>
            <a:off x="551100" y="6315100"/>
            <a:ext cx="10025600" cy="290000"/>
          </a:xfrm>
          <a:prstGeom prst="rect">
            <a:avLst/>
          </a:prstGeom>
          <a:noFill/>
          <a:ln w="2857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195" name="Google Shape;195;p29"/>
          <p:cNvCxnSpPr>
            <a:cxnSpLocks/>
            <a:stCxn id="193" idx="2"/>
            <a:endCxn id="194" idx="3"/>
          </p:cNvCxnSpPr>
          <p:nvPr/>
        </p:nvCxnSpPr>
        <p:spPr>
          <a:xfrm rot="5400000">
            <a:off x="9621465" y="5111903"/>
            <a:ext cx="2303433" cy="392961"/>
          </a:xfrm>
          <a:prstGeom prst="curvedConnector2">
            <a:avLst/>
          </a:prstGeom>
          <a:noFill/>
          <a:ln w="9525" cap="flat" cmpd="sng">
            <a:solidFill>
              <a:srgbClr val="FF0000"/>
            </a:solidFill>
            <a:prstDash val="solid"/>
            <a:round/>
            <a:headEnd type="none" w="med" len="med"/>
            <a:tailEnd type="none" w="med" len="med"/>
          </a:ln>
        </p:spPr>
      </p:cxnSp>
      <p:sp>
        <p:nvSpPr>
          <p:cNvPr id="196" name="Google Shape;196;p29"/>
          <p:cNvSpPr txBox="1">
            <a:spLocks noGrp="1"/>
          </p:cNvSpPr>
          <p:nvPr>
            <p:ph type="title"/>
          </p:nvPr>
        </p:nvSpPr>
        <p:spPr>
          <a:xfrm>
            <a:off x="8538667" y="119633"/>
            <a:ext cx="3136000" cy="2520800"/>
          </a:xfrm>
          <a:prstGeom prst="rect">
            <a:avLst/>
          </a:prstGeom>
          <a:solidFill>
            <a:srgbClr val="CFE2F3"/>
          </a:solidFill>
        </p:spPr>
        <p:txBody>
          <a:bodyPr spcFirstLastPara="1" wrap="square" lIns="121900" tIns="121900" rIns="121900" bIns="121900" anchor="t" anchorCtr="0">
            <a:noAutofit/>
          </a:bodyPr>
          <a:lstStyle/>
          <a:p>
            <a:r>
              <a:rPr lang="en"/>
              <a:t>Model </a:t>
            </a:r>
            <a:endParaRPr/>
          </a:p>
          <a:p>
            <a:r>
              <a:rPr lang="en"/>
              <a:t>results with interaction term</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0"/>
          <p:cNvSpPr txBox="1">
            <a:spLocks noGrp="1"/>
          </p:cNvSpPr>
          <p:nvPr>
            <p:ph type="title"/>
          </p:nvPr>
        </p:nvSpPr>
        <p:spPr>
          <a:xfrm>
            <a:off x="122300" y="52000"/>
            <a:ext cx="8050800" cy="763600"/>
          </a:xfrm>
          <a:prstGeom prst="rect">
            <a:avLst/>
          </a:prstGeom>
        </p:spPr>
        <p:txBody>
          <a:bodyPr spcFirstLastPara="1" wrap="square" lIns="121900" tIns="121900" rIns="121900" bIns="121900" anchor="t" anchorCtr="0">
            <a:noAutofit/>
          </a:bodyPr>
          <a:lstStyle/>
          <a:p>
            <a:r>
              <a:rPr lang="en"/>
              <a:t>Interpreting the moderated regression</a:t>
            </a:r>
            <a:endParaRPr/>
          </a:p>
        </p:txBody>
      </p:sp>
      <p:pic>
        <p:nvPicPr>
          <p:cNvPr id="202" name="Google Shape;202;p30"/>
          <p:cNvPicPr preferRelativeResize="0"/>
          <p:nvPr/>
        </p:nvPicPr>
        <p:blipFill>
          <a:blip r:embed="rId3">
            <a:alphaModFix/>
          </a:blip>
          <a:stretch>
            <a:fillRect/>
          </a:stretch>
        </p:blipFill>
        <p:spPr>
          <a:xfrm>
            <a:off x="0" y="1356967"/>
            <a:ext cx="7825035" cy="5351101"/>
          </a:xfrm>
          <a:prstGeom prst="rect">
            <a:avLst/>
          </a:prstGeom>
          <a:noFill/>
          <a:ln>
            <a:noFill/>
          </a:ln>
        </p:spPr>
      </p:pic>
      <p:sp>
        <p:nvSpPr>
          <p:cNvPr id="203" name="Google Shape;203;p30"/>
          <p:cNvSpPr txBox="1">
            <a:spLocks noGrp="1"/>
          </p:cNvSpPr>
          <p:nvPr>
            <p:ph type="body" idx="1"/>
          </p:nvPr>
        </p:nvSpPr>
        <p:spPr>
          <a:xfrm>
            <a:off x="7726367" y="491567"/>
            <a:ext cx="4050000" cy="6115200"/>
          </a:xfrm>
          <a:prstGeom prst="rect">
            <a:avLst/>
          </a:prstGeom>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indent="0">
              <a:buNone/>
            </a:pPr>
            <a:r>
              <a:rPr lang="en" u="sng" dirty="0">
                <a:solidFill>
                  <a:srgbClr val="000000"/>
                </a:solidFill>
              </a:rPr>
              <a:t>att1:</a:t>
            </a:r>
            <a:r>
              <a:rPr lang="en" dirty="0">
                <a:solidFill>
                  <a:srgbClr val="000000"/>
                </a:solidFill>
              </a:rPr>
              <a:t> This is the predicted change in our outcome for every 1 unit increase in att1 </a:t>
            </a:r>
            <a:r>
              <a:rPr lang="en" b="1" i="1" dirty="0">
                <a:solidFill>
                  <a:srgbClr val="FF0000"/>
                </a:solidFill>
              </a:rPr>
              <a:t>when att3 is 0.</a:t>
            </a:r>
            <a:endParaRPr b="1" i="1" dirty="0">
              <a:solidFill>
                <a:srgbClr val="FF0000"/>
              </a:solidFill>
            </a:endParaRPr>
          </a:p>
          <a:p>
            <a:pPr marL="0" indent="0">
              <a:spcBef>
                <a:spcPts val="2133"/>
              </a:spcBef>
              <a:buNone/>
            </a:pPr>
            <a:r>
              <a:rPr lang="en" u="sng" dirty="0">
                <a:solidFill>
                  <a:srgbClr val="000000"/>
                </a:solidFill>
              </a:rPr>
              <a:t>att3:</a:t>
            </a:r>
            <a:r>
              <a:rPr lang="en" dirty="0">
                <a:solidFill>
                  <a:srgbClr val="000000"/>
                </a:solidFill>
              </a:rPr>
              <a:t> This is the predicted change in our outcome for every 1 unit increase in att3 </a:t>
            </a:r>
            <a:r>
              <a:rPr lang="en" b="1" i="1" dirty="0">
                <a:solidFill>
                  <a:srgbClr val="FF0000"/>
                </a:solidFill>
              </a:rPr>
              <a:t>when att1 is 0.</a:t>
            </a:r>
            <a:endParaRPr b="1" i="1" dirty="0">
              <a:solidFill>
                <a:srgbClr val="FF0000"/>
              </a:solidFill>
            </a:endParaRPr>
          </a:p>
          <a:p>
            <a:pPr marL="0" indent="0">
              <a:spcBef>
                <a:spcPts val="2133"/>
              </a:spcBef>
              <a:spcAft>
                <a:spcPts val="2133"/>
              </a:spcAft>
              <a:buClr>
                <a:schemeClr val="dk1"/>
              </a:buClr>
              <a:buSzPts val="1100"/>
              <a:buNone/>
            </a:pPr>
            <a:r>
              <a:rPr lang="en" u="sng" dirty="0">
                <a:solidFill>
                  <a:srgbClr val="000000"/>
                </a:solidFill>
              </a:rPr>
              <a:t>att1att3:</a:t>
            </a:r>
            <a:r>
              <a:rPr lang="en" dirty="0">
                <a:solidFill>
                  <a:srgbClr val="000000"/>
                </a:solidFill>
              </a:rPr>
              <a:t> This is the predicted </a:t>
            </a:r>
            <a:r>
              <a:rPr lang="en" b="1" dirty="0">
                <a:solidFill>
                  <a:srgbClr val="FF0000"/>
                </a:solidFill>
              </a:rPr>
              <a:t>change in the effect of att1</a:t>
            </a:r>
            <a:r>
              <a:rPr lang="en" b="1" dirty="0">
                <a:solidFill>
                  <a:srgbClr val="000000"/>
                </a:solidFill>
              </a:rPr>
              <a:t> </a:t>
            </a:r>
            <a:r>
              <a:rPr lang="en" dirty="0">
                <a:solidFill>
                  <a:srgbClr val="000000"/>
                </a:solidFill>
              </a:rPr>
              <a:t>on our outcome </a:t>
            </a:r>
            <a:r>
              <a:rPr lang="en" b="1" dirty="0">
                <a:solidFill>
                  <a:srgbClr val="FF0000"/>
                </a:solidFill>
              </a:rPr>
              <a:t>for every one unit increase in att3.</a:t>
            </a:r>
            <a:endParaRPr b="1" dirty="0">
              <a:solidFill>
                <a:srgbClr val="FF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1"/>
          <p:cNvSpPr txBox="1">
            <a:spLocks noGrp="1"/>
          </p:cNvSpPr>
          <p:nvPr>
            <p:ph type="title"/>
          </p:nvPr>
        </p:nvSpPr>
        <p:spPr>
          <a:xfrm>
            <a:off x="65933" y="0"/>
            <a:ext cx="11360800" cy="763600"/>
          </a:xfrm>
          <a:prstGeom prst="rect">
            <a:avLst/>
          </a:prstGeom>
        </p:spPr>
        <p:txBody>
          <a:bodyPr spcFirstLastPara="1" wrap="square" lIns="121900" tIns="121900" rIns="121900" bIns="121900" anchor="t" anchorCtr="0">
            <a:noAutofit/>
          </a:bodyPr>
          <a:lstStyle/>
          <a:p>
            <a:r>
              <a:rPr lang="en"/>
              <a:t>Compare the two models via hierarchical regression</a:t>
            </a:r>
            <a:endParaRPr/>
          </a:p>
        </p:txBody>
      </p:sp>
      <p:pic>
        <p:nvPicPr>
          <p:cNvPr id="209" name="Google Shape;209;p31"/>
          <p:cNvPicPr preferRelativeResize="0"/>
          <p:nvPr/>
        </p:nvPicPr>
        <p:blipFill>
          <a:blip r:embed="rId3">
            <a:alphaModFix/>
          </a:blip>
          <a:stretch>
            <a:fillRect/>
          </a:stretch>
        </p:blipFill>
        <p:spPr>
          <a:xfrm>
            <a:off x="486100" y="949001"/>
            <a:ext cx="9550400" cy="4330700"/>
          </a:xfrm>
          <a:prstGeom prst="rect">
            <a:avLst/>
          </a:prstGeom>
          <a:noFill/>
          <a:ln>
            <a:noFill/>
          </a:ln>
        </p:spPr>
      </p:pic>
      <p:sp>
        <p:nvSpPr>
          <p:cNvPr id="210" name="Google Shape;210;p31"/>
          <p:cNvSpPr txBox="1"/>
          <p:nvPr/>
        </p:nvSpPr>
        <p:spPr>
          <a:xfrm>
            <a:off x="952433" y="5640800"/>
            <a:ext cx="9001200" cy="1014000"/>
          </a:xfrm>
          <a:prstGeom prst="rect">
            <a:avLst/>
          </a:prstGeom>
          <a:solidFill>
            <a:srgbClr val="CFE2F3"/>
          </a:solidFill>
          <a:ln>
            <a:noFill/>
          </a:ln>
        </p:spPr>
        <p:txBody>
          <a:bodyPr spcFirstLastPara="1" wrap="square" lIns="121900" tIns="121900" rIns="121900" bIns="121900" anchor="t" anchorCtr="0">
            <a:noAutofit/>
          </a:bodyPr>
          <a:lstStyle/>
          <a:p>
            <a:r>
              <a:rPr lang="en" sz="2667">
                <a:solidFill>
                  <a:srgbClr val="0000FF"/>
                </a:solidFill>
              </a:rPr>
              <a:t>Does including the interaction term significantly improve the amount of variance our model explains in out4?</a:t>
            </a:r>
            <a:endParaRPr sz="2667">
              <a:solidFill>
                <a:srgbClr val="0000FF"/>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2"/>
          <p:cNvSpPr txBox="1">
            <a:spLocks noGrp="1"/>
          </p:cNvSpPr>
          <p:nvPr>
            <p:ph type="title"/>
          </p:nvPr>
        </p:nvSpPr>
        <p:spPr>
          <a:xfrm>
            <a:off x="190000" y="209833"/>
            <a:ext cx="11360800" cy="763600"/>
          </a:xfrm>
          <a:prstGeom prst="rect">
            <a:avLst/>
          </a:prstGeom>
        </p:spPr>
        <p:txBody>
          <a:bodyPr spcFirstLastPara="1" wrap="square" lIns="121900" tIns="121900" rIns="121900" bIns="121900" anchor="t" anchorCtr="0">
            <a:noAutofit/>
          </a:bodyPr>
          <a:lstStyle/>
          <a:p>
            <a:r>
              <a:rPr lang="en"/>
              <a:t>Compare the two models via hierarchical regression</a:t>
            </a:r>
            <a:endParaRPr/>
          </a:p>
        </p:txBody>
      </p:sp>
      <p:pic>
        <p:nvPicPr>
          <p:cNvPr id="216" name="Google Shape;216;p32"/>
          <p:cNvPicPr preferRelativeResize="0"/>
          <p:nvPr/>
        </p:nvPicPr>
        <p:blipFill>
          <a:blip r:embed="rId3">
            <a:alphaModFix/>
          </a:blip>
          <a:stretch>
            <a:fillRect/>
          </a:stretch>
        </p:blipFill>
        <p:spPr>
          <a:xfrm>
            <a:off x="587633" y="1185867"/>
            <a:ext cx="9550400" cy="4330700"/>
          </a:xfrm>
          <a:prstGeom prst="rect">
            <a:avLst/>
          </a:prstGeom>
          <a:noFill/>
          <a:ln>
            <a:noFill/>
          </a:ln>
        </p:spPr>
      </p:pic>
      <p:sp>
        <p:nvSpPr>
          <p:cNvPr id="217" name="Google Shape;217;p32"/>
          <p:cNvSpPr/>
          <p:nvPr/>
        </p:nvSpPr>
        <p:spPr>
          <a:xfrm>
            <a:off x="659567" y="4137233"/>
            <a:ext cx="6868000" cy="621600"/>
          </a:xfrm>
          <a:prstGeom prst="rect">
            <a:avLst/>
          </a:prstGeom>
          <a:noFill/>
          <a:ln w="2857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8" name="Google Shape;218;p32"/>
          <p:cNvSpPr txBox="1"/>
          <p:nvPr/>
        </p:nvSpPr>
        <p:spPr>
          <a:xfrm>
            <a:off x="659567" y="5787433"/>
            <a:ext cx="10733200" cy="957600"/>
          </a:xfrm>
          <a:prstGeom prst="rect">
            <a:avLst/>
          </a:prstGeom>
          <a:solidFill>
            <a:srgbClr val="CFE2F3"/>
          </a:solidFill>
          <a:ln>
            <a:noFill/>
          </a:ln>
        </p:spPr>
        <p:txBody>
          <a:bodyPr spcFirstLastPara="1" wrap="square" lIns="121900" tIns="121900" rIns="121900" bIns="121900" anchor="t" anchorCtr="0">
            <a:noAutofit/>
          </a:bodyPr>
          <a:lstStyle/>
          <a:p>
            <a:r>
              <a:rPr lang="en" sz="2667">
                <a:solidFill>
                  <a:srgbClr val="0000FF"/>
                </a:solidFill>
              </a:rPr>
              <a:t>At p&lt;0.05, the moderated regression model explained significantly more variance in out4 than the main effects model</a:t>
            </a:r>
            <a:endParaRPr sz="2667">
              <a:solidFill>
                <a:srgbClr val="0000FF"/>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3"/>
          <p:cNvSpPr txBox="1">
            <a:spLocks noGrp="1"/>
          </p:cNvSpPr>
          <p:nvPr>
            <p:ph type="title"/>
          </p:nvPr>
        </p:nvSpPr>
        <p:spPr>
          <a:xfrm>
            <a:off x="464933" y="50633"/>
            <a:ext cx="11360800" cy="763600"/>
          </a:xfrm>
          <a:prstGeom prst="rect">
            <a:avLst/>
          </a:prstGeom>
        </p:spPr>
        <p:txBody>
          <a:bodyPr spcFirstLastPara="1" wrap="square" lIns="121900" tIns="121900" rIns="121900" bIns="121900" anchor="t" anchorCtr="0">
            <a:noAutofit/>
          </a:bodyPr>
          <a:lstStyle/>
          <a:p>
            <a:r>
              <a:rPr lang="en"/>
              <a:t>Our interaction - Visualized</a:t>
            </a:r>
            <a:endParaRPr/>
          </a:p>
        </p:txBody>
      </p:sp>
      <p:grpSp>
        <p:nvGrpSpPr>
          <p:cNvPr id="224" name="Google Shape;224;p33"/>
          <p:cNvGrpSpPr/>
          <p:nvPr/>
        </p:nvGrpSpPr>
        <p:grpSpPr>
          <a:xfrm>
            <a:off x="7677" y="814234"/>
            <a:ext cx="10708456" cy="6039700"/>
            <a:chOff x="5758" y="610675"/>
            <a:chExt cx="8031342" cy="4529775"/>
          </a:xfrm>
        </p:grpSpPr>
        <p:pic>
          <p:nvPicPr>
            <p:cNvPr id="225" name="Google Shape;225;p33"/>
            <p:cNvPicPr preferRelativeResize="0"/>
            <p:nvPr/>
          </p:nvPicPr>
          <p:blipFill>
            <a:blip r:embed="rId3">
              <a:alphaModFix/>
            </a:blip>
            <a:stretch>
              <a:fillRect/>
            </a:stretch>
          </p:blipFill>
          <p:spPr>
            <a:xfrm>
              <a:off x="5758" y="610675"/>
              <a:ext cx="7339943" cy="4529775"/>
            </a:xfrm>
            <a:prstGeom prst="rect">
              <a:avLst/>
            </a:prstGeom>
            <a:noFill/>
            <a:ln>
              <a:noFill/>
            </a:ln>
          </p:spPr>
        </p:pic>
        <p:sp>
          <p:nvSpPr>
            <p:cNvPr id="226" name="Google Shape;226;p33"/>
            <p:cNvSpPr txBox="1"/>
            <p:nvPr/>
          </p:nvSpPr>
          <p:spPr>
            <a:xfrm>
              <a:off x="6927100" y="2571750"/>
              <a:ext cx="1110000" cy="244200"/>
            </a:xfrm>
            <a:prstGeom prst="rect">
              <a:avLst/>
            </a:prstGeom>
            <a:solidFill>
              <a:srgbClr val="FFFFFF"/>
            </a:solidFill>
            <a:ln>
              <a:noFill/>
            </a:ln>
          </p:spPr>
          <p:txBody>
            <a:bodyPr spcFirstLastPara="1" wrap="square" lIns="121900" tIns="121900" rIns="121900" bIns="121900" anchor="ctr" anchorCtr="0">
              <a:noAutofit/>
            </a:bodyPr>
            <a:lstStyle/>
            <a:p>
              <a:r>
                <a:rPr lang="en" sz="1600"/>
                <a:t>1 SD below</a:t>
              </a:r>
              <a:endParaRPr sz="1600"/>
            </a:p>
          </p:txBody>
        </p:sp>
        <p:sp>
          <p:nvSpPr>
            <p:cNvPr id="227" name="Google Shape;227;p33"/>
            <p:cNvSpPr txBox="1"/>
            <p:nvPr/>
          </p:nvSpPr>
          <p:spPr>
            <a:xfrm>
              <a:off x="6927100" y="2815950"/>
              <a:ext cx="1110000" cy="244200"/>
            </a:xfrm>
            <a:prstGeom prst="rect">
              <a:avLst/>
            </a:prstGeom>
            <a:solidFill>
              <a:srgbClr val="FFFFFF"/>
            </a:solidFill>
            <a:ln>
              <a:noFill/>
            </a:ln>
          </p:spPr>
          <p:txBody>
            <a:bodyPr spcFirstLastPara="1" wrap="square" lIns="121900" tIns="121900" rIns="121900" bIns="121900" anchor="ctr" anchorCtr="0">
              <a:noAutofit/>
            </a:bodyPr>
            <a:lstStyle/>
            <a:p>
              <a:r>
                <a:rPr lang="en" sz="1600"/>
                <a:t>Mean</a:t>
              </a:r>
              <a:endParaRPr sz="1600"/>
            </a:p>
          </p:txBody>
        </p:sp>
        <p:sp>
          <p:nvSpPr>
            <p:cNvPr id="228" name="Google Shape;228;p33"/>
            <p:cNvSpPr txBox="1"/>
            <p:nvPr/>
          </p:nvSpPr>
          <p:spPr>
            <a:xfrm>
              <a:off x="6927100" y="3060150"/>
              <a:ext cx="1110000" cy="244200"/>
            </a:xfrm>
            <a:prstGeom prst="rect">
              <a:avLst/>
            </a:prstGeom>
            <a:solidFill>
              <a:srgbClr val="FFFFFF"/>
            </a:solidFill>
            <a:ln>
              <a:noFill/>
            </a:ln>
          </p:spPr>
          <p:txBody>
            <a:bodyPr spcFirstLastPara="1" wrap="square" lIns="121900" tIns="121900" rIns="121900" bIns="121900" anchor="ctr" anchorCtr="0">
              <a:noAutofit/>
            </a:bodyPr>
            <a:lstStyle/>
            <a:p>
              <a:r>
                <a:rPr lang="en" sz="1600"/>
                <a:t>1 SD Above</a:t>
              </a:r>
              <a:endParaRPr sz="1600"/>
            </a:p>
          </p:txBody>
        </p:sp>
      </p:grpSp>
      <p:pic>
        <p:nvPicPr>
          <p:cNvPr id="7" name="Picture 6">
            <a:extLst>
              <a:ext uri="{FF2B5EF4-FFF2-40B4-BE49-F238E27FC236}">
                <a16:creationId xmlns:a16="http://schemas.microsoft.com/office/drawing/2014/main" id="{96114B47-BB94-4238-B887-B13047856ED9}"/>
              </a:ext>
            </a:extLst>
          </p:cNvPr>
          <p:cNvPicPr>
            <a:picLocks noChangeAspect="1"/>
          </p:cNvPicPr>
          <p:nvPr/>
        </p:nvPicPr>
        <p:blipFill>
          <a:blip r:embed="rId4"/>
          <a:stretch>
            <a:fillRect/>
          </a:stretch>
        </p:blipFill>
        <p:spPr>
          <a:xfrm>
            <a:off x="5048250" y="0"/>
            <a:ext cx="7143750" cy="1306468"/>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4"/>
          <p:cNvSpPr txBox="1">
            <a:spLocks noGrp="1"/>
          </p:cNvSpPr>
          <p:nvPr>
            <p:ph type="title"/>
          </p:nvPr>
        </p:nvSpPr>
        <p:spPr>
          <a:xfrm>
            <a:off x="464933" y="50633"/>
            <a:ext cx="11360800" cy="763600"/>
          </a:xfrm>
          <a:prstGeom prst="rect">
            <a:avLst/>
          </a:prstGeom>
        </p:spPr>
        <p:txBody>
          <a:bodyPr spcFirstLastPara="1" wrap="square" lIns="121900" tIns="121900" rIns="121900" bIns="121900" anchor="t" anchorCtr="0">
            <a:noAutofit/>
          </a:bodyPr>
          <a:lstStyle/>
          <a:p>
            <a:r>
              <a:rPr lang="en"/>
              <a:t>Our interaction - Visualized</a:t>
            </a:r>
            <a:endParaRPr/>
          </a:p>
        </p:txBody>
      </p:sp>
      <p:grpSp>
        <p:nvGrpSpPr>
          <p:cNvPr id="234" name="Google Shape;234;p34"/>
          <p:cNvGrpSpPr/>
          <p:nvPr/>
        </p:nvGrpSpPr>
        <p:grpSpPr>
          <a:xfrm>
            <a:off x="7677" y="814234"/>
            <a:ext cx="10708456" cy="6039700"/>
            <a:chOff x="5758" y="610675"/>
            <a:chExt cx="8031342" cy="4529775"/>
          </a:xfrm>
        </p:grpSpPr>
        <p:pic>
          <p:nvPicPr>
            <p:cNvPr id="235" name="Google Shape;235;p34"/>
            <p:cNvPicPr preferRelativeResize="0"/>
            <p:nvPr/>
          </p:nvPicPr>
          <p:blipFill>
            <a:blip r:embed="rId3">
              <a:alphaModFix/>
            </a:blip>
            <a:stretch>
              <a:fillRect/>
            </a:stretch>
          </p:blipFill>
          <p:spPr>
            <a:xfrm>
              <a:off x="5758" y="610675"/>
              <a:ext cx="7339943" cy="4529775"/>
            </a:xfrm>
            <a:prstGeom prst="rect">
              <a:avLst/>
            </a:prstGeom>
            <a:noFill/>
            <a:ln>
              <a:noFill/>
            </a:ln>
          </p:spPr>
        </p:pic>
        <p:sp>
          <p:nvSpPr>
            <p:cNvPr id="236" name="Google Shape;236;p34"/>
            <p:cNvSpPr txBox="1"/>
            <p:nvPr/>
          </p:nvSpPr>
          <p:spPr>
            <a:xfrm>
              <a:off x="6927100" y="2571750"/>
              <a:ext cx="1110000" cy="244200"/>
            </a:xfrm>
            <a:prstGeom prst="rect">
              <a:avLst/>
            </a:prstGeom>
            <a:solidFill>
              <a:srgbClr val="FFFFFF"/>
            </a:solidFill>
            <a:ln>
              <a:noFill/>
            </a:ln>
          </p:spPr>
          <p:txBody>
            <a:bodyPr spcFirstLastPara="1" wrap="square" lIns="121900" tIns="121900" rIns="121900" bIns="121900" anchor="ctr" anchorCtr="0">
              <a:noAutofit/>
            </a:bodyPr>
            <a:lstStyle/>
            <a:p>
              <a:r>
                <a:rPr lang="en" sz="1600"/>
                <a:t>1 SD below</a:t>
              </a:r>
              <a:endParaRPr sz="1600"/>
            </a:p>
          </p:txBody>
        </p:sp>
        <p:sp>
          <p:nvSpPr>
            <p:cNvPr id="237" name="Google Shape;237;p34"/>
            <p:cNvSpPr txBox="1"/>
            <p:nvPr/>
          </p:nvSpPr>
          <p:spPr>
            <a:xfrm>
              <a:off x="6927100" y="2815950"/>
              <a:ext cx="1110000" cy="244200"/>
            </a:xfrm>
            <a:prstGeom prst="rect">
              <a:avLst/>
            </a:prstGeom>
            <a:solidFill>
              <a:srgbClr val="FFFFFF"/>
            </a:solidFill>
            <a:ln>
              <a:noFill/>
            </a:ln>
          </p:spPr>
          <p:txBody>
            <a:bodyPr spcFirstLastPara="1" wrap="square" lIns="121900" tIns="121900" rIns="121900" bIns="121900" anchor="ctr" anchorCtr="0">
              <a:noAutofit/>
            </a:bodyPr>
            <a:lstStyle/>
            <a:p>
              <a:r>
                <a:rPr lang="en" sz="1600"/>
                <a:t>Mean</a:t>
              </a:r>
              <a:endParaRPr sz="1600"/>
            </a:p>
          </p:txBody>
        </p:sp>
        <p:sp>
          <p:nvSpPr>
            <p:cNvPr id="238" name="Google Shape;238;p34"/>
            <p:cNvSpPr txBox="1"/>
            <p:nvPr/>
          </p:nvSpPr>
          <p:spPr>
            <a:xfrm>
              <a:off x="6927100" y="3060150"/>
              <a:ext cx="1110000" cy="244200"/>
            </a:xfrm>
            <a:prstGeom prst="rect">
              <a:avLst/>
            </a:prstGeom>
            <a:solidFill>
              <a:srgbClr val="FFFFFF"/>
            </a:solidFill>
            <a:ln>
              <a:noFill/>
            </a:ln>
          </p:spPr>
          <p:txBody>
            <a:bodyPr spcFirstLastPara="1" wrap="square" lIns="121900" tIns="121900" rIns="121900" bIns="121900" anchor="ctr" anchorCtr="0">
              <a:noAutofit/>
            </a:bodyPr>
            <a:lstStyle/>
            <a:p>
              <a:r>
                <a:rPr lang="en" sz="1600"/>
                <a:t>1 SD Above</a:t>
              </a:r>
              <a:endParaRPr sz="1600"/>
            </a:p>
          </p:txBody>
        </p:sp>
      </p:grpSp>
      <p:sp>
        <p:nvSpPr>
          <p:cNvPr id="239" name="Google Shape;239;p34"/>
          <p:cNvSpPr/>
          <p:nvPr/>
        </p:nvSpPr>
        <p:spPr>
          <a:xfrm>
            <a:off x="1184100" y="5289067"/>
            <a:ext cx="522800" cy="513200"/>
          </a:xfrm>
          <a:prstGeom prst="ellipse">
            <a:avLst/>
          </a:prstGeom>
          <a:noFill/>
          <a:ln w="38100" cap="flat" cmpd="sng">
            <a:solidFill>
              <a:srgbClr val="9900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40" name="Google Shape;240;p34"/>
          <p:cNvCxnSpPr>
            <a:stCxn id="239" idx="0"/>
            <a:endCxn id="241" idx="2"/>
          </p:cNvCxnSpPr>
          <p:nvPr/>
        </p:nvCxnSpPr>
        <p:spPr>
          <a:xfrm rot="10800000">
            <a:off x="1445500" y="4164267"/>
            <a:ext cx="0" cy="1124800"/>
          </a:xfrm>
          <a:prstGeom prst="straightConnector1">
            <a:avLst/>
          </a:prstGeom>
          <a:noFill/>
          <a:ln w="38100" cap="flat" cmpd="sng">
            <a:solidFill>
              <a:srgbClr val="9900FF"/>
            </a:solidFill>
            <a:prstDash val="solid"/>
            <a:round/>
            <a:headEnd type="none" w="med" len="med"/>
            <a:tailEnd type="none" w="med" len="med"/>
          </a:ln>
        </p:spPr>
      </p:cxnSp>
      <p:sp>
        <p:nvSpPr>
          <p:cNvPr id="241" name="Google Shape;241;p34"/>
          <p:cNvSpPr txBox="1"/>
          <p:nvPr/>
        </p:nvSpPr>
        <p:spPr>
          <a:xfrm>
            <a:off x="932300" y="3345467"/>
            <a:ext cx="1026400" cy="818800"/>
          </a:xfrm>
          <a:prstGeom prst="rect">
            <a:avLst/>
          </a:prstGeom>
          <a:noFill/>
          <a:ln w="38100" cap="flat" cmpd="sng">
            <a:solidFill>
              <a:srgbClr val="9900FF"/>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t>Lines cross</a:t>
            </a:r>
            <a:endParaRPr sz="2400"/>
          </a:p>
        </p:txBody>
      </p:sp>
      <p:sp>
        <p:nvSpPr>
          <p:cNvPr id="242" name="Google Shape;242;p34"/>
          <p:cNvSpPr/>
          <p:nvPr/>
        </p:nvSpPr>
        <p:spPr>
          <a:xfrm rot="-1751953">
            <a:off x="2878852" y="2849900"/>
            <a:ext cx="4756403" cy="2196161"/>
          </a:xfrm>
          <a:prstGeom prst="arc">
            <a:avLst>
              <a:gd name="adj1" fmla="val 11523150"/>
              <a:gd name="adj2" fmla="val 20980627"/>
            </a:avLst>
          </a:prstGeom>
          <a:noFill/>
          <a:ln w="9525" cap="flat" cmpd="sng">
            <a:solidFill>
              <a:srgbClr val="FF00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3" name="Google Shape;243;p34"/>
          <p:cNvSpPr txBox="1"/>
          <p:nvPr/>
        </p:nvSpPr>
        <p:spPr>
          <a:xfrm rot="-1899148">
            <a:off x="3404278" y="2703837"/>
            <a:ext cx="2003180" cy="434057"/>
          </a:xfrm>
          <a:prstGeom prst="rect">
            <a:avLst/>
          </a:prstGeom>
          <a:noFill/>
          <a:ln>
            <a:noFill/>
          </a:ln>
        </p:spPr>
        <p:txBody>
          <a:bodyPr spcFirstLastPara="1" wrap="square" lIns="121900" tIns="121900" rIns="121900" bIns="121900" anchor="ctr" anchorCtr="0">
            <a:noAutofit/>
          </a:bodyPr>
          <a:lstStyle/>
          <a:p>
            <a:pPr algn="ctr"/>
            <a:r>
              <a:rPr lang="en" sz="2400"/>
              <a:t>Slopes differ</a:t>
            </a:r>
            <a:endParaRPr sz="2400"/>
          </a:p>
        </p:txBody>
      </p:sp>
      <p:pic>
        <p:nvPicPr>
          <p:cNvPr id="14" name="Picture 13">
            <a:extLst>
              <a:ext uri="{FF2B5EF4-FFF2-40B4-BE49-F238E27FC236}">
                <a16:creationId xmlns:a16="http://schemas.microsoft.com/office/drawing/2014/main" id="{4A0D2197-1822-475C-8CCE-555A56085356}"/>
              </a:ext>
            </a:extLst>
          </p:cNvPr>
          <p:cNvPicPr>
            <a:picLocks noChangeAspect="1"/>
          </p:cNvPicPr>
          <p:nvPr/>
        </p:nvPicPr>
        <p:blipFill>
          <a:blip r:embed="rId4"/>
          <a:stretch>
            <a:fillRect/>
          </a:stretch>
        </p:blipFill>
        <p:spPr>
          <a:xfrm>
            <a:off x="5048250" y="0"/>
            <a:ext cx="7143750" cy="130646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68967" y="404933"/>
            <a:ext cx="11360800" cy="763600"/>
          </a:xfrm>
          <a:prstGeom prst="rect">
            <a:avLst/>
          </a:prstGeom>
        </p:spPr>
        <p:txBody>
          <a:bodyPr spcFirstLastPara="1" vert="horz" wrap="square" lIns="121900" tIns="121900" rIns="121900" bIns="121900" rtlCol="0" anchor="t" anchorCtr="0">
            <a:noAutofit/>
          </a:bodyPr>
          <a:lstStyle/>
          <a:p>
            <a:r>
              <a:rPr lang="en" dirty="0"/>
              <a:t>An example of a planned contrast set-up:</a:t>
            </a:r>
            <a:endParaRPr dirty="0"/>
          </a:p>
        </p:txBody>
      </p:sp>
      <p:sp>
        <p:nvSpPr>
          <p:cNvPr id="67" name="Google Shape;67;p15"/>
          <p:cNvSpPr txBox="1">
            <a:spLocks noGrp="1"/>
          </p:cNvSpPr>
          <p:nvPr>
            <p:ph type="body" idx="1"/>
          </p:nvPr>
        </p:nvSpPr>
        <p:spPr>
          <a:xfrm>
            <a:off x="54567" y="2956267"/>
            <a:ext cx="11575200" cy="3496800"/>
          </a:xfrm>
          <a:prstGeom prst="rect">
            <a:avLst/>
          </a:prstGeom>
        </p:spPr>
        <p:txBody>
          <a:bodyPr spcFirstLastPara="1" vert="horz" wrap="square" lIns="121900" tIns="121900" rIns="121900" bIns="121900" rtlCol="0" anchor="t" anchorCtr="0">
            <a:noAutofit/>
          </a:bodyPr>
          <a:lstStyle/>
          <a:p>
            <a:pPr marL="0" indent="0" algn="ctr">
              <a:buClr>
                <a:schemeClr val="dk1"/>
              </a:buClr>
              <a:buSzPts val="1100"/>
              <a:buNone/>
            </a:pPr>
            <a:endParaRPr>
              <a:solidFill>
                <a:schemeClr val="dk1"/>
              </a:solidFill>
              <a:latin typeface="Calibri"/>
              <a:ea typeface="Calibri"/>
              <a:cs typeface="Calibri"/>
              <a:sym typeface="Calibri"/>
            </a:endParaRPr>
          </a:p>
          <a:p>
            <a:pPr marL="0" indent="0">
              <a:buClr>
                <a:schemeClr val="dk1"/>
              </a:buClr>
              <a:buSzPts val="1100"/>
              <a:buNone/>
            </a:pPr>
            <a:endParaRPr>
              <a:solidFill>
                <a:schemeClr val="dk1"/>
              </a:solidFill>
              <a:latin typeface="Calibri"/>
              <a:ea typeface="Calibri"/>
              <a:cs typeface="Calibri"/>
              <a:sym typeface="Calibri"/>
            </a:endParaRPr>
          </a:p>
          <a:p>
            <a:pPr marL="0" indent="0">
              <a:buClr>
                <a:schemeClr val="dk1"/>
              </a:buClr>
              <a:buSzPts val="1100"/>
              <a:buNone/>
            </a:pPr>
            <a:r>
              <a:rPr lang="en">
                <a:solidFill>
                  <a:schemeClr val="dk1"/>
                </a:solidFill>
                <a:latin typeface="Calibri"/>
                <a:ea typeface="Calibri"/>
                <a:cs typeface="Calibri"/>
                <a:sym typeface="Calibri"/>
              </a:rPr>
              <a:t> </a:t>
            </a:r>
            <a:endParaRPr sz="2667">
              <a:solidFill>
                <a:schemeClr val="dk1"/>
              </a:solidFill>
              <a:latin typeface="Calibri"/>
              <a:ea typeface="Calibri"/>
              <a:cs typeface="Calibri"/>
              <a:sym typeface="Calibri"/>
            </a:endParaRPr>
          </a:p>
          <a:p>
            <a:pPr indent="0">
              <a:buNone/>
            </a:pPr>
            <a:r>
              <a:rPr lang="en" sz="2667">
                <a:solidFill>
                  <a:schemeClr val="dk1"/>
                </a:solidFill>
                <a:latin typeface="Courier New"/>
                <a:ea typeface="Courier New"/>
                <a:cs typeface="Courier New"/>
                <a:sym typeface="Courier New"/>
              </a:rPr>
              <a:t>o</a:t>
            </a:r>
            <a:r>
              <a:rPr lang="en" sz="2667">
                <a:solidFill>
                  <a:schemeClr val="dk1"/>
                </a:solidFill>
                <a:latin typeface="Times New Roman"/>
                <a:ea typeface="Times New Roman"/>
                <a:cs typeface="Times New Roman"/>
                <a:sym typeface="Times New Roman"/>
              </a:rPr>
              <a:t>   </a:t>
            </a:r>
            <a:r>
              <a:rPr lang="en" sz="2667">
                <a:solidFill>
                  <a:schemeClr val="dk1"/>
                </a:solidFill>
                <a:latin typeface="Calibri"/>
                <a:ea typeface="Calibri"/>
                <a:cs typeface="Calibri"/>
                <a:sym typeface="Calibri"/>
              </a:rPr>
              <a:t>Contrast 1 tests whether or not the control group differs from the groups that received a drug treatment</a:t>
            </a:r>
            <a:endParaRPr sz="2667">
              <a:solidFill>
                <a:schemeClr val="dk1"/>
              </a:solidFill>
              <a:latin typeface="Calibri"/>
              <a:ea typeface="Calibri"/>
              <a:cs typeface="Calibri"/>
              <a:sym typeface="Calibri"/>
            </a:endParaRPr>
          </a:p>
          <a:p>
            <a:pPr indent="0">
              <a:buClr>
                <a:schemeClr val="dk1"/>
              </a:buClr>
              <a:buSzPts val="1100"/>
              <a:buNone/>
            </a:pPr>
            <a:endParaRPr sz="2667">
              <a:solidFill>
                <a:schemeClr val="dk1"/>
              </a:solidFill>
              <a:latin typeface="Calibri"/>
              <a:ea typeface="Calibri"/>
              <a:cs typeface="Calibri"/>
              <a:sym typeface="Calibri"/>
            </a:endParaRPr>
          </a:p>
          <a:p>
            <a:pPr indent="0">
              <a:buClr>
                <a:schemeClr val="dk1"/>
              </a:buClr>
              <a:buSzPts val="1100"/>
              <a:buNone/>
            </a:pPr>
            <a:r>
              <a:rPr lang="en" sz="2667">
                <a:solidFill>
                  <a:schemeClr val="dk1"/>
                </a:solidFill>
                <a:latin typeface="Courier New"/>
                <a:ea typeface="Courier New"/>
                <a:cs typeface="Courier New"/>
                <a:sym typeface="Courier New"/>
              </a:rPr>
              <a:t>o</a:t>
            </a:r>
            <a:r>
              <a:rPr lang="en" sz="2667">
                <a:solidFill>
                  <a:schemeClr val="dk1"/>
                </a:solidFill>
                <a:latin typeface="Times New Roman"/>
                <a:ea typeface="Times New Roman"/>
                <a:cs typeface="Times New Roman"/>
                <a:sym typeface="Times New Roman"/>
              </a:rPr>
              <a:t>   </a:t>
            </a:r>
            <a:r>
              <a:rPr lang="en" sz="2667">
                <a:solidFill>
                  <a:schemeClr val="dk1"/>
                </a:solidFill>
                <a:latin typeface="Calibri"/>
                <a:ea typeface="Calibri"/>
                <a:cs typeface="Calibri"/>
                <a:sym typeface="Calibri"/>
              </a:rPr>
              <a:t>Contrast 2 tests whether or not the two drugs differ in their effect.</a:t>
            </a:r>
            <a:endParaRPr sz="2667">
              <a:solidFill>
                <a:schemeClr val="dk1"/>
              </a:solidFill>
              <a:latin typeface="Calibri"/>
              <a:ea typeface="Calibri"/>
              <a:cs typeface="Calibri"/>
              <a:sym typeface="Calibri"/>
            </a:endParaRPr>
          </a:p>
        </p:txBody>
      </p:sp>
      <p:graphicFrame>
        <p:nvGraphicFramePr>
          <p:cNvPr id="68" name="Google Shape;68;p15"/>
          <p:cNvGraphicFramePr/>
          <p:nvPr/>
        </p:nvGraphicFramePr>
        <p:xfrm>
          <a:off x="841367" y="1859400"/>
          <a:ext cx="9652000" cy="1828680"/>
        </p:xfrm>
        <a:graphic>
          <a:graphicData uri="http://schemas.openxmlformats.org/drawingml/2006/table">
            <a:tbl>
              <a:tblPr>
                <a:noFill/>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gridCol w="2413000">
                  <a:extLst>
                    <a:ext uri="{9D8B030D-6E8A-4147-A177-3AD203B41FA5}">
                      <a16:colId xmlns:a16="http://schemas.microsoft.com/office/drawing/2014/main" val="20003"/>
                    </a:ext>
                  </a:extLst>
                </a:gridCol>
              </a:tblGrid>
              <a:tr h="609560">
                <a:tc>
                  <a:txBody>
                    <a:bodyPr/>
                    <a:lstStyle/>
                    <a:p>
                      <a:pPr marL="0" lvl="0" indent="0" algn="l" rtl="0">
                        <a:spcBef>
                          <a:spcPts val="0"/>
                        </a:spcBef>
                        <a:spcAft>
                          <a:spcPts val="0"/>
                        </a:spcAft>
                        <a:buNone/>
                      </a:pPr>
                      <a:endParaRPr sz="2400"/>
                    </a:p>
                  </a:txBody>
                  <a:tcPr marL="121900" marR="121900" marT="121900" marB="1219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AD1DC"/>
                    </a:solidFill>
                  </a:tcPr>
                </a:tc>
                <a:tc>
                  <a:txBody>
                    <a:bodyPr/>
                    <a:lstStyle/>
                    <a:p>
                      <a:pPr marL="0" lvl="0" indent="0" algn="ctr" rtl="0">
                        <a:spcBef>
                          <a:spcPts val="0"/>
                        </a:spcBef>
                        <a:spcAft>
                          <a:spcPts val="0"/>
                        </a:spcAft>
                        <a:buNone/>
                      </a:pPr>
                      <a:r>
                        <a:rPr lang="en" sz="2400"/>
                        <a:t>Control</a:t>
                      </a:r>
                      <a:endParaRPr sz="2400"/>
                    </a:p>
                  </a:txBody>
                  <a:tcPr marL="121900" marR="121900" marT="121900" marB="1219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AD1DC"/>
                    </a:solidFill>
                  </a:tcPr>
                </a:tc>
                <a:tc>
                  <a:txBody>
                    <a:bodyPr/>
                    <a:lstStyle/>
                    <a:p>
                      <a:pPr marL="0" lvl="0" indent="0" algn="ctr" rtl="0">
                        <a:spcBef>
                          <a:spcPts val="0"/>
                        </a:spcBef>
                        <a:spcAft>
                          <a:spcPts val="0"/>
                        </a:spcAft>
                        <a:buNone/>
                      </a:pPr>
                      <a:r>
                        <a:rPr lang="en" sz="2400"/>
                        <a:t>Drug A</a:t>
                      </a:r>
                      <a:endParaRPr sz="2400"/>
                    </a:p>
                  </a:txBody>
                  <a:tcPr marL="121900" marR="121900" marT="121900" marB="1219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AD1DC"/>
                    </a:solidFill>
                  </a:tcPr>
                </a:tc>
                <a:tc>
                  <a:txBody>
                    <a:bodyPr/>
                    <a:lstStyle/>
                    <a:p>
                      <a:pPr marL="0" lvl="0" indent="0" algn="ctr" rtl="0">
                        <a:spcBef>
                          <a:spcPts val="0"/>
                        </a:spcBef>
                        <a:spcAft>
                          <a:spcPts val="0"/>
                        </a:spcAft>
                        <a:buNone/>
                      </a:pPr>
                      <a:r>
                        <a:rPr lang="en" sz="2400"/>
                        <a:t>Drug B</a:t>
                      </a:r>
                      <a:endParaRPr sz="2400"/>
                    </a:p>
                  </a:txBody>
                  <a:tcPr marL="121900" marR="121900" marT="121900" marB="1219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AD1DC"/>
                    </a:solidFill>
                  </a:tcPr>
                </a:tc>
                <a:extLst>
                  <a:ext uri="{0D108BD9-81ED-4DB2-BD59-A6C34878D82A}">
                    <a16:rowId xmlns:a16="http://schemas.microsoft.com/office/drawing/2014/main" val="10000"/>
                  </a:ext>
                </a:extLst>
              </a:tr>
              <a:tr h="609560">
                <a:tc>
                  <a:txBody>
                    <a:bodyPr/>
                    <a:lstStyle/>
                    <a:p>
                      <a:pPr marL="0" lvl="0" indent="0" algn="ctr" rtl="0">
                        <a:spcBef>
                          <a:spcPts val="0"/>
                        </a:spcBef>
                        <a:spcAft>
                          <a:spcPts val="0"/>
                        </a:spcAft>
                        <a:buNone/>
                      </a:pPr>
                      <a:r>
                        <a:rPr lang="en" sz="2400"/>
                        <a:t>Contrast 1</a:t>
                      </a:r>
                      <a:endParaRPr sz="2400"/>
                    </a:p>
                  </a:txBody>
                  <a:tcPr marL="121900" marR="121900" marT="121900" marB="1219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AD1DC"/>
                    </a:solidFill>
                  </a:tcPr>
                </a:tc>
                <a:tc>
                  <a:txBody>
                    <a:bodyPr/>
                    <a:lstStyle/>
                    <a:p>
                      <a:pPr marL="0" lvl="0" indent="0" algn="ctr" rtl="0">
                        <a:spcBef>
                          <a:spcPts val="0"/>
                        </a:spcBef>
                        <a:spcAft>
                          <a:spcPts val="0"/>
                        </a:spcAft>
                        <a:buNone/>
                      </a:pPr>
                      <a:r>
                        <a:rPr lang="en" sz="2400"/>
                        <a:t>-1</a:t>
                      </a:r>
                      <a:endParaRPr sz="2400"/>
                    </a:p>
                  </a:txBody>
                  <a:tcPr marL="121900" marR="121900" marT="121900" marB="1219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AD1DC"/>
                    </a:solidFill>
                  </a:tcPr>
                </a:tc>
                <a:tc>
                  <a:txBody>
                    <a:bodyPr/>
                    <a:lstStyle/>
                    <a:p>
                      <a:pPr marL="0" lvl="0" indent="0" algn="ctr" rtl="0">
                        <a:spcBef>
                          <a:spcPts val="0"/>
                        </a:spcBef>
                        <a:spcAft>
                          <a:spcPts val="0"/>
                        </a:spcAft>
                        <a:buNone/>
                      </a:pPr>
                      <a:r>
                        <a:rPr lang="en" sz="2400"/>
                        <a:t>1/2</a:t>
                      </a:r>
                      <a:endParaRPr sz="2400"/>
                    </a:p>
                  </a:txBody>
                  <a:tcPr marL="121900" marR="121900" marT="121900" marB="1219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AD1DC"/>
                    </a:solidFill>
                  </a:tcPr>
                </a:tc>
                <a:tc>
                  <a:txBody>
                    <a:bodyPr/>
                    <a:lstStyle/>
                    <a:p>
                      <a:pPr marL="0" lvl="0" indent="0" algn="ctr" rtl="0">
                        <a:spcBef>
                          <a:spcPts val="0"/>
                        </a:spcBef>
                        <a:spcAft>
                          <a:spcPts val="0"/>
                        </a:spcAft>
                        <a:buNone/>
                      </a:pPr>
                      <a:r>
                        <a:rPr lang="en" sz="2400"/>
                        <a:t>1/2</a:t>
                      </a:r>
                      <a:endParaRPr sz="2400"/>
                    </a:p>
                  </a:txBody>
                  <a:tcPr marL="121900" marR="121900" marT="121900" marB="1219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AD1DC"/>
                    </a:solidFill>
                  </a:tcPr>
                </a:tc>
                <a:extLst>
                  <a:ext uri="{0D108BD9-81ED-4DB2-BD59-A6C34878D82A}">
                    <a16:rowId xmlns:a16="http://schemas.microsoft.com/office/drawing/2014/main" val="10001"/>
                  </a:ext>
                </a:extLst>
              </a:tr>
              <a:tr h="609560">
                <a:tc>
                  <a:txBody>
                    <a:bodyPr/>
                    <a:lstStyle/>
                    <a:p>
                      <a:pPr marL="0" lvl="0" indent="0" algn="ctr" rtl="0">
                        <a:spcBef>
                          <a:spcPts val="0"/>
                        </a:spcBef>
                        <a:spcAft>
                          <a:spcPts val="0"/>
                        </a:spcAft>
                        <a:buNone/>
                      </a:pPr>
                      <a:r>
                        <a:rPr lang="en" sz="2400"/>
                        <a:t>Contrast 2</a:t>
                      </a:r>
                      <a:endParaRPr sz="2400"/>
                    </a:p>
                  </a:txBody>
                  <a:tcPr marL="121900" marR="121900" marT="121900" marB="1219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AD1DC"/>
                    </a:solidFill>
                  </a:tcPr>
                </a:tc>
                <a:tc>
                  <a:txBody>
                    <a:bodyPr/>
                    <a:lstStyle/>
                    <a:p>
                      <a:pPr marL="0" lvl="0" indent="0" algn="ctr" rtl="0">
                        <a:spcBef>
                          <a:spcPts val="0"/>
                        </a:spcBef>
                        <a:spcAft>
                          <a:spcPts val="0"/>
                        </a:spcAft>
                        <a:buNone/>
                      </a:pPr>
                      <a:r>
                        <a:rPr lang="en" sz="2400"/>
                        <a:t>0</a:t>
                      </a:r>
                      <a:endParaRPr sz="2400"/>
                    </a:p>
                  </a:txBody>
                  <a:tcPr marL="121900" marR="121900" marT="121900" marB="1219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AD1DC"/>
                    </a:solidFill>
                  </a:tcPr>
                </a:tc>
                <a:tc>
                  <a:txBody>
                    <a:bodyPr/>
                    <a:lstStyle/>
                    <a:p>
                      <a:pPr marL="0" lvl="0" indent="0" algn="ctr" rtl="0">
                        <a:spcBef>
                          <a:spcPts val="0"/>
                        </a:spcBef>
                        <a:spcAft>
                          <a:spcPts val="0"/>
                        </a:spcAft>
                        <a:buNone/>
                      </a:pPr>
                      <a:r>
                        <a:rPr lang="en" sz="2400"/>
                        <a:t>-1</a:t>
                      </a:r>
                      <a:endParaRPr sz="2400"/>
                    </a:p>
                  </a:txBody>
                  <a:tcPr marL="121900" marR="121900" marT="121900" marB="1219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AD1DC"/>
                    </a:solidFill>
                  </a:tcPr>
                </a:tc>
                <a:tc>
                  <a:txBody>
                    <a:bodyPr/>
                    <a:lstStyle/>
                    <a:p>
                      <a:pPr marL="0" lvl="0" indent="0" algn="ctr" rtl="0">
                        <a:spcBef>
                          <a:spcPts val="0"/>
                        </a:spcBef>
                        <a:spcAft>
                          <a:spcPts val="0"/>
                        </a:spcAft>
                        <a:buNone/>
                      </a:pPr>
                      <a:r>
                        <a:rPr lang="en" sz="2400"/>
                        <a:t>1</a:t>
                      </a:r>
                      <a:endParaRPr sz="2400"/>
                    </a:p>
                  </a:txBody>
                  <a:tcPr marL="121900" marR="121900" marT="121900" marB="1219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AD1DC"/>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59F82-A2C3-4E0A-BEFC-369A4469CD39}"/>
              </a:ext>
            </a:extLst>
          </p:cNvPr>
          <p:cNvSpPr>
            <a:spLocks noGrp="1"/>
          </p:cNvSpPr>
          <p:nvPr>
            <p:ph type="title"/>
          </p:nvPr>
        </p:nvSpPr>
        <p:spPr>
          <a:xfrm>
            <a:off x="0" y="1854962"/>
            <a:ext cx="3488628" cy="3031074"/>
          </a:xfrm>
        </p:spPr>
        <p:txBody>
          <a:bodyPr/>
          <a:lstStyle/>
          <a:p>
            <a:r>
              <a:rPr lang="en-US" dirty="0"/>
              <a:t>Alternative way to specify  interactions: Specify the interaction in the regression equation using a “*”</a:t>
            </a:r>
          </a:p>
        </p:txBody>
      </p:sp>
      <p:pic>
        <p:nvPicPr>
          <p:cNvPr id="5" name="Picture 4">
            <a:extLst>
              <a:ext uri="{FF2B5EF4-FFF2-40B4-BE49-F238E27FC236}">
                <a16:creationId xmlns:a16="http://schemas.microsoft.com/office/drawing/2014/main" id="{4E5C8FCA-4C84-4670-856E-7C100913277F}"/>
              </a:ext>
            </a:extLst>
          </p:cNvPr>
          <p:cNvPicPr>
            <a:picLocks noChangeAspect="1"/>
          </p:cNvPicPr>
          <p:nvPr/>
        </p:nvPicPr>
        <p:blipFill>
          <a:blip r:embed="rId2"/>
          <a:stretch>
            <a:fillRect/>
          </a:stretch>
        </p:blipFill>
        <p:spPr>
          <a:xfrm>
            <a:off x="3488628" y="0"/>
            <a:ext cx="8703371" cy="6657975"/>
          </a:xfrm>
          <a:prstGeom prst="rect">
            <a:avLst/>
          </a:prstGeom>
        </p:spPr>
      </p:pic>
    </p:spTree>
    <p:extLst>
      <p:ext uri="{BB962C8B-B14F-4D97-AF65-F5344CB8AC3E}">
        <p14:creationId xmlns:p14="http://schemas.microsoft.com/office/powerpoint/2010/main" val="1926135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5"/>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Autofit/>
          </a:bodyPr>
          <a:lstStyle/>
          <a:p>
            <a:r>
              <a:rPr lang="en"/>
              <a:t>Example APA write up</a:t>
            </a:r>
            <a:endParaRPr/>
          </a:p>
        </p:txBody>
      </p:sp>
      <p:sp>
        <p:nvSpPr>
          <p:cNvPr id="249" name="Google Shape;249;p35"/>
          <p:cNvSpPr txBox="1"/>
          <p:nvPr/>
        </p:nvSpPr>
        <p:spPr>
          <a:xfrm>
            <a:off x="98667" y="2279433"/>
            <a:ext cx="11870800" cy="4000000"/>
          </a:xfrm>
          <a:prstGeom prst="rect">
            <a:avLst/>
          </a:prstGeom>
          <a:noFill/>
          <a:ln>
            <a:noFill/>
          </a:ln>
        </p:spPr>
        <p:txBody>
          <a:bodyPr spcFirstLastPara="1" wrap="square" lIns="121900" tIns="121900" rIns="121900" bIns="121900" anchor="t" anchorCtr="0">
            <a:noAutofit/>
          </a:bodyPr>
          <a:lstStyle/>
          <a:p>
            <a:r>
              <a:rPr lang="en" sz="2400"/>
              <a:t>The differential effect of att1 on out4, using att3 as a moderator, was examined among 692 participants. A moderation model was estimated, out4 was regressed on att1, att3, and the interaction between the two. The simple slope of att1 was not statistically significant </a:t>
            </a:r>
            <a:r>
              <a:rPr lang="en" sz="2400">
                <a:solidFill>
                  <a:schemeClr val="dk1"/>
                </a:solidFill>
              </a:rPr>
              <a:t>(b = -0.03, 95%CI -0.12, 0.06)</a:t>
            </a:r>
            <a:r>
              <a:rPr lang="en" sz="2400"/>
              <a:t> and the simple slope of att3 </a:t>
            </a:r>
            <a:r>
              <a:rPr lang="en" sz="2400">
                <a:solidFill>
                  <a:schemeClr val="dk1"/>
                </a:solidFill>
              </a:rPr>
              <a:t>(b = 0.39, 95%CI 0.31, 0.48) </a:t>
            </a:r>
            <a:r>
              <a:rPr lang="en" sz="2400"/>
              <a:t>was statistically significant. The interaction term is statistically significant (b = 0.05, 95%CI 0.01, 0.09), indicating that the effect of att1 on out4 is larger as att3 increases. </a:t>
            </a:r>
            <a:endParaRPr sz="24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6"/>
          <p:cNvSpPr txBox="1">
            <a:spLocks noGrp="1"/>
          </p:cNvSpPr>
          <p:nvPr>
            <p:ph type="title"/>
          </p:nvPr>
        </p:nvSpPr>
        <p:spPr>
          <a:xfrm>
            <a:off x="88500" y="176033"/>
            <a:ext cx="11360800" cy="763600"/>
          </a:xfrm>
          <a:prstGeom prst="rect">
            <a:avLst/>
          </a:prstGeom>
        </p:spPr>
        <p:txBody>
          <a:bodyPr spcFirstLastPara="1" wrap="square" lIns="121900" tIns="121900" rIns="121900" bIns="121900" anchor="t" anchorCtr="0">
            <a:noAutofit/>
          </a:bodyPr>
          <a:lstStyle/>
          <a:p>
            <a:r>
              <a:rPr lang="en"/>
              <a:t>Additional considerations for moderation</a:t>
            </a:r>
            <a:endParaRPr/>
          </a:p>
        </p:txBody>
      </p:sp>
      <p:sp>
        <p:nvSpPr>
          <p:cNvPr id="255" name="Google Shape;255;p36"/>
          <p:cNvSpPr txBox="1">
            <a:spLocks noGrp="1"/>
          </p:cNvSpPr>
          <p:nvPr>
            <p:ph type="body" idx="1"/>
          </p:nvPr>
        </p:nvSpPr>
        <p:spPr>
          <a:xfrm>
            <a:off x="314067" y="1029067"/>
            <a:ext cx="11360800" cy="4555200"/>
          </a:xfrm>
          <a:prstGeom prst="rect">
            <a:avLst/>
          </a:prstGeom>
        </p:spPr>
        <p:txBody>
          <a:bodyPr spcFirstLastPara="1" wrap="square" lIns="121900" tIns="121900" rIns="121900" bIns="121900" anchor="t" anchorCtr="0">
            <a:noAutofit/>
          </a:bodyPr>
          <a:lstStyle/>
          <a:p>
            <a:pPr>
              <a:buClr>
                <a:srgbClr val="000000"/>
              </a:buClr>
            </a:pPr>
            <a:r>
              <a:rPr lang="en" dirty="0">
                <a:solidFill>
                  <a:srgbClr val="000000"/>
                </a:solidFill>
              </a:rPr>
              <a:t>Power is important! </a:t>
            </a:r>
            <a:endParaRPr dirty="0">
              <a:solidFill>
                <a:srgbClr val="000000"/>
              </a:solidFill>
            </a:endParaRPr>
          </a:p>
          <a:p>
            <a:pPr lvl="1" indent="-457189">
              <a:spcBef>
                <a:spcPts val="0"/>
              </a:spcBef>
              <a:buClr>
                <a:srgbClr val="000000"/>
              </a:buClr>
              <a:buSzPts val="1800"/>
            </a:pPr>
            <a:r>
              <a:rPr lang="en" sz="2400" dirty="0">
                <a:solidFill>
                  <a:srgbClr val="000000"/>
                </a:solidFill>
              </a:rPr>
              <a:t>N needed to detect interaction effect can be up to 9x larger than for detecting main effects (e.g., Wahlsten, 1991)</a:t>
            </a:r>
            <a:endParaRPr sz="2400" dirty="0">
              <a:solidFill>
                <a:srgbClr val="000000"/>
              </a:solidFill>
            </a:endParaRPr>
          </a:p>
          <a:p>
            <a:pPr lvl="1" indent="-457189">
              <a:spcBef>
                <a:spcPts val="0"/>
              </a:spcBef>
              <a:buClr>
                <a:srgbClr val="000000"/>
              </a:buClr>
              <a:buSzPts val="1800"/>
            </a:pPr>
            <a:r>
              <a:rPr lang="en" sz="2400" dirty="0">
                <a:solidFill>
                  <a:srgbClr val="000000"/>
                </a:solidFill>
              </a:rPr>
              <a:t>For every interaction term you add, N needed to detect effect increases</a:t>
            </a:r>
            <a:endParaRPr sz="2400" dirty="0">
              <a:solidFill>
                <a:srgbClr val="000000"/>
              </a:solidFill>
            </a:endParaRPr>
          </a:p>
          <a:p>
            <a:pPr marL="1219170" indent="0">
              <a:spcBef>
                <a:spcPts val="2133"/>
              </a:spcBef>
              <a:buNone/>
            </a:pPr>
            <a:endParaRPr sz="2400" dirty="0">
              <a:solidFill>
                <a:srgbClr val="000000"/>
              </a:solidFill>
            </a:endParaRPr>
          </a:p>
          <a:p>
            <a:pPr>
              <a:spcBef>
                <a:spcPts val="2133"/>
              </a:spcBef>
              <a:buClr>
                <a:srgbClr val="000000"/>
              </a:buClr>
            </a:pPr>
            <a:r>
              <a:rPr lang="en" dirty="0">
                <a:solidFill>
                  <a:srgbClr val="000000"/>
                </a:solidFill>
              </a:rPr>
              <a:t>You can examine interactions between more than two variables</a:t>
            </a:r>
            <a:endParaRPr dirty="0">
              <a:solidFill>
                <a:srgbClr val="000000"/>
              </a:solidFill>
            </a:endParaRPr>
          </a:p>
          <a:p>
            <a:pPr lvl="1" indent="-457189">
              <a:spcBef>
                <a:spcPts val="0"/>
              </a:spcBef>
              <a:buClr>
                <a:srgbClr val="000000"/>
              </a:buClr>
              <a:buSzPts val="1800"/>
            </a:pPr>
            <a:r>
              <a:rPr lang="en" sz="2400" dirty="0">
                <a:solidFill>
                  <a:srgbClr val="000000"/>
                </a:solidFill>
              </a:rPr>
              <a:t>E.g., 3-way interactions</a:t>
            </a:r>
          </a:p>
          <a:p>
            <a:pPr lvl="1" indent="-457189">
              <a:spcBef>
                <a:spcPts val="0"/>
              </a:spcBef>
              <a:buClr>
                <a:srgbClr val="000000"/>
              </a:buClr>
              <a:buSzPts val="1800"/>
            </a:pPr>
            <a:endParaRPr lang="en" sz="2400" dirty="0">
              <a:solidFill>
                <a:srgbClr val="000000"/>
              </a:solidFill>
            </a:endParaRPr>
          </a:p>
          <a:p>
            <a:pPr>
              <a:buClr>
                <a:srgbClr val="000000"/>
              </a:buClr>
              <a:buChar char="○"/>
            </a:pPr>
            <a:r>
              <a:rPr lang="en" sz="2933" dirty="0">
                <a:solidFill>
                  <a:srgbClr val="000000"/>
                </a:solidFill>
              </a:rPr>
              <a:t>Interpretation is easier with categorical predictors</a:t>
            </a:r>
          </a:p>
          <a:p>
            <a:pPr lvl="1">
              <a:buClr>
                <a:srgbClr val="000000"/>
              </a:buClr>
            </a:pPr>
            <a:r>
              <a:rPr lang="en-US" sz="2400" dirty="0">
                <a:solidFill>
                  <a:srgbClr val="000000"/>
                </a:solidFill>
              </a:rPr>
              <a:t>E</a:t>
            </a:r>
            <a:r>
              <a:rPr lang="en" sz="2400" dirty="0">
                <a:solidFill>
                  <a:srgbClr val="000000"/>
                </a:solidFill>
              </a:rPr>
              <a:t>.g. </a:t>
            </a:r>
            <a:r>
              <a:rPr lang="en-US" sz="2400" dirty="0">
                <a:solidFill>
                  <a:srgbClr val="000000"/>
                </a:solidFill>
              </a:rPr>
              <a:t>You can turn continuous variables into categorical by using cut-off scores </a:t>
            </a:r>
            <a:endParaRPr sz="2400" dirty="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4100" y="471433"/>
            <a:ext cx="11360800" cy="763600"/>
          </a:xfrm>
          <a:prstGeom prst="rect">
            <a:avLst/>
          </a:prstGeom>
        </p:spPr>
        <p:txBody>
          <a:bodyPr spcFirstLastPara="1" vert="horz" wrap="square" lIns="121900" tIns="121900" rIns="121900" bIns="121900" rtlCol="0" anchor="t" anchorCtr="0">
            <a:noAutofit/>
          </a:bodyPr>
          <a:lstStyle/>
          <a:p>
            <a:r>
              <a:rPr lang="en" dirty="0"/>
              <a:t>Orthogonal Contrasts</a:t>
            </a:r>
            <a:endParaRPr dirty="0"/>
          </a:p>
        </p:txBody>
      </p:sp>
      <p:sp>
        <p:nvSpPr>
          <p:cNvPr id="74" name="Google Shape;74;p16"/>
          <p:cNvSpPr txBox="1">
            <a:spLocks noGrp="1"/>
          </p:cNvSpPr>
          <p:nvPr>
            <p:ph type="body" idx="1"/>
          </p:nvPr>
        </p:nvSpPr>
        <p:spPr>
          <a:xfrm>
            <a:off x="314100" y="983933"/>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 dirty="0">
                <a:solidFill>
                  <a:schemeClr val="dk1"/>
                </a:solidFill>
                <a:latin typeface="Calibri"/>
                <a:ea typeface="Calibri"/>
                <a:cs typeface="Calibri"/>
                <a:sym typeface="Calibri"/>
              </a:rPr>
              <a:t>A set of contrasts is orthogonal if:</a:t>
            </a:r>
            <a:endParaRPr dirty="0">
              <a:solidFill>
                <a:schemeClr val="dk1"/>
              </a:solidFill>
              <a:latin typeface="Calibri"/>
              <a:ea typeface="Calibri"/>
              <a:cs typeface="Calibri"/>
              <a:sym typeface="Calibri"/>
            </a:endParaRPr>
          </a:p>
          <a:p>
            <a:pPr marL="1219170" indent="0">
              <a:buClr>
                <a:schemeClr val="dk1"/>
              </a:buClr>
              <a:buSzPts val="1100"/>
              <a:buNone/>
            </a:pPr>
            <a:r>
              <a:rPr lang="en" dirty="0">
                <a:solidFill>
                  <a:schemeClr val="dk1"/>
                </a:solidFill>
                <a:latin typeface="Courier New"/>
                <a:ea typeface="Courier New"/>
                <a:cs typeface="Courier New"/>
                <a:sym typeface="Courier New"/>
              </a:rPr>
              <a:t>o</a:t>
            </a:r>
            <a:r>
              <a:rPr lang="en" dirty="0">
                <a:solidFill>
                  <a:schemeClr val="dk1"/>
                </a:solidFill>
                <a:latin typeface="Times New Roman"/>
                <a:ea typeface="Times New Roman"/>
                <a:cs typeface="Times New Roman"/>
                <a:sym typeface="Times New Roman"/>
              </a:rPr>
              <a:t>   </a:t>
            </a:r>
            <a:r>
              <a:rPr lang="en" dirty="0">
                <a:solidFill>
                  <a:schemeClr val="dk1"/>
                </a:solidFill>
                <a:latin typeface="Calibri"/>
                <a:ea typeface="Calibri"/>
                <a:cs typeface="Calibri"/>
                <a:sym typeface="Calibri"/>
              </a:rPr>
              <a:t>The number of contrasts = df (number of groups -1)</a:t>
            </a:r>
            <a:endParaRPr dirty="0">
              <a:solidFill>
                <a:schemeClr val="dk1"/>
              </a:solidFill>
              <a:latin typeface="Calibri"/>
              <a:ea typeface="Calibri"/>
              <a:cs typeface="Calibri"/>
              <a:sym typeface="Calibri"/>
            </a:endParaRPr>
          </a:p>
          <a:p>
            <a:pPr marL="1219170" indent="0">
              <a:buClr>
                <a:schemeClr val="dk1"/>
              </a:buClr>
              <a:buSzPts val="1100"/>
              <a:buNone/>
            </a:pPr>
            <a:r>
              <a:rPr lang="en" dirty="0">
                <a:solidFill>
                  <a:schemeClr val="dk1"/>
                </a:solidFill>
                <a:latin typeface="Courier New"/>
                <a:ea typeface="Courier New"/>
                <a:cs typeface="Courier New"/>
                <a:sym typeface="Courier New"/>
              </a:rPr>
              <a:t>o</a:t>
            </a:r>
            <a:r>
              <a:rPr lang="en" dirty="0">
                <a:solidFill>
                  <a:schemeClr val="dk1"/>
                </a:solidFill>
                <a:latin typeface="Times New Roman"/>
                <a:ea typeface="Times New Roman"/>
                <a:cs typeface="Times New Roman"/>
                <a:sym typeface="Times New Roman"/>
              </a:rPr>
              <a:t>   </a:t>
            </a:r>
            <a:r>
              <a:rPr lang="en" dirty="0">
                <a:solidFill>
                  <a:schemeClr val="dk1"/>
                </a:solidFill>
                <a:latin typeface="Calibri"/>
                <a:ea typeface="Calibri"/>
                <a:cs typeface="Calibri"/>
                <a:sym typeface="Calibri"/>
              </a:rPr>
              <a:t>You have at least 3 groups to compare</a:t>
            </a:r>
            <a:endParaRPr dirty="0">
              <a:solidFill>
                <a:schemeClr val="dk1"/>
              </a:solidFill>
              <a:latin typeface="Calibri"/>
              <a:ea typeface="Calibri"/>
              <a:cs typeface="Calibri"/>
              <a:sym typeface="Calibri"/>
            </a:endParaRPr>
          </a:p>
          <a:p>
            <a:pPr marL="1219170" indent="0">
              <a:buNone/>
            </a:pPr>
            <a:r>
              <a:rPr lang="en" dirty="0">
                <a:solidFill>
                  <a:schemeClr val="dk1"/>
                </a:solidFill>
                <a:latin typeface="Courier New"/>
                <a:ea typeface="Courier New"/>
                <a:cs typeface="Courier New"/>
                <a:sym typeface="Courier New"/>
              </a:rPr>
              <a:t>o</a:t>
            </a:r>
            <a:r>
              <a:rPr lang="en" dirty="0">
                <a:solidFill>
                  <a:schemeClr val="dk1"/>
                </a:solidFill>
                <a:latin typeface="Times New Roman"/>
                <a:ea typeface="Times New Roman"/>
                <a:cs typeface="Times New Roman"/>
                <a:sym typeface="Times New Roman"/>
              </a:rPr>
              <a:t>   </a:t>
            </a:r>
            <a:r>
              <a:rPr lang="en" dirty="0">
                <a:solidFill>
                  <a:schemeClr val="dk1"/>
                </a:solidFill>
                <a:latin typeface="Calibri"/>
                <a:ea typeface="Calibri"/>
                <a:cs typeface="Calibri"/>
                <a:sym typeface="Calibri"/>
              </a:rPr>
              <a:t>Two contrasts are </a:t>
            </a:r>
            <a:r>
              <a:rPr lang="en" i="1" dirty="0">
                <a:solidFill>
                  <a:schemeClr val="dk1"/>
                </a:solidFill>
                <a:latin typeface="Calibri"/>
                <a:ea typeface="Calibri"/>
                <a:cs typeface="Calibri"/>
                <a:sym typeface="Calibri"/>
              </a:rPr>
              <a:t>orthogonal </a:t>
            </a:r>
            <a:r>
              <a:rPr lang="en" dirty="0">
                <a:solidFill>
                  <a:schemeClr val="dk1"/>
                </a:solidFill>
                <a:latin typeface="Calibri"/>
                <a:ea typeface="Calibri"/>
                <a:cs typeface="Calibri"/>
                <a:sym typeface="Calibri"/>
              </a:rPr>
              <a:t>if the pairwise products of the corresponding coefficients for each term sum to zero:</a:t>
            </a:r>
            <a:endParaRPr dirty="0">
              <a:solidFill>
                <a:schemeClr val="dk1"/>
              </a:solidFill>
              <a:latin typeface="Calibri"/>
              <a:ea typeface="Calibri"/>
              <a:cs typeface="Calibri"/>
              <a:sym typeface="Calibri"/>
            </a:endParaRPr>
          </a:p>
          <a:p>
            <a:pPr marL="1219170" indent="0">
              <a:buNone/>
            </a:pPr>
            <a:endParaRPr sz="1600" dirty="0">
              <a:solidFill>
                <a:schemeClr val="dk1"/>
              </a:solidFill>
              <a:latin typeface="Calibri"/>
              <a:ea typeface="Calibri"/>
              <a:cs typeface="Calibri"/>
              <a:sym typeface="Calibri"/>
            </a:endParaRPr>
          </a:p>
          <a:p>
            <a:pPr marL="1219170" indent="0">
              <a:buNone/>
            </a:pPr>
            <a:endParaRPr sz="1600" dirty="0">
              <a:solidFill>
                <a:schemeClr val="dk1"/>
              </a:solidFill>
              <a:latin typeface="Calibri"/>
              <a:ea typeface="Calibri"/>
              <a:cs typeface="Calibri"/>
              <a:sym typeface="Calibri"/>
            </a:endParaRPr>
          </a:p>
          <a:p>
            <a:pPr marL="0" indent="0">
              <a:buNone/>
            </a:pPr>
            <a:endParaRPr sz="1600" dirty="0">
              <a:solidFill>
                <a:schemeClr val="dk1"/>
              </a:solidFill>
              <a:latin typeface="Calibri"/>
              <a:ea typeface="Calibri"/>
              <a:cs typeface="Calibri"/>
              <a:sym typeface="Calibri"/>
            </a:endParaRPr>
          </a:p>
          <a:p>
            <a:pPr marL="1219170" indent="0">
              <a:buClr>
                <a:schemeClr val="dk1"/>
              </a:buClr>
              <a:buSzPts val="1100"/>
              <a:buNone/>
            </a:pPr>
            <a:endParaRPr sz="1600" dirty="0">
              <a:solidFill>
                <a:schemeClr val="dk1"/>
              </a:solidFill>
              <a:latin typeface="Calibri"/>
              <a:ea typeface="Calibri"/>
              <a:cs typeface="Calibri"/>
              <a:sym typeface="Calibri"/>
            </a:endParaRPr>
          </a:p>
        </p:txBody>
      </p:sp>
      <p:graphicFrame>
        <p:nvGraphicFramePr>
          <p:cNvPr id="75" name="Google Shape;75;p16"/>
          <p:cNvGraphicFramePr/>
          <p:nvPr/>
        </p:nvGraphicFramePr>
        <p:xfrm>
          <a:off x="1079267" y="3573867"/>
          <a:ext cx="9652000" cy="1828680"/>
        </p:xfrm>
        <a:graphic>
          <a:graphicData uri="http://schemas.openxmlformats.org/drawingml/2006/table">
            <a:tbl>
              <a:tblPr>
                <a:noFill/>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gridCol w="2413000">
                  <a:extLst>
                    <a:ext uri="{9D8B030D-6E8A-4147-A177-3AD203B41FA5}">
                      <a16:colId xmlns:a16="http://schemas.microsoft.com/office/drawing/2014/main" val="20003"/>
                    </a:ext>
                  </a:extLst>
                </a:gridCol>
              </a:tblGrid>
              <a:tr h="609560">
                <a:tc>
                  <a:txBody>
                    <a:bodyPr/>
                    <a:lstStyle/>
                    <a:p>
                      <a:pPr marL="0" lvl="0" indent="0" algn="l" rtl="0">
                        <a:spcBef>
                          <a:spcPts val="0"/>
                        </a:spcBef>
                        <a:spcAft>
                          <a:spcPts val="0"/>
                        </a:spcAft>
                        <a:buNone/>
                      </a:pPr>
                      <a:endParaRPr sz="2400"/>
                    </a:p>
                  </a:txBody>
                  <a:tcPr marL="121900" marR="121900" marT="121900" marB="1219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AD1DC"/>
                    </a:solidFill>
                  </a:tcPr>
                </a:tc>
                <a:tc>
                  <a:txBody>
                    <a:bodyPr/>
                    <a:lstStyle/>
                    <a:p>
                      <a:pPr marL="0" lvl="0" indent="0" algn="ctr" rtl="0">
                        <a:spcBef>
                          <a:spcPts val="0"/>
                        </a:spcBef>
                        <a:spcAft>
                          <a:spcPts val="0"/>
                        </a:spcAft>
                        <a:buNone/>
                      </a:pPr>
                      <a:r>
                        <a:rPr lang="en" sz="2400"/>
                        <a:t>Control</a:t>
                      </a:r>
                      <a:endParaRPr sz="2400"/>
                    </a:p>
                  </a:txBody>
                  <a:tcPr marL="121900" marR="121900" marT="121900" marB="1219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AD1DC"/>
                    </a:solidFill>
                  </a:tcPr>
                </a:tc>
                <a:tc>
                  <a:txBody>
                    <a:bodyPr/>
                    <a:lstStyle/>
                    <a:p>
                      <a:pPr marL="0" lvl="0" indent="0" algn="ctr" rtl="0">
                        <a:spcBef>
                          <a:spcPts val="0"/>
                        </a:spcBef>
                        <a:spcAft>
                          <a:spcPts val="0"/>
                        </a:spcAft>
                        <a:buNone/>
                      </a:pPr>
                      <a:r>
                        <a:rPr lang="en" sz="2400"/>
                        <a:t>Drug A</a:t>
                      </a:r>
                      <a:endParaRPr sz="2400"/>
                    </a:p>
                  </a:txBody>
                  <a:tcPr marL="121900" marR="121900" marT="121900" marB="1219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AD1DC"/>
                    </a:solidFill>
                  </a:tcPr>
                </a:tc>
                <a:tc>
                  <a:txBody>
                    <a:bodyPr/>
                    <a:lstStyle/>
                    <a:p>
                      <a:pPr marL="0" lvl="0" indent="0" algn="ctr" rtl="0">
                        <a:spcBef>
                          <a:spcPts val="0"/>
                        </a:spcBef>
                        <a:spcAft>
                          <a:spcPts val="0"/>
                        </a:spcAft>
                        <a:buNone/>
                      </a:pPr>
                      <a:r>
                        <a:rPr lang="en" sz="2400"/>
                        <a:t>Drug B</a:t>
                      </a:r>
                      <a:endParaRPr sz="2400"/>
                    </a:p>
                  </a:txBody>
                  <a:tcPr marL="121900" marR="121900" marT="121900" marB="1219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AD1D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 sz="2400"/>
                        <a:t>Contrast 1</a:t>
                      </a:r>
                      <a:endParaRPr sz="2400"/>
                    </a:p>
                  </a:txBody>
                  <a:tcPr marL="121900" marR="121900" marT="121900" marB="1219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AD1DC"/>
                    </a:solidFill>
                  </a:tcPr>
                </a:tc>
                <a:tc>
                  <a:txBody>
                    <a:bodyPr/>
                    <a:lstStyle/>
                    <a:p>
                      <a:pPr marL="0" lvl="0" indent="0" algn="ctr" rtl="0">
                        <a:spcBef>
                          <a:spcPts val="0"/>
                        </a:spcBef>
                        <a:spcAft>
                          <a:spcPts val="0"/>
                        </a:spcAft>
                        <a:buNone/>
                      </a:pPr>
                      <a:r>
                        <a:rPr lang="en" sz="2400"/>
                        <a:t>-1</a:t>
                      </a:r>
                      <a:endParaRPr sz="2400"/>
                    </a:p>
                  </a:txBody>
                  <a:tcPr marL="121900" marR="121900" marT="121900" marB="1219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AD1DC"/>
                    </a:solidFill>
                  </a:tcPr>
                </a:tc>
                <a:tc>
                  <a:txBody>
                    <a:bodyPr/>
                    <a:lstStyle/>
                    <a:p>
                      <a:pPr marL="0" lvl="0" indent="0" algn="ctr" rtl="0">
                        <a:spcBef>
                          <a:spcPts val="0"/>
                        </a:spcBef>
                        <a:spcAft>
                          <a:spcPts val="0"/>
                        </a:spcAft>
                        <a:buNone/>
                      </a:pPr>
                      <a:r>
                        <a:rPr lang="en" sz="2400"/>
                        <a:t>1/2</a:t>
                      </a:r>
                      <a:endParaRPr sz="2400"/>
                    </a:p>
                  </a:txBody>
                  <a:tcPr marL="121900" marR="121900" marT="121900" marB="1219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AD1DC"/>
                    </a:solidFill>
                  </a:tcPr>
                </a:tc>
                <a:tc>
                  <a:txBody>
                    <a:bodyPr/>
                    <a:lstStyle/>
                    <a:p>
                      <a:pPr marL="0" lvl="0" indent="0" algn="ctr" rtl="0">
                        <a:spcBef>
                          <a:spcPts val="0"/>
                        </a:spcBef>
                        <a:spcAft>
                          <a:spcPts val="0"/>
                        </a:spcAft>
                        <a:buNone/>
                      </a:pPr>
                      <a:r>
                        <a:rPr lang="en" sz="2400"/>
                        <a:t>1/2</a:t>
                      </a:r>
                      <a:endParaRPr sz="2400"/>
                    </a:p>
                  </a:txBody>
                  <a:tcPr marL="121900" marR="121900" marT="121900" marB="1219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AD1DC"/>
                    </a:solidFill>
                  </a:tcPr>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 sz="2400"/>
                        <a:t>Contrast 2</a:t>
                      </a:r>
                      <a:endParaRPr sz="2400"/>
                    </a:p>
                  </a:txBody>
                  <a:tcPr marL="121900" marR="121900" marT="121900" marB="1219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AD1DC"/>
                    </a:solidFill>
                  </a:tcPr>
                </a:tc>
                <a:tc>
                  <a:txBody>
                    <a:bodyPr/>
                    <a:lstStyle/>
                    <a:p>
                      <a:pPr marL="0" lvl="0" indent="0" algn="ctr" rtl="0">
                        <a:spcBef>
                          <a:spcPts val="0"/>
                        </a:spcBef>
                        <a:spcAft>
                          <a:spcPts val="0"/>
                        </a:spcAft>
                        <a:buNone/>
                      </a:pPr>
                      <a:r>
                        <a:rPr lang="en" sz="2400"/>
                        <a:t>0</a:t>
                      </a:r>
                      <a:endParaRPr sz="2400"/>
                    </a:p>
                  </a:txBody>
                  <a:tcPr marL="121900" marR="121900" marT="121900" marB="1219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AD1DC"/>
                    </a:solidFill>
                  </a:tcPr>
                </a:tc>
                <a:tc>
                  <a:txBody>
                    <a:bodyPr/>
                    <a:lstStyle/>
                    <a:p>
                      <a:pPr marL="0" lvl="0" indent="0" algn="ctr" rtl="0">
                        <a:spcBef>
                          <a:spcPts val="0"/>
                        </a:spcBef>
                        <a:spcAft>
                          <a:spcPts val="0"/>
                        </a:spcAft>
                        <a:buNone/>
                      </a:pPr>
                      <a:r>
                        <a:rPr lang="en" sz="2400"/>
                        <a:t>-1</a:t>
                      </a:r>
                      <a:endParaRPr sz="2400"/>
                    </a:p>
                  </a:txBody>
                  <a:tcPr marL="121900" marR="121900" marT="121900" marB="1219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AD1DC"/>
                    </a:solidFill>
                  </a:tcPr>
                </a:tc>
                <a:tc>
                  <a:txBody>
                    <a:bodyPr/>
                    <a:lstStyle/>
                    <a:p>
                      <a:pPr marL="0" lvl="0" indent="0" algn="ctr" rtl="0">
                        <a:spcBef>
                          <a:spcPts val="0"/>
                        </a:spcBef>
                        <a:spcAft>
                          <a:spcPts val="0"/>
                        </a:spcAft>
                        <a:buNone/>
                      </a:pPr>
                      <a:r>
                        <a:rPr lang="en" sz="2400"/>
                        <a:t>1</a:t>
                      </a:r>
                      <a:endParaRPr sz="2400"/>
                    </a:p>
                  </a:txBody>
                  <a:tcPr marL="121900" marR="121900" marT="121900" marB="12190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AD1DC"/>
                    </a:solidFill>
                  </a:tcPr>
                </a:tc>
                <a:extLst>
                  <a:ext uri="{0D108BD9-81ED-4DB2-BD59-A6C34878D82A}">
                    <a16:rowId xmlns:a16="http://schemas.microsoft.com/office/drawing/2014/main" val="10002"/>
                  </a:ext>
                </a:extLst>
              </a:tr>
            </a:tbl>
          </a:graphicData>
        </a:graphic>
      </p:graphicFrame>
      <p:sp>
        <p:nvSpPr>
          <p:cNvPr id="76" name="Google Shape;76;p16"/>
          <p:cNvSpPr txBox="1"/>
          <p:nvPr/>
        </p:nvSpPr>
        <p:spPr>
          <a:xfrm>
            <a:off x="835067" y="5628567"/>
            <a:ext cx="10140400" cy="758000"/>
          </a:xfrm>
          <a:prstGeom prst="rect">
            <a:avLst/>
          </a:prstGeom>
          <a:solidFill>
            <a:srgbClr val="CFE2F3"/>
          </a:solidFill>
          <a:ln>
            <a:noFill/>
          </a:ln>
        </p:spPr>
        <p:txBody>
          <a:bodyPr spcFirstLastPara="1" wrap="square" lIns="121900" tIns="121900" rIns="121900" bIns="121900" anchor="t" anchorCtr="0">
            <a:noAutofit/>
          </a:bodyPr>
          <a:lstStyle/>
          <a:p>
            <a:pPr>
              <a:lnSpc>
                <a:spcPct val="115000"/>
              </a:lnSpc>
              <a:buClr>
                <a:schemeClr val="dk1"/>
              </a:buClr>
              <a:buSzPts val="1100"/>
            </a:pPr>
            <a:r>
              <a:rPr lang="en" sz="2400">
                <a:solidFill>
                  <a:schemeClr val="dk1"/>
                </a:solidFill>
                <a:latin typeface="Calibri"/>
                <a:ea typeface="Calibri"/>
                <a:cs typeface="Calibri"/>
                <a:sym typeface="Calibri"/>
              </a:rPr>
              <a:t>These contrasts are orthogonal because: (-1 *0) + (1/2 * -1) + (1/2 * 1) = 0</a:t>
            </a:r>
            <a:endParaRPr sz="24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278492" y="425867"/>
            <a:ext cx="11360800" cy="763600"/>
          </a:xfrm>
          <a:prstGeom prst="rect">
            <a:avLst/>
          </a:prstGeom>
        </p:spPr>
        <p:txBody>
          <a:bodyPr spcFirstLastPara="1" vert="horz" wrap="square" lIns="121900" tIns="121900" rIns="121900" bIns="121900" rtlCol="0" anchor="t" anchorCtr="0">
            <a:noAutofit/>
          </a:bodyPr>
          <a:lstStyle/>
          <a:p>
            <a:r>
              <a:rPr lang="en"/>
              <a:t>Relevant formulas</a:t>
            </a:r>
            <a:endParaRPr/>
          </a:p>
        </p:txBody>
      </p:sp>
      <p:sp>
        <p:nvSpPr>
          <p:cNvPr id="82" name="Google Shape;82;p17"/>
          <p:cNvSpPr txBox="1">
            <a:spLocks noGrp="1"/>
          </p:cNvSpPr>
          <p:nvPr>
            <p:ph type="body" idx="1"/>
          </p:nvPr>
        </p:nvSpPr>
        <p:spPr>
          <a:xfrm>
            <a:off x="133600" y="1056133"/>
            <a:ext cx="11360800" cy="45552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
                <a:solidFill>
                  <a:srgbClr val="000000"/>
                </a:solidFill>
              </a:rPr>
              <a:t>We can use orthogonal contrasts to get a lot of information about a dataset, even if we don’t have a full ANOVA table!</a:t>
            </a:r>
            <a:endParaRPr>
              <a:solidFill>
                <a:srgbClr val="000000"/>
              </a:solidFill>
            </a:endParaRPr>
          </a:p>
        </p:txBody>
      </p:sp>
      <p:sp>
        <p:nvSpPr>
          <p:cNvPr id="83" name="Google Shape;83;p17"/>
          <p:cNvSpPr txBox="1"/>
          <p:nvPr/>
        </p:nvSpPr>
        <p:spPr>
          <a:xfrm>
            <a:off x="1173467" y="2155400"/>
            <a:ext cx="6497200" cy="758000"/>
          </a:xfrm>
          <a:prstGeom prst="rect">
            <a:avLst/>
          </a:prstGeom>
          <a:noFill/>
          <a:ln>
            <a:noFill/>
          </a:ln>
        </p:spPr>
        <p:txBody>
          <a:bodyPr spcFirstLastPara="1" wrap="square" lIns="121900" tIns="121900" rIns="121900" bIns="121900" anchor="t" anchorCtr="0">
            <a:noAutofit/>
          </a:bodyPr>
          <a:lstStyle/>
          <a:p>
            <a:endParaRPr sz="2400"/>
          </a:p>
        </p:txBody>
      </p:sp>
      <p:sp>
        <p:nvSpPr>
          <p:cNvPr id="84" name="Google Shape;84;p17"/>
          <p:cNvSpPr txBox="1"/>
          <p:nvPr/>
        </p:nvSpPr>
        <p:spPr>
          <a:xfrm>
            <a:off x="641167" y="2155400"/>
            <a:ext cx="6497200" cy="758000"/>
          </a:xfrm>
          <a:prstGeom prst="rect">
            <a:avLst/>
          </a:prstGeom>
          <a:noFill/>
          <a:ln>
            <a:noFill/>
          </a:ln>
        </p:spPr>
        <p:txBody>
          <a:bodyPr spcFirstLastPara="1" wrap="square" lIns="121900" tIns="121900" rIns="121900" bIns="121900" anchor="t" anchorCtr="0">
            <a:noAutofit/>
          </a:bodyPr>
          <a:lstStyle/>
          <a:p>
            <a:pPr>
              <a:lnSpc>
                <a:spcPct val="115000"/>
              </a:lnSpc>
              <a:buClr>
                <a:schemeClr val="dk1"/>
              </a:buClr>
              <a:buSzPts val="1100"/>
            </a:pPr>
            <a:r>
              <a:rPr lang="en" sz="2400" u="sng">
                <a:solidFill>
                  <a:schemeClr val="dk1"/>
                </a:solidFill>
                <a:latin typeface="Calibri"/>
                <a:ea typeface="Calibri"/>
                <a:cs typeface="Calibri"/>
                <a:sym typeface="Calibri"/>
              </a:rPr>
              <a:t>Sums of Squares for each contrast:</a:t>
            </a:r>
            <a:endParaRPr sz="2400" u="sng">
              <a:solidFill>
                <a:schemeClr val="dk1"/>
              </a:solidFill>
              <a:latin typeface="Calibri"/>
              <a:ea typeface="Calibri"/>
              <a:cs typeface="Calibri"/>
              <a:sym typeface="Calibri"/>
            </a:endParaRPr>
          </a:p>
          <a:p>
            <a:endParaRPr sz="2400"/>
          </a:p>
        </p:txBody>
      </p:sp>
      <p:sp>
        <p:nvSpPr>
          <p:cNvPr id="86" name="Google Shape;86;p17"/>
          <p:cNvSpPr txBox="1"/>
          <p:nvPr/>
        </p:nvSpPr>
        <p:spPr>
          <a:xfrm>
            <a:off x="993033" y="2684400"/>
            <a:ext cx="6497200" cy="758000"/>
          </a:xfrm>
          <a:prstGeom prst="rect">
            <a:avLst/>
          </a:prstGeom>
          <a:noFill/>
          <a:ln>
            <a:noFill/>
          </a:ln>
        </p:spPr>
        <p:txBody>
          <a:bodyPr spcFirstLastPara="1" wrap="square" lIns="121900" tIns="121900" rIns="121900" bIns="121900" anchor="t" anchorCtr="0">
            <a:noAutofit/>
          </a:bodyPr>
          <a:lstStyle/>
          <a:p>
            <a:pPr>
              <a:lnSpc>
                <a:spcPct val="115000"/>
              </a:lnSpc>
              <a:buClr>
                <a:schemeClr val="dk1"/>
              </a:buClr>
              <a:buSzPts val="1100"/>
            </a:pPr>
            <a:r>
              <a:rPr lang="en" sz="2400">
                <a:solidFill>
                  <a:schemeClr val="dk1"/>
                </a:solidFill>
                <a:latin typeface="Calibri"/>
                <a:ea typeface="Calibri"/>
                <a:cs typeface="Calibri"/>
                <a:sym typeface="Calibri"/>
              </a:rPr>
              <a:t>n = n/cell</a:t>
            </a:r>
            <a:endParaRPr sz="2400">
              <a:solidFill>
                <a:schemeClr val="dk1"/>
              </a:solidFill>
              <a:latin typeface="Calibri"/>
              <a:ea typeface="Calibri"/>
              <a:cs typeface="Calibri"/>
              <a:sym typeface="Calibri"/>
            </a:endParaRPr>
          </a:p>
          <a:p>
            <a:pPr>
              <a:lnSpc>
                <a:spcPct val="115000"/>
              </a:lnSpc>
              <a:buClr>
                <a:schemeClr val="dk1"/>
              </a:buClr>
              <a:buSzPts val="1100"/>
            </a:pPr>
            <a:r>
              <a:rPr lang="en" sz="2400">
                <a:solidFill>
                  <a:schemeClr val="dk1"/>
                </a:solidFill>
                <a:latin typeface="Calibri"/>
                <a:ea typeface="Calibri"/>
                <a:cs typeface="Calibri"/>
                <a:sym typeface="Calibri"/>
              </a:rPr>
              <a:t>cj is a set of contrast weights</a:t>
            </a:r>
            <a:endParaRPr sz="2400">
              <a:solidFill>
                <a:schemeClr val="dk1"/>
              </a:solidFill>
              <a:latin typeface="Calibri"/>
              <a:ea typeface="Calibri"/>
              <a:cs typeface="Calibri"/>
              <a:sym typeface="Calibri"/>
            </a:endParaRPr>
          </a:p>
          <a:p>
            <a:pPr>
              <a:lnSpc>
                <a:spcPct val="115000"/>
              </a:lnSpc>
              <a:buClr>
                <a:schemeClr val="dk1"/>
              </a:buClr>
              <a:buSzPts val="1100"/>
            </a:pPr>
            <a:r>
              <a:rPr lang="en" sz="2400">
                <a:solidFill>
                  <a:schemeClr val="dk1"/>
                </a:solidFill>
                <a:latin typeface="Calibri"/>
                <a:ea typeface="Calibri"/>
                <a:cs typeface="Calibri"/>
                <a:sym typeface="Calibri"/>
              </a:rPr>
              <a:t>Ŷj is the mean of the DV in group j</a:t>
            </a:r>
            <a:endParaRPr sz="2400"/>
          </a:p>
        </p:txBody>
      </p:sp>
      <p:sp>
        <p:nvSpPr>
          <p:cNvPr id="87" name="Google Shape;87;p17"/>
          <p:cNvSpPr txBox="1"/>
          <p:nvPr/>
        </p:nvSpPr>
        <p:spPr>
          <a:xfrm>
            <a:off x="733433" y="5611333"/>
            <a:ext cx="4940800" cy="758000"/>
          </a:xfrm>
          <a:prstGeom prst="rect">
            <a:avLst/>
          </a:prstGeom>
          <a:noFill/>
          <a:ln>
            <a:noFill/>
          </a:ln>
        </p:spPr>
        <p:txBody>
          <a:bodyPr spcFirstLastPara="1" wrap="square" lIns="121900" tIns="121900" rIns="121900" bIns="121900" anchor="t" anchorCtr="0">
            <a:noAutofit/>
          </a:bodyPr>
          <a:lstStyle/>
          <a:p>
            <a:pPr>
              <a:lnSpc>
                <a:spcPct val="115000"/>
              </a:lnSpc>
              <a:buClr>
                <a:schemeClr val="dk1"/>
              </a:buClr>
              <a:buSzPts val="1100"/>
            </a:pPr>
            <a:r>
              <a:rPr lang="en" sz="2400" u="sng">
                <a:latin typeface="Calibri"/>
                <a:ea typeface="Calibri"/>
                <a:cs typeface="Calibri"/>
                <a:sym typeface="Calibri"/>
              </a:rPr>
              <a:t>Sum of Squares Total:</a:t>
            </a:r>
            <a:endParaRPr sz="2400">
              <a:latin typeface="Calibri"/>
              <a:ea typeface="Calibri"/>
              <a:cs typeface="Calibri"/>
              <a:sym typeface="Calibri"/>
            </a:endParaRPr>
          </a:p>
          <a:p>
            <a:pPr>
              <a:lnSpc>
                <a:spcPct val="115000"/>
              </a:lnSpc>
              <a:buClr>
                <a:schemeClr val="dk1"/>
              </a:buClr>
              <a:buSzPts val="1100"/>
            </a:pPr>
            <a:endParaRPr sz="2400"/>
          </a:p>
        </p:txBody>
      </p:sp>
      <p:sp>
        <p:nvSpPr>
          <p:cNvPr id="88" name="Google Shape;88;p17"/>
          <p:cNvSpPr txBox="1"/>
          <p:nvPr/>
        </p:nvSpPr>
        <p:spPr>
          <a:xfrm>
            <a:off x="1201667" y="4910533"/>
            <a:ext cx="6440800" cy="758000"/>
          </a:xfrm>
          <a:prstGeom prst="rect">
            <a:avLst/>
          </a:prstGeom>
          <a:noFill/>
          <a:ln>
            <a:noFill/>
          </a:ln>
        </p:spPr>
        <p:txBody>
          <a:bodyPr spcFirstLastPara="1" wrap="square" lIns="121900" tIns="121900" rIns="121900" bIns="121900" anchor="t" anchorCtr="0">
            <a:noAutofit/>
          </a:bodyPr>
          <a:lstStyle/>
          <a:p>
            <a:pPr>
              <a:lnSpc>
                <a:spcPct val="115000"/>
              </a:lnSpc>
              <a:buClr>
                <a:schemeClr val="dk1"/>
              </a:buClr>
              <a:buSzPts val="1100"/>
            </a:pPr>
            <a:r>
              <a:rPr lang="en" sz="2400" b="1">
                <a:solidFill>
                  <a:schemeClr val="dk1"/>
                </a:solidFill>
                <a:latin typeface="Calibri"/>
                <a:ea typeface="Calibri"/>
                <a:cs typeface="Calibri"/>
                <a:sym typeface="Calibri"/>
              </a:rPr>
              <a:t>SS</a:t>
            </a:r>
            <a:r>
              <a:rPr lang="en" sz="2400" b="1" baseline="-25000">
                <a:solidFill>
                  <a:schemeClr val="dk1"/>
                </a:solidFill>
                <a:latin typeface="Calibri"/>
                <a:ea typeface="Calibri"/>
                <a:cs typeface="Calibri"/>
                <a:sym typeface="Calibri"/>
              </a:rPr>
              <a:t>treatments</a:t>
            </a:r>
            <a:r>
              <a:rPr lang="en" sz="2400" b="1">
                <a:solidFill>
                  <a:schemeClr val="dk1"/>
                </a:solidFill>
                <a:latin typeface="Calibri"/>
                <a:ea typeface="Calibri"/>
                <a:cs typeface="Calibri"/>
                <a:sym typeface="Calibri"/>
              </a:rPr>
              <a:t> = SS</a:t>
            </a:r>
            <a:r>
              <a:rPr lang="en" sz="2400" b="1" baseline="-25000">
                <a:solidFill>
                  <a:schemeClr val="dk1"/>
                </a:solidFill>
                <a:latin typeface="Calibri"/>
                <a:ea typeface="Calibri"/>
                <a:cs typeface="Calibri"/>
                <a:sym typeface="Calibri"/>
              </a:rPr>
              <a:t>contrast1</a:t>
            </a:r>
            <a:r>
              <a:rPr lang="en" sz="2400" b="1">
                <a:solidFill>
                  <a:schemeClr val="dk1"/>
                </a:solidFill>
                <a:latin typeface="Calibri"/>
                <a:ea typeface="Calibri"/>
                <a:cs typeface="Calibri"/>
                <a:sym typeface="Calibri"/>
              </a:rPr>
              <a:t> + SS</a:t>
            </a:r>
            <a:r>
              <a:rPr lang="en" sz="2400" b="1" baseline="-25000">
                <a:solidFill>
                  <a:schemeClr val="dk1"/>
                </a:solidFill>
                <a:latin typeface="Calibri"/>
                <a:ea typeface="Calibri"/>
                <a:cs typeface="Calibri"/>
                <a:sym typeface="Calibri"/>
              </a:rPr>
              <a:t>contrast2</a:t>
            </a:r>
            <a:r>
              <a:rPr lang="en" sz="2400" b="1">
                <a:solidFill>
                  <a:schemeClr val="dk1"/>
                </a:solidFill>
                <a:latin typeface="Calibri"/>
                <a:ea typeface="Calibri"/>
                <a:cs typeface="Calibri"/>
                <a:sym typeface="Calibri"/>
              </a:rPr>
              <a:t> + …SS</a:t>
            </a:r>
            <a:r>
              <a:rPr lang="en" sz="2400" b="1" baseline="-25000">
                <a:solidFill>
                  <a:schemeClr val="dk1"/>
                </a:solidFill>
                <a:latin typeface="Calibri"/>
                <a:ea typeface="Calibri"/>
                <a:cs typeface="Calibri"/>
                <a:sym typeface="Calibri"/>
              </a:rPr>
              <a:t>contrastk</a:t>
            </a:r>
            <a:endParaRPr sz="2400" baseline="-25000"/>
          </a:p>
        </p:txBody>
      </p:sp>
      <p:sp>
        <p:nvSpPr>
          <p:cNvPr id="89" name="Google Shape;89;p17"/>
          <p:cNvSpPr txBox="1"/>
          <p:nvPr/>
        </p:nvSpPr>
        <p:spPr>
          <a:xfrm>
            <a:off x="641167" y="4375717"/>
            <a:ext cx="7772000" cy="534800"/>
          </a:xfrm>
          <a:prstGeom prst="rect">
            <a:avLst/>
          </a:prstGeom>
          <a:noFill/>
          <a:ln>
            <a:noFill/>
          </a:ln>
        </p:spPr>
        <p:txBody>
          <a:bodyPr spcFirstLastPara="1" wrap="square" lIns="121900" tIns="121900" rIns="121900" bIns="121900" anchor="t" anchorCtr="0">
            <a:noAutofit/>
          </a:bodyPr>
          <a:lstStyle/>
          <a:p>
            <a:pPr>
              <a:lnSpc>
                <a:spcPct val="115000"/>
              </a:lnSpc>
            </a:pPr>
            <a:r>
              <a:rPr lang="en" sz="2400" u="sng">
                <a:solidFill>
                  <a:schemeClr val="dk1"/>
                </a:solidFill>
                <a:latin typeface="Calibri"/>
                <a:ea typeface="Calibri"/>
                <a:cs typeface="Calibri"/>
                <a:sym typeface="Calibri"/>
              </a:rPr>
              <a:t>Sum of Squares Treatments:</a:t>
            </a:r>
            <a:endParaRPr sz="2400"/>
          </a:p>
        </p:txBody>
      </p:sp>
      <p:sp>
        <p:nvSpPr>
          <p:cNvPr id="90" name="Google Shape;90;p17"/>
          <p:cNvSpPr txBox="1"/>
          <p:nvPr/>
        </p:nvSpPr>
        <p:spPr>
          <a:xfrm>
            <a:off x="1201667" y="6100000"/>
            <a:ext cx="6440800" cy="758000"/>
          </a:xfrm>
          <a:prstGeom prst="rect">
            <a:avLst/>
          </a:prstGeom>
          <a:noFill/>
          <a:ln>
            <a:noFill/>
          </a:ln>
        </p:spPr>
        <p:txBody>
          <a:bodyPr spcFirstLastPara="1" wrap="square" lIns="121900" tIns="121900" rIns="121900" bIns="121900" anchor="t" anchorCtr="0">
            <a:noAutofit/>
          </a:bodyPr>
          <a:lstStyle/>
          <a:p>
            <a:pPr>
              <a:lnSpc>
                <a:spcPct val="115000"/>
              </a:lnSpc>
            </a:pPr>
            <a:r>
              <a:rPr lang="en" sz="2400" b="1">
                <a:solidFill>
                  <a:schemeClr val="dk1"/>
                </a:solidFill>
                <a:latin typeface="Calibri"/>
                <a:ea typeface="Calibri"/>
                <a:cs typeface="Calibri"/>
                <a:sym typeface="Calibri"/>
              </a:rPr>
              <a:t>SS</a:t>
            </a:r>
            <a:r>
              <a:rPr lang="en" sz="2400" b="1" baseline="-25000">
                <a:solidFill>
                  <a:schemeClr val="dk1"/>
                </a:solidFill>
                <a:latin typeface="Calibri"/>
                <a:ea typeface="Calibri"/>
                <a:cs typeface="Calibri"/>
                <a:sym typeface="Calibri"/>
              </a:rPr>
              <a:t>total</a:t>
            </a:r>
            <a:r>
              <a:rPr lang="en" sz="2400" b="1">
                <a:solidFill>
                  <a:schemeClr val="dk1"/>
                </a:solidFill>
                <a:latin typeface="Calibri"/>
                <a:ea typeface="Calibri"/>
                <a:cs typeface="Calibri"/>
                <a:sym typeface="Calibri"/>
              </a:rPr>
              <a:t> = SS</a:t>
            </a:r>
            <a:r>
              <a:rPr lang="en" sz="2400" b="1" baseline="-25000">
                <a:solidFill>
                  <a:schemeClr val="dk1"/>
                </a:solidFill>
                <a:latin typeface="Calibri"/>
                <a:ea typeface="Calibri"/>
                <a:cs typeface="Calibri"/>
                <a:sym typeface="Calibri"/>
              </a:rPr>
              <a:t>contrast1</a:t>
            </a:r>
            <a:r>
              <a:rPr lang="en" sz="2400" b="1">
                <a:solidFill>
                  <a:schemeClr val="dk1"/>
                </a:solidFill>
                <a:latin typeface="Calibri"/>
                <a:ea typeface="Calibri"/>
                <a:cs typeface="Calibri"/>
                <a:sym typeface="Calibri"/>
              </a:rPr>
              <a:t> + SS</a:t>
            </a:r>
            <a:r>
              <a:rPr lang="en" sz="2400" b="1" baseline="-25000">
                <a:solidFill>
                  <a:schemeClr val="dk1"/>
                </a:solidFill>
                <a:latin typeface="Calibri"/>
                <a:ea typeface="Calibri"/>
                <a:cs typeface="Calibri"/>
                <a:sym typeface="Calibri"/>
              </a:rPr>
              <a:t>contrast2</a:t>
            </a:r>
            <a:r>
              <a:rPr lang="en" sz="2400" b="1">
                <a:solidFill>
                  <a:schemeClr val="dk1"/>
                </a:solidFill>
                <a:latin typeface="Calibri"/>
                <a:ea typeface="Calibri"/>
                <a:cs typeface="Calibri"/>
                <a:sym typeface="Calibri"/>
              </a:rPr>
              <a:t> + …SS</a:t>
            </a:r>
            <a:r>
              <a:rPr lang="en" sz="2400" b="1" baseline="-25000">
                <a:solidFill>
                  <a:schemeClr val="dk1"/>
                </a:solidFill>
                <a:latin typeface="Calibri"/>
                <a:ea typeface="Calibri"/>
                <a:cs typeface="Calibri"/>
                <a:sym typeface="Calibri"/>
              </a:rPr>
              <a:t>contrastk </a:t>
            </a:r>
            <a:r>
              <a:rPr lang="en" sz="2400" b="1">
                <a:solidFill>
                  <a:schemeClr val="dk1"/>
                </a:solidFill>
                <a:latin typeface="Calibri"/>
                <a:ea typeface="Calibri"/>
                <a:cs typeface="Calibri"/>
                <a:sym typeface="Calibri"/>
              </a:rPr>
              <a:t>+ SS</a:t>
            </a:r>
            <a:r>
              <a:rPr lang="en" sz="2400" b="1" baseline="-25000">
                <a:solidFill>
                  <a:schemeClr val="dk1"/>
                </a:solidFill>
                <a:latin typeface="Calibri"/>
                <a:ea typeface="Calibri"/>
                <a:cs typeface="Calibri"/>
                <a:sym typeface="Calibri"/>
              </a:rPr>
              <a:t>error</a:t>
            </a:r>
            <a:endParaRPr sz="2400" baseline="-25000"/>
          </a:p>
        </p:txBody>
      </p:sp>
      <p:pic>
        <p:nvPicPr>
          <p:cNvPr id="3" name="Picture 2" descr="A picture containing knife, table&#10;&#10;Description automatically generated">
            <a:extLst>
              <a:ext uri="{FF2B5EF4-FFF2-40B4-BE49-F238E27FC236}">
                <a16:creationId xmlns:a16="http://schemas.microsoft.com/office/drawing/2014/main" id="{88A316B2-F608-A742-A17E-FD44575D2F6F}"/>
              </a:ext>
            </a:extLst>
          </p:cNvPr>
          <p:cNvPicPr>
            <a:picLocks noChangeAspect="1"/>
          </p:cNvPicPr>
          <p:nvPr/>
        </p:nvPicPr>
        <p:blipFill>
          <a:blip r:embed="rId3"/>
          <a:stretch>
            <a:fillRect/>
          </a:stretch>
        </p:blipFill>
        <p:spPr>
          <a:xfrm>
            <a:off x="5864883" y="2475580"/>
            <a:ext cx="4315300" cy="152513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graphicFrame>
        <p:nvGraphicFramePr>
          <p:cNvPr id="96" name="Google Shape;96;p18"/>
          <p:cNvGraphicFramePr/>
          <p:nvPr/>
        </p:nvGraphicFramePr>
        <p:xfrm>
          <a:off x="2639452" y="1387601"/>
          <a:ext cx="6755234" cy="2610433"/>
        </p:xfrm>
        <a:graphic>
          <a:graphicData uri="http://schemas.openxmlformats.org/drawingml/2006/table">
            <a:tbl>
              <a:tblPr>
                <a:noFill/>
              </a:tblPr>
              <a:tblGrid>
                <a:gridCol w="1953500">
                  <a:extLst>
                    <a:ext uri="{9D8B030D-6E8A-4147-A177-3AD203B41FA5}">
                      <a16:colId xmlns:a16="http://schemas.microsoft.com/office/drawing/2014/main" val="20000"/>
                    </a:ext>
                  </a:extLst>
                </a:gridCol>
                <a:gridCol w="1687067">
                  <a:extLst>
                    <a:ext uri="{9D8B030D-6E8A-4147-A177-3AD203B41FA5}">
                      <a16:colId xmlns:a16="http://schemas.microsoft.com/office/drawing/2014/main" val="20001"/>
                    </a:ext>
                  </a:extLst>
                </a:gridCol>
                <a:gridCol w="1619367">
                  <a:extLst>
                    <a:ext uri="{9D8B030D-6E8A-4147-A177-3AD203B41FA5}">
                      <a16:colId xmlns:a16="http://schemas.microsoft.com/office/drawing/2014/main" val="20002"/>
                    </a:ext>
                  </a:extLst>
                </a:gridCol>
                <a:gridCol w="1495300">
                  <a:extLst>
                    <a:ext uri="{9D8B030D-6E8A-4147-A177-3AD203B41FA5}">
                      <a16:colId xmlns:a16="http://schemas.microsoft.com/office/drawing/2014/main" val="20003"/>
                    </a:ext>
                  </a:extLst>
                </a:gridCol>
              </a:tblGrid>
              <a:tr h="655633">
                <a:tc>
                  <a:txBody>
                    <a:bodyPr/>
                    <a:lstStyle/>
                    <a:p>
                      <a:pPr marL="0" lvl="0" indent="0" algn="l" rtl="0">
                        <a:spcBef>
                          <a:spcPts val="0"/>
                        </a:spcBef>
                        <a:spcAft>
                          <a:spcPts val="0"/>
                        </a:spcAft>
                        <a:buNone/>
                      </a:pPr>
                      <a:endParaRPr sz="2400">
                        <a:latin typeface="Calibri"/>
                        <a:ea typeface="Calibri"/>
                        <a:cs typeface="Calibri"/>
                        <a:sym typeface="Calibri"/>
                      </a:endParaRPr>
                    </a:p>
                  </a:txBody>
                  <a:tcPr marL="84667" marR="84667" marT="84667" marB="84667">
                    <a:solidFill>
                      <a:srgbClr val="FFE599"/>
                    </a:solidFill>
                  </a:tcPr>
                </a:tc>
                <a:tc>
                  <a:txBody>
                    <a:bodyPr/>
                    <a:lstStyle/>
                    <a:p>
                      <a:pPr marL="0" lvl="0" indent="0" algn="ctr" rtl="0">
                        <a:spcBef>
                          <a:spcPts val="0"/>
                        </a:spcBef>
                        <a:spcAft>
                          <a:spcPts val="0"/>
                        </a:spcAft>
                        <a:buNone/>
                      </a:pPr>
                      <a:r>
                        <a:rPr lang="en" sz="2400">
                          <a:latin typeface="Calibri"/>
                          <a:ea typeface="Calibri"/>
                          <a:cs typeface="Calibri"/>
                          <a:sym typeface="Calibri"/>
                        </a:rPr>
                        <a:t>Mean</a:t>
                      </a:r>
                      <a:endParaRPr sz="2400">
                        <a:latin typeface="Calibri"/>
                        <a:ea typeface="Calibri"/>
                        <a:cs typeface="Calibri"/>
                        <a:sym typeface="Calibri"/>
                      </a:endParaRPr>
                    </a:p>
                  </a:txBody>
                  <a:tcPr marL="84667" marR="84667" marT="84667" marB="84667">
                    <a:solidFill>
                      <a:srgbClr val="FFE599"/>
                    </a:solidFill>
                  </a:tcPr>
                </a:tc>
                <a:tc>
                  <a:txBody>
                    <a:bodyPr/>
                    <a:lstStyle/>
                    <a:p>
                      <a:pPr marL="0" lvl="0" indent="0" algn="ctr" rtl="0">
                        <a:spcBef>
                          <a:spcPts val="0"/>
                        </a:spcBef>
                        <a:spcAft>
                          <a:spcPts val="0"/>
                        </a:spcAft>
                        <a:buNone/>
                      </a:pPr>
                      <a:r>
                        <a:rPr lang="en" sz="2400">
                          <a:latin typeface="Calibri"/>
                          <a:ea typeface="Calibri"/>
                          <a:cs typeface="Calibri"/>
                          <a:sym typeface="Calibri"/>
                        </a:rPr>
                        <a:t>Contrast 1</a:t>
                      </a:r>
                      <a:endParaRPr sz="2400">
                        <a:latin typeface="Calibri"/>
                        <a:ea typeface="Calibri"/>
                        <a:cs typeface="Calibri"/>
                        <a:sym typeface="Calibri"/>
                      </a:endParaRPr>
                    </a:p>
                  </a:txBody>
                  <a:tcPr marL="84667" marR="84667" marT="84667" marB="84667">
                    <a:solidFill>
                      <a:srgbClr val="FFE599"/>
                    </a:solidFill>
                  </a:tcPr>
                </a:tc>
                <a:tc>
                  <a:txBody>
                    <a:bodyPr/>
                    <a:lstStyle/>
                    <a:p>
                      <a:pPr marL="0" lvl="0" indent="0" algn="ctr" rtl="0">
                        <a:spcBef>
                          <a:spcPts val="0"/>
                        </a:spcBef>
                        <a:spcAft>
                          <a:spcPts val="0"/>
                        </a:spcAft>
                        <a:buNone/>
                      </a:pPr>
                      <a:r>
                        <a:rPr lang="en" sz="2400">
                          <a:latin typeface="Calibri"/>
                          <a:ea typeface="Calibri"/>
                          <a:cs typeface="Calibri"/>
                          <a:sym typeface="Calibri"/>
                        </a:rPr>
                        <a:t>Contrast 2</a:t>
                      </a:r>
                      <a:endParaRPr sz="2400">
                        <a:latin typeface="Calibri"/>
                        <a:ea typeface="Calibri"/>
                        <a:cs typeface="Calibri"/>
                        <a:sym typeface="Calibri"/>
                      </a:endParaRPr>
                    </a:p>
                  </a:txBody>
                  <a:tcPr marL="84667" marR="84667" marT="84667" marB="84667">
                    <a:solidFill>
                      <a:srgbClr val="FFE599"/>
                    </a:solidFill>
                  </a:tcPr>
                </a:tc>
                <a:extLst>
                  <a:ext uri="{0D108BD9-81ED-4DB2-BD59-A6C34878D82A}">
                    <a16:rowId xmlns:a16="http://schemas.microsoft.com/office/drawing/2014/main" val="10000"/>
                  </a:ext>
                </a:extLst>
              </a:tr>
              <a:tr h="651600">
                <a:tc>
                  <a:txBody>
                    <a:bodyPr/>
                    <a:lstStyle/>
                    <a:p>
                      <a:pPr marL="0" lvl="0" indent="0" algn="l" rtl="0">
                        <a:spcBef>
                          <a:spcPts val="0"/>
                        </a:spcBef>
                        <a:spcAft>
                          <a:spcPts val="0"/>
                        </a:spcAft>
                        <a:buNone/>
                      </a:pPr>
                      <a:r>
                        <a:rPr lang="en" sz="2400">
                          <a:latin typeface="Calibri"/>
                          <a:ea typeface="Calibri"/>
                          <a:cs typeface="Calibri"/>
                          <a:sym typeface="Calibri"/>
                        </a:rPr>
                        <a:t>Group 1</a:t>
                      </a:r>
                      <a:endParaRPr sz="2400">
                        <a:latin typeface="Calibri"/>
                        <a:ea typeface="Calibri"/>
                        <a:cs typeface="Calibri"/>
                        <a:sym typeface="Calibri"/>
                      </a:endParaRPr>
                    </a:p>
                  </a:txBody>
                  <a:tcPr marL="84667" marR="84667" marT="84667" marB="84667">
                    <a:solidFill>
                      <a:srgbClr val="FFE599"/>
                    </a:solidFill>
                  </a:tcPr>
                </a:tc>
                <a:tc>
                  <a:txBody>
                    <a:bodyPr/>
                    <a:lstStyle/>
                    <a:p>
                      <a:pPr marL="0" lvl="0" indent="0" algn="ctr" rtl="0">
                        <a:spcBef>
                          <a:spcPts val="0"/>
                        </a:spcBef>
                        <a:spcAft>
                          <a:spcPts val="0"/>
                        </a:spcAft>
                        <a:buNone/>
                      </a:pPr>
                      <a:r>
                        <a:rPr lang="en" sz="2400">
                          <a:latin typeface="Calibri"/>
                          <a:ea typeface="Calibri"/>
                          <a:cs typeface="Calibri"/>
                          <a:sym typeface="Calibri"/>
                        </a:rPr>
                        <a:t>35</a:t>
                      </a:r>
                      <a:endParaRPr sz="2400">
                        <a:latin typeface="Calibri"/>
                        <a:ea typeface="Calibri"/>
                        <a:cs typeface="Calibri"/>
                        <a:sym typeface="Calibri"/>
                      </a:endParaRPr>
                    </a:p>
                  </a:txBody>
                  <a:tcPr marL="84667" marR="84667" marT="84667" marB="84667">
                    <a:solidFill>
                      <a:srgbClr val="FFE599"/>
                    </a:solidFill>
                  </a:tcPr>
                </a:tc>
                <a:tc>
                  <a:txBody>
                    <a:bodyPr/>
                    <a:lstStyle/>
                    <a:p>
                      <a:pPr marL="0" lvl="0" indent="0" algn="ctr" rtl="0">
                        <a:spcBef>
                          <a:spcPts val="0"/>
                        </a:spcBef>
                        <a:spcAft>
                          <a:spcPts val="0"/>
                        </a:spcAft>
                        <a:buNone/>
                      </a:pPr>
                      <a:r>
                        <a:rPr lang="en" sz="2400">
                          <a:latin typeface="Calibri"/>
                          <a:ea typeface="Calibri"/>
                          <a:cs typeface="Calibri"/>
                          <a:sym typeface="Calibri"/>
                        </a:rPr>
                        <a:t>-1</a:t>
                      </a:r>
                      <a:endParaRPr sz="2400">
                        <a:latin typeface="Calibri"/>
                        <a:ea typeface="Calibri"/>
                        <a:cs typeface="Calibri"/>
                        <a:sym typeface="Calibri"/>
                      </a:endParaRPr>
                    </a:p>
                  </a:txBody>
                  <a:tcPr marL="84667" marR="84667" marT="84667" marB="84667">
                    <a:solidFill>
                      <a:srgbClr val="FFE599"/>
                    </a:solidFill>
                  </a:tcPr>
                </a:tc>
                <a:tc>
                  <a:txBody>
                    <a:bodyPr/>
                    <a:lstStyle/>
                    <a:p>
                      <a:pPr marL="0" lvl="0" indent="0" algn="ctr" rtl="0">
                        <a:spcBef>
                          <a:spcPts val="0"/>
                        </a:spcBef>
                        <a:spcAft>
                          <a:spcPts val="0"/>
                        </a:spcAft>
                        <a:buNone/>
                      </a:pPr>
                      <a:r>
                        <a:rPr lang="en" sz="2400">
                          <a:latin typeface="Calibri"/>
                          <a:ea typeface="Calibri"/>
                          <a:cs typeface="Calibri"/>
                          <a:sym typeface="Calibri"/>
                        </a:rPr>
                        <a:t>1</a:t>
                      </a:r>
                      <a:endParaRPr sz="2400">
                        <a:latin typeface="Calibri"/>
                        <a:ea typeface="Calibri"/>
                        <a:cs typeface="Calibri"/>
                        <a:sym typeface="Calibri"/>
                      </a:endParaRPr>
                    </a:p>
                  </a:txBody>
                  <a:tcPr marL="84667" marR="84667" marT="84667" marB="84667">
                    <a:solidFill>
                      <a:srgbClr val="FFE599"/>
                    </a:solidFill>
                  </a:tcPr>
                </a:tc>
                <a:extLst>
                  <a:ext uri="{0D108BD9-81ED-4DB2-BD59-A6C34878D82A}">
                    <a16:rowId xmlns:a16="http://schemas.microsoft.com/office/drawing/2014/main" val="10001"/>
                  </a:ext>
                </a:extLst>
              </a:tr>
              <a:tr h="651600">
                <a:tc>
                  <a:txBody>
                    <a:bodyPr/>
                    <a:lstStyle/>
                    <a:p>
                      <a:pPr marL="0" lvl="0" indent="0" algn="l" rtl="0">
                        <a:spcBef>
                          <a:spcPts val="0"/>
                        </a:spcBef>
                        <a:spcAft>
                          <a:spcPts val="0"/>
                        </a:spcAft>
                        <a:buNone/>
                      </a:pPr>
                      <a:r>
                        <a:rPr lang="en" sz="2400">
                          <a:latin typeface="Calibri"/>
                          <a:ea typeface="Calibri"/>
                          <a:cs typeface="Calibri"/>
                          <a:sym typeface="Calibri"/>
                        </a:rPr>
                        <a:t>Group 2</a:t>
                      </a:r>
                      <a:endParaRPr sz="2400">
                        <a:latin typeface="Calibri"/>
                        <a:ea typeface="Calibri"/>
                        <a:cs typeface="Calibri"/>
                        <a:sym typeface="Calibri"/>
                      </a:endParaRPr>
                    </a:p>
                  </a:txBody>
                  <a:tcPr marL="84667" marR="84667" marT="84667" marB="84667">
                    <a:solidFill>
                      <a:srgbClr val="FFE599"/>
                    </a:solidFill>
                  </a:tcPr>
                </a:tc>
                <a:tc>
                  <a:txBody>
                    <a:bodyPr/>
                    <a:lstStyle/>
                    <a:p>
                      <a:pPr marL="0" lvl="0" indent="0" algn="ctr" rtl="0">
                        <a:spcBef>
                          <a:spcPts val="0"/>
                        </a:spcBef>
                        <a:spcAft>
                          <a:spcPts val="0"/>
                        </a:spcAft>
                        <a:buNone/>
                      </a:pPr>
                      <a:r>
                        <a:rPr lang="en" sz="2400">
                          <a:latin typeface="Calibri"/>
                          <a:ea typeface="Calibri"/>
                          <a:cs typeface="Calibri"/>
                          <a:sym typeface="Calibri"/>
                        </a:rPr>
                        <a:t>40</a:t>
                      </a:r>
                      <a:endParaRPr sz="2400">
                        <a:latin typeface="Calibri"/>
                        <a:ea typeface="Calibri"/>
                        <a:cs typeface="Calibri"/>
                        <a:sym typeface="Calibri"/>
                      </a:endParaRPr>
                    </a:p>
                  </a:txBody>
                  <a:tcPr marL="84667" marR="84667" marT="84667" marB="84667">
                    <a:solidFill>
                      <a:srgbClr val="FFE599"/>
                    </a:solidFill>
                  </a:tcPr>
                </a:tc>
                <a:tc>
                  <a:txBody>
                    <a:bodyPr/>
                    <a:lstStyle/>
                    <a:p>
                      <a:pPr marL="0" lvl="0" indent="0" algn="ctr" rtl="0">
                        <a:spcBef>
                          <a:spcPts val="0"/>
                        </a:spcBef>
                        <a:spcAft>
                          <a:spcPts val="0"/>
                        </a:spcAft>
                        <a:buNone/>
                      </a:pPr>
                      <a:r>
                        <a:rPr lang="en" sz="2400">
                          <a:latin typeface="Calibri"/>
                          <a:ea typeface="Calibri"/>
                          <a:cs typeface="Calibri"/>
                          <a:sym typeface="Calibri"/>
                        </a:rPr>
                        <a:t>-1</a:t>
                      </a:r>
                      <a:endParaRPr sz="2400">
                        <a:latin typeface="Calibri"/>
                        <a:ea typeface="Calibri"/>
                        <a:cs typeface="Calibri"/>
                        <a:sym typeface="Calibri"/>
                      </a:endParaRPr>
                    </a:p>
                  </a:txBody>
                  <a:tcPr marL="84667" marR="84667" marT="84667" marB="84667">
                    <a:solidFill>
                      <a:srgbClr val="FFE599"/>
                    </a:solidFill>
                  </a:tcPr>
                </a:tc>
                <a:tc>
                  <a:txBody>
                    <a:bodyPr/>
                    <a:lstStyle/>
                    <a:p>
                      <a:pPr marL="0" lvl="0" indent="0" algn="ctr" rtl="0">
                        <a:spcBef>
                          <a:spcPts val="0"/>
                        </a:spcBef>
                        <a:spcAft>
                          <a:spcPts val="0"/>
                        </a:spcAft>
                        <a:buNone/>
                      </a:pPr>
                      <a:r>
                        <a:rPr lang="en" sz="2400">
                          <a:latin typeface="Calibri"/>
                          <a:ea typeface="Calibri"/>
                          <a:cs typeface="Calibri"/>
                          <a:sym typeface="Calibri"/>
                        </a:rPr>
                        <a:t>-1</a:t>
                      </a:r>
                      <a:endParaRPr sz="2400">
                        <a:latin typeface="Calibri"/>
                        <a:ea typeface="Calibri"/>
                        <a:cs typeface="Calibri"/>
                        <a:sym typeface="Calibri"/>
                      </a:endParaRPr>
                    </a:p>
                  </a:txBody>
                  <a:tcPr marL="84667" marR="84667" marT="84667" marB="84667">
                    <a:solidFill>
                      <a:srgbClr val="FFE599"/>
                    </a:solidFill>
                  </a:tcPr>
                </a:tc>
                <a:extLst>
                  <a:ext uri="{0D108BD9-81ED-4DB2-BD59-A6C34878D82A}">
                    <a16:rowId xmlns:a16="http://schemas.microsoft.com/office/drawing/2014/main" val="10002"/>
                  </a:ext>
                </a:extLst>
              </a:tr>
              <a:tr h="651600">
                <a:tc>
                  <a:txBody>
                    <a:bodyPr/>
                    <a:lstStyle/>
                    <a:p>
                      <a:pPr marL="0" lvl="0" indent="0" algn="l" rtl="0">
                        <a:spcBef>
                          <a:spcPts val="0"/>
                        </a:spcBef>
                        <a:spcAft>
                          <a:spcPts val="0"/>
                        </a:spcAft>
                        <a:buNone/>
                      </a:pPr>
                      <a:r>
                        <a:rPr lang="en" sz="2400">
                          <a:latin typeface="Calibri"/>
                          <a:ea typeface="Calibri"/>
                          <a:cs typeface="Calibri"/>
                          <a:sym typeface="Calibri"/>
                        </a:rPr>
                        <a:t>Group 3</a:t>
                      </a:r>
                      <a:endParaRPr sz="2400">
                        <a:latin typeface="Calibri"/>
                        <a:ea typeface="Calibri"/>
                        <a:cs typeface="Calibri"/>
                        <a:sym typeface="Calibri"/>
                      </a:endParaRPr>
                    </a:p>
                  </a:txBody>
                  <a:tcPr marL="84667" marR="84667" marT="84667" marB="84667">
                    <a:solidFill>
                      <a:srgbClr val="FFE599"/>
                    </a:solidFill>
                  </a:tcPr>
                </a:tc>
                <a:tc>
                  <a:txBody>
                    <a:bodyPr/>
                    <a:lstStyle/>
                    <a:p>
                      <a:pPr marL="0" lvl="0" indent="0" algn="ctr" rtl="0">
                        <a:spcBef>
                          <a:spcPts val="0"/>
                        </a:spcBef>
                        <a:spcAft>
                          <a:spcPts val="0"/>
                        </a:spcAft>
                        <a:buNone/>
                      </a:pPr>
                      <a:r>
                        <a:rPr lang="en" sz="2400">
                          <a:latin typeface="Calibri"/>
                          <a:ea typeface="Calibri"/>
                          <a:cs typeface="Calibri"/>
                          <a:sym typeface="Calibri"/>
                        </a:rPr>
                        <a:t>45</a:t>
                      </a:r>
                      <a:endParaRPr sz="2400">
                        <a:latin typeface="Calibri"/>
                        <a:ea typeface="Calibri"/>
                        <a:cs typeface="Calibri"/>
                        <a:sym typeface="Calibri"/>
                      </a:endParaRPr>
                    </a:p>
                  </a:txBody>
                  <a:tcPr marL="84667" marR="84667" marT="84667" marB="84667">
                    <a:solidFill>
                      <a:srgbClr val="FFE599"/>
                    </a:solidFill>
                  </a:tcPr>
                </a:tc>
                <a:tc>
                  <a:txBody>
                    <a:bodyPr/>
                    <a:lstStyle/>
                    <a:p>
                      <a:pPr marL="0" lvl="0" indent="0" algn="ctr" rtl="0">
                        <a:spcBef>
                          <a:spcPts val="0"/>
                        </a:spcBef>
                        <a:spcAft>
                          <a:spcPts val="0"/>
                        </a:spcAft>
                        <a:buNone/>
                      </a:pPr>
                      <a:r>
                        <a:rPr lang="en" sz="2400">
                          <a:latin typeface="Calibri"/>
                          <a:ea typeface="Calibri"/>
                          <a:cs typeface="Calibri"/>
                          <a:sym typeface="Calibri"/>
                        </a:rPr>
                        <a:t>2</a:t>
                      </a:r>
                      <a:endParaRPr sz="2400">
                        <a:latin typeface="Calibri"/>
                        <a:ea typeface="Calibri"/>
                        <a:cs typeface="Calibri"/>
                        <a:sym typeface="Calibri"/>
                      </a:endParaRPr>
                    </a:p>
                  </a:txBody>
                  <a:tcPr marL="84667" marR="84667" marT="84667" marB="84667">
                    <a:solidFill>
                      <a:srgbClr val="FFE599"/>
                    </a:solidFill>
                  </a:tcPr>
                </a:tc>
                <a:tc>
                  <a:txBody>
                    <a:bodyPr/>
                    <a:lstStyle/>
                    <a:p>
                      <a:pPr marL="0" lvl="0" indent="0" algn="ctr" rtl="0">
                        <a:spcBef>
                          <a:spcPts val="0"/>
                        </a:spcBef>
                        <a:spcAft>
                          <a:spcPts val="0"/>
                        </a:spcAft>
                        <a:buNone/>
                      </a:pPr>
                      <a:r>
                        <a:rPr lang="en" sz="2400">
                          <a:latin typeface="Calibri"/>
                          <a:ea typeface="Calibri"/>
                          <a:cs typeface="Calibri"/>
                          <a:sym typeface="Calibri"/>
                        </a:rPr>
                        <a:t>0</a:t>
                      </a:r>
                      <a:endParaRPr sz="2400">
                        <a:latin typeface="Calibri"/>
                        <a:ea typeface="Calibri"/>
                        <a:cs typeface="Calibri"/>
                        <a:sym typeface="Calibri"/>
                      </a:endParaRPr>
                    </a:p>
                  </a:txBody>
                  <a:tcPr marL="84667" marR="84667" marT="84667" marB="84667">
                    <a:solidFill>
                      <a:srgbClr val="FFE599"/>
                    </a:solidFill>
                  </a:tcPr>
                </a:tc>
                <a:extLst>
                  <a:ext uri="{0D108BD9-81ED-4DB2-BD59-A6C34878D82A}">
                    <a16:rowId xmlns:a16="http://schemas.microsoft.com/office/drawing/2014/main" val="10003"/>
                  </a:ext>
                </a:extLst>
              </a:tr>
            </a:tbl>
          </a:graphicData>
        </a:graphic>
      </p:graphicFrame>
      <p:sp>
        <p:nvSpPr>
          <p:cNvPr id="97" name="Google Shape;97;p18"/>
          <p:cNvSpPr txBox="1"/>
          <p:nvPr/>
        </p:nvSpPr>
        <p:spPr>
          <a:xfrm>
            <a:off x="462867" y="4118033"/>
            <a:ext cx="10930000" cy="758000"/>
          </a:xfrm>
          <a:prstGeom prst="rect">
            <a:avLst/>
          </a:prstGeom>
          <a:noFill/>
          <a:ln>
            <a:noFill/>
          </a:ln>
        </p:spPr>
        <p:txBody>
          <a:bodyPr spcFirstLastPara="1" wrap="square" lIns="121900" tIns="121900" rIns="121900" bIns="121900" anchor="t" anchorCtr="0">
            <a:noAutofit/>
          </a:bodyPr>
          <a:lstStyle/>
          <a:p>
            <a:pPr>
              <a:lnSpc>
                <a:spcPct val="115000"/>
              </a:lnSpc>
            </a:pPr>
            <a:r>
              <a:rPr lang="en" sz="2400" i="1">
                <a:solidFill>
                  <a:schemeClr val="dk1"/>
                </a:solidFill>
                <a:latin typeface="Calibri"/>
                <a:ea typeface="Calibri"/>
                <a:cs typeface="Calibri"/>
                <a:sym typeface="Calibri"/>
              </a:rPr>
              <a:t>Note:</a:t>
            </a:r>
            <a:r>
              <a:rPr lang="en" sz="2400">
                <a:solidFill>
                  <a:schemeClr val="dk1"/>
                </a:solidFill>
                <a:latin typeface="Calibri"/>
                <a:ea typeface="Calibri"/>
                <a:cs typeface="Calibri"/>
                <a:sym typeface="Calibri"/>
              </a:rPr>
              <a:t> We could use different contrast weights, depending on our specific research question and a priori information.</a:t>
            </a:r>
            <a:endParaRPr sz="2400">
              <a:solidFill>
                <a:schemeClr val="dk1"/>
              </a:solidFill>
              <a:latin typeface="Calibri"/>
              <a:ea typeface="Calibri"/>
              <a:cs typeface="Calibri"/>
              <a:sym typeface="Calibri"/>
            </a:endParaRPr>
          </a:p>
          <a:p>
            <a:pPr indent="152396">
              <a:lnSpc>
                <a:spcPct val="115000"/>
              </a:lnSpc>
            </a:pPr>
            <a:endParaRPr sz="2400">
              <a:solidFill>
                <a:schemeClr val="dk1"/>
              </a:solidFill>
              <a:latin typeface="Calibri"/>
              <a:ea typeface="Calibri"/>
              <a:cs typeface="Calibri"/>
              <a:sym typeface="Calibri"/>
            </a:endParaRPr>
          </a:p>
          <a:p>
            <a:pPr indent="152396">
              <a:lnSpc>
                <a:spcPct val="115000"/>
              </a:lnSpc>
              <a:buClr>
                <a:schemeClr val="dk1"/>
              </a:buClr>
              <a:buSzPts val="1100"/>
            </a:pPr>
            <a:endParaRPr sz="2400"/>
          </a:p>
        </p:txBody>
      </p:sp>
      <p:sp>
        <p:nvSpPr>
          <p:cNvPr id="98" name="Google Shape;98;p18"/>
          <p:cNvSpPr txBox="1"/>
          <p:nvPr/>
        </p:nvSpPr>
        <p:spPr>
          <a:xfrm>
            <a:off x="1160800" y="5540900"/>
            <a:ext cx="9870400" cy="1122000"/>
          </a:xfrm>
          <a:prstGeom prst="rect">
            <a:avLst/>
          </a:prstGeom>
          <a:solidFill>
            <a:srgbClr val="CFE2F3"/>
          </a:solidFill>
          <a:ln>
            <a:noFill/>
          </a:ln>
        </p:spPr>
        <p:txBody>
          <a:bodyPr spcFirstLastPara="1" wrap="square" lIns="121900" tIns="121900" rIns="121900" bIns="121900" anchor="t" anchorCtr="0">
            <a:noAutofit/>
          </a:bodyPr>
          <a:lstStyle/>
          <a:p>
            <a:pPr indent="152396">
              <a:lnSpc>
                <a:spcPct val="115000"/>
              </a:lnSpc>
              <a:buClr>
                <a:schemeClr val="dk1"/>
              </a:buClr>
              <a:buSzPts val="1100"/>
            </a:pPr>
            <a:r>
              <a:rPr lang="en" sz="2400">
                <a:solidFill>
                  <a:schemeClr val="dk1"/>
                </a:solidFill>
                <a:latin typeface="Calibri"/>
                <a:ea typeface="Calibri"/>
                <a:cs typeface="Calibri"/>
                <a:sym typeface="Calibri"/>
              </a:rPr>
              <a:t>N for this study was 90 (i.e., 30 subjects/cell in this design)</a:t>
            </a:r>
            <a:endParaRPr sz="2400">
              <a:solidFill>
                <a:schemeClr val="dk1"/>
              </a:solidFill>
              <a:latin typeface="Calibri"/>
              <a:ea typeface="Calibri"/>
              <a:cs typeface="Calibri"/>
              <a:sym typeface="Calibri"/>
            </a:endParaRPr>
          </a:p>
          <a:p>
            <a:pPr indent="152396">
              <a:lnSpc>
                <a:spcPct val="115000"/>
              </a:lnSpc>
              <a:buClr>
                <a:schemeClr val="dk1"/>
              </a:buClr>
              <a:buSzPts val="1100"/>
            </a:pPr>
            <a:r>
              <a:rPr lang="en" sz="2400">
                <a:solidFill>
                  <a:schemeClr val="dk1"/>
                </a:solidFill>
                <a:latin typeface="Calibri"/>
                <a:ea typeface="Calibri"/>
                <a:cs typeface="Calibri"/>
                <a:sym typeface="Calibri"/>
              </a:rPr>
              <a:t>SS</a:t>
            </a:r>
            <a:r>
              <a:rPr lang="en" sz="2400" baseline="-25000">
                <a:solidFill>
                  <a:schemeClr val="dk1"/>
                </a:solidFill>
                <a:latin typeface="Calibri"/>
                <a:ea typeface="Calibri"/>
                <a:cs typeface="Calibri"/>
                <a:sym typeface="Calibri"/>
              </a:rPr>
              <a:t>total</a:t>
            </a:r>
            <a:r>
              <a:rPr lang="en" sz="2400">
                <a:solidFill>
                  <a:schemeClr val="dk1"/>
                </a:solidFill>
                <a:latin typeface="Calibri"/>
                <a:ea typeface="Calibri"/>
                <a:cs typeface="Calibri"/>
                <a:sym typeface="Calibri"/>
              </a:rPr>
              <a:t> = 5000</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graphicFrame>
        <p:nvGraphicFramePr>
          <p:cNvPr id="104" name="Google Shape;104;p19"/>
          <p:cNvGraphicFramePr/>
          <p:nvPr/>
        </p:nvGraphicFramePr>
        <p:xfrm>
          <a:off x="2639451" y="1387601"/>
          <a:ext cx="7069001" cy="2610433"/>
        </p:xfrm>
        <a:graphic>
          <a:graphicData uri="http://schemas.openxmlformats.org/drawingml/2006/table">
            <a:tbl>
              <a:tblPr>
                <a:noFill/>
              </a:tblPr>
              <a:tblGrid>
                <a:gridCol w="1819967">
                  <a:extLst>
                    <a:ext uri="{9D8B030D-6E8A-4147-A177-3AD203B41FA5}">
                      <a16:colId xmlns:a16="http://schemas.microsoft.com/office/drawing/2014/main" val="20000"/>
                    </a:ext>
                  </a:extLst>
                </a:gridCol>
                <a:gridCol w="1797100">
                  <a:extLst>
                    <a:ext uri="{9D8B030D-6E8A-4147-A177-3AD203B41FA5}">
                      <a16:colId xmlns:a16="http://schemas.microsoft.com/office/drawing/2014/main" val="20001"/>
                    </a:ext>
                  </a:extLst>
                </a:gridCol>
                <a:gridCol w="1887167">
                  <a:extLst>
                    <a:ext uri="{9D8B030D-6E8A-4147-A177-3AD203B41FA5}">
                      <a16:colId xmlns:a16="http://schemas.microsoft.com/office/drawing/2014/main" val="20002"/>
                    </a:ext>
                  </a:extLst>
                </a:gridCol>
                <a:gridCol w="1564767">
                  <a:extLst>
                    <a:ext uri="{9D8B030D-6E8A-4147-A177-3AD203B41FA5}">
                      <a16:colId xmlns:a16="http://schemas.microsoft.com/office/drawing/2014/main" val="20003"/>
                    </a:ext>
                  </a:extLst>
                </a:gridCol>
              </a:tblGrid>
              <a:tr h="655633">
                <a:tc>
                  <a:txBody>
                    <a:bodyPr/>
                    <a:lstStyle/>
                    <a:p>
                      <a:pPr marL="0" lvl="0" indent="0" algn="l" rtl="0">
                        <a:spcBef>
                          <a:spcPts val="0"/>
                        </a:spcBef>
                        <a:spcAft>
                          <a:spcPts val="0"/>
                        </a:spcAft>
                        <a:buNone/>
                      </a:pPr>
                      <a:endParaRPr sz="2400">
                        <a:latin typeface="Calibri"/>
                        <a:ea typeface="Calibri"/>
                        <a:cs typeface="Calibri"/>
                        <a:sym typeface="Calibri"/>
                      </a:endParaRPr>
                    </a:p>
                  </a:txBody>
                  <a:tcPr marL="84667" marR="84667" marT="84667" marB="84667">
                    <a:solidFill>
                      <a:srgbClr val="FFE599"/>
                    </a:solidFill>
                  </a:tcPr>
                </a:tc>
                <a:tc>
                  <a:txBody>
                    <a:bodyPr/>
                    <a:lstStyle/>
                    <a:p>
                      <a:pPr marL="0" lvl="0" indent="0" algn="ctr" rtl="0">
                        <a:spcBef>
                          <a:spcPts val="0"/>
                        </a:spcBef>
                        <a:spcAft>
                          <a:spcPts val="0"/>
                        </a:spcAft>
                        <a:buNone/>
                      </a:pPr>
                      <a:r>
                        <a:rPr lang="en" sz="2400">
                          <a:latin typeface="Calibri"/>
                          <a:ea typeface="Calibri"/>
                          <a:cs typeface="Calibri"/>
                          <a:sym typeface="Calibri"/>
                        </a:rPr>
                        <a:t>Mean</a:t>
                      </a:r>
                      <a:endParaRPr sz="2400">
                        <a:latin typeface="Calibri"/>
                        <a:ea typeface="Calibri"/>
                        <a:cs typeface="Calibri"/>
                        <a:sym typeface="Calibri"/>
                      </a:endParaRPr>
                    </a:p>
                  </a:txBody>
                  <a:tcPr marL="84667" marR="84667" marT="84667" marB="84667">
                    <a:solidFill>
                      <a:srgbClr val="FFE599"/>
                    </a:solidFill>
                  </a:tcPr>
                </a:tc>
                <a:tc>
                  <a:txBody>
                    <a:bodyPr/>
                    <a:lstStyle/>
                    <a:p>
                      <a:pPr marL="0" lvl="0" indent="0" algn="ctr" rtl="0">
                        <a:spcBef>
                          <a:spcPts val="0"/>
                        </a:spcBef>
                        <a:spcAft>
                          <a:spcPts val="0"/>
                        </a:spcAft>
                        <a:buNone/>
                      </a:pPr>
                      <a:r>
                        <a:rPr lang="en" sz="2400">
                          <a:latin typeface="Calibri"/>
                          <a:ea typeface="Calibri"/>
                          <a:cs typeface="Calibri"/>
                          <a:sym typeface="Calibri"/>
                        </a:rPr>
                        <a:t>Contrast 1</a:t>
                      </a:r>
                      <a:endParaRPr sz="2400">
                        <a:latin typeface="Calibri"/>
                        <a:ea typeface="Calibri"/>
                        <a:cs typeface="Calibri"/>
                        <a:sym typeface="Calibri"/>
                      </a:endParaRPr>
                    </a:p>
                  </a:txBody>
                  <a:tcPr marL="84667" marR="84667" marT="84667" marB="84667">
                    <a:solidFill>
                      <a:srgbClr val="FFE599"/>
                    </a:solidFill>
                  </a:tcPr>
                </a:tc>
                <a:tc>
                  <a:txBody>
                    <a:bodyPr/>
                    <a:lstStyle/>
                    <a:p>
                      <a:pPr marL="0" lvl="0" indent="0" algn="ctr" rtl="0">
                        <a:spcBef>
                          <a:spcPts val="0"/>
                        </a:spcBef>
                        <a:spcAft>
                          <a:spcPts val="0"/>
                        </a:spcAft>
                        <a:buNone/>
                      </a:pPr>
                      <a:r>
                        <a:rPr lang="en" sz="2400">
                          <a:latin typeface="Calibri"/>
                          <a:ea typeface="Calibri"/>
                          <a:cs typeface="Calibri"/>
                          <a:sym typeface="Calibri"/>
                        </a:rPr>
                        <a:t>Contrast 2</a:t>
                      </a:r>
                      <a:endParaRPr sz="2400">
                        <a:latin typeface="Calibri"/>
                        <a:ea typeface="Calibri"/>
                        <a:cs typeface="Calibri"/>
                        <a:sym typeface="Calibri"/>
                      </a:endParaRPr>
                    </a:p>
                  </a:txBody>
                  <a:tcPr marL="84667" marR="84667" marT="84667" marB="84667">
                    <a:solidFill>
                      <a:srgbClr val="FFE599"/>
                    </a:solidFill>
                  </a:tcPr>
                </a:tc>
                <a:extLst>
                  <a:ext uri="{0D108BD9-81ED-4DB2-BD59-A6C34878D82A}">
                    <a16:rowId xmlns:a16="http://schemas.microsoft.com/office/drawing/2014/main" val="10000"/>
                  </a:ext>
                </a:extLst>
              </a:tr>
              <a:tr h="651600">
                <a:tc>
                  <a:txBody>
                    <a:bodyPr/>
                    <a:lstStyle/>
                    <a:p>
                      <a:pPr marL="0" lvl="0" indent="0" algn="l" rtl="0">
                        <a:spcBef>
                          <a:spcPts val="0"/>
                        </a:spcBef>
                        <a:spcAft>
                          <a:spcPts val="0"/>
                        </a:spcAft>
                        <a:buNone/>
                      </a:pPr>
                      <a:r>
                        <a:rPr lang="en" sz="2400">
                          <a:latin typeface="Calibri"/>
                          <a:ea typeface="Calibri"/>
                          <a:cs typeface="Calibri"/>
                          <a:sym typeface="Calibri"/>
                        </a:rPr>
                        <a:t>Group 1</a:t>
                      </a:r>
                      <a:endParaRPr sz="2400">
                        <a:latin typeface="Calibri"/>
                        <a:ea typeface="Calibri"/>
                        <a:cs typeface="Calibri"/>
                        <a:sym typeface="Calibri"/>
                      </a:endParaRPr>
                    </a:p>
                  </a:txBody>
                  <a:tcPr marL="84667" marR="84667" marT="84667" marB="84667">
                    <a:solidFill>
                      <a:srgbClr val="FFE599"/>
                    </a:solidFill>
                  </a:tcPr>
                </a:tc>
                <a:tc>
                  <a:txBody>
                    <a:bodyPr/>
                    <a:lstStyle/>
                    <a:p>
                      <a:pPr marL="0" lvl="0" indent="0" algn="ctr" rtl="0">
                        <a:spcBef>
                          <a:spcPts val="0"/>
                        </a:spcBef>
                        <a:spcAft>
                          <a:spcPts val="0"/>
                        </a:spcAft>
                        <a:buNone/>
                      </a:pPr>
                      <a:r>
                        <a:rPr lang="en" sz="2400">
                          <a:latin typeface="Calibri"/>
                          <a:ea typeface="Calibri"/>
                          <a:cs typeface="Calibri"/>
                          <a:sym typeface="Calibri"/>
                        </a:rPr>
                        <a:t>35</a:t>
                      </a:r>
                      <a:endParaRPr sz="2400">
                        <a:latin typeface="Calibri"/>
                        <a:ea typeface="Calibri"/>
                        <a:cs typeface="Calibri"/>
                        <a:sym typeface="Calibri"/>
                      </a:endParaRPr>
                    </a:p>
                  </a:txBody>
                  <a:tcPr marL="84667" marR="84667" marT="84667" marB="84667">
                    <a:solidFill>
                      <a:srgbClr val="FFE599"/>
                    </a:solidFill>
                  </a:tcPr>
                </a:tc>
                <a:tc>
                  <a:txBody>
                    <a:bodyPr/>
                    <a:lstStyle/>
                    <a:p>
                      <a:pPr marL="0" lvl="0" indent="0" algn="ctr" rtl="0">
                        <a:spcBef>
                          <a:spcPts val="0"/>
                        </a:spcBef>
                        <a:spcAft>
                          <a:spcPts val="0"/>
                        </a:spcAft>
                        <a:buNone/>
                      </a:pPr>
                      <a:r>
                        <a:rPr lang="en" sz="2400">
                          <a:latin typeface="Calibri"/>
                          <a:ea typeface="Calibri"/>
                          <a:cs typeface="Calibri"/>
                          <a:sym typeface="Calibri"/>
                        </a:rPr>
                        <a:t>-1</a:t>
                      </a:r>
                      <a:endParaRPr sz="2400">
                        <a:latin typeface="Calibri"/>
                        <a:ea typeface="Calibri"/>
                        <a:cs typeface="Calibri"/>
                        <a:sym typeface="Calibri"/>
                      </a:endParaRPr>
                    </a:p>
                  </a:txBody>
                  <a:tcPr marL="84667" marR="84667" marT="84667" marB="84667">
                    <a:solidFill>
                      <a:srgbClr val="FFE599"/>
                    </a:solidFill>
                  </a:tcPr>
                </a:tc>
                <a:tc>
                  <a:txBody>
                    <a:bodyPr/>
                    <a:lstStyle/>
                    <a:p>
                      <a:pPr marL="0" lvl="0" indent="0" algn="ctr" rtl="0">
                        <a:spcBef>
                          <a:spcPts val="0"/>
                        </a:spcBef>
                        <a:spcAft>
                          <a:spcPts val="0"/>
                        </a:spcAft>
                        <a:buNone/>
                      </a:pPr>
                      <a:r>
                        <a:rPr lang="en" sz="2400">
                          <a:latin typeface="Calibri"/>
                          <a:ea typeface="Calibri"/>
                          <a:cs typeface="Calibri"/>
                          <a:sym typeface="Calibri"/>
                        </a:rPr>
                        <a:t>1</a:t>
                      </a:r>
                      <a:endParaRPr sz="2400">
                        <a:latin typeface="Calibri"/>
                        <a:ea typeface="Calibri"/>
                        <a:cs typeface="Calibri"/>
                        <a:sym typeface="Calibri"/>
                      </a:endParaRPr>
                    </a:p>
                  </a:txBody>
                  <a:tcPr marL="84667" marR="84667" marT="84667" marB="84667">
                    <a:solidFill>
                      <a:srgbClr val="FFE599"/>
                    </a:solidFill>
                  </a:tcPr>
                </a:tc>
                <a:extLst>
                  <a:ext uri="{0D108BD9-81ED-4DB2-BD59-A6C34878D82A}">
                    <a16:rowId xmlns:a16="http://schemas.microsoft.com/office/drawing/2014/main" val="10001"/>
                  </a:ext>
                </a:extLst>
              </a:tr>
              <a:tr h="651600">
                <a:tc>
                  <a:txBody>
                    <a:bodyPr/>
                    <a:lstStyle/>
                    <a:p>
                      <a:pPr marL="0" lvl="0" indent="0" algn="l" rtl="0">
                        <a:spcBef>
                          <a:spcPts val="0"/>
                        </a:spcBef>
                        <a:spcAft>
                          <a:spcPts val="0"/>
                        </a:spcAft>
                        <a:buNone/>
                      </a:pPr>
                      <a:r>
                        <a:rPr lang="en" sz="2400">
                          <a:latin typeface="Calibri"/>
                          <a:ea typeface="Calibri"/>
                          <a:cs typeface="Calibri"/>
                          <a:sym typeface="Calibri"/>
                        </a:rPr>
                        <a:t>Group 2</a:t>
                      </a:r>
                      <a:endParaRPr sz="2400">
                        <a:latin typeface="Calibri"/>
                        <a:ea typeface="Calibri"/>
                        <a:cs typeface="Calibri"/>
                        <a:sym typeface="Calibri"/>
                      </a:endParaRPr>
                    </a:p>
                  </a:txBody>
                  <a:tcPr marL="84667" marR="84667" marT="84667" marB="84667">
                    <a:solidFill>
                      <a:srgbClr val="FFE599"/>
                    </a:solidFill>
                  </a:tcPr>
                </a:tc>
                <a:tc>
                  <a:txBody>
                    <a:bodyPr/>
                    <a:lstStyle/>
                    <a:p>
                      <a:pPr marL="0" lvl="0" indent="0" algn="ctr" rtl="0">
                        <a:spcBef>
                          <a:spcPts val="0"/>
                        </a:spcBef>
                        <a:spcAft>
                          <a:spcPts val="0"/>
                        </a:spcAft>
                        <a:buNone/>
                      </a:pPr>
                      <a:r>
                        <a:rPr lang="en" sz="2400">
                          <a:latin typeface="Calibri"/>
                          <a:ea typeface="Calibri"/>
                          <a:cs typeface="Calibri"/>
                          <a:sym typeface="Calibri"/>
                        </a:rPr>
                        <a:t>40</a:t>
                      </a:r>
                      <a:endParaRPr sz="2400">
                        <a:latin typeface="Calibri"/>
                        <a:ea typeface="Calibri"/>
                        <a:cs typeface="Calibri"/>
                        <a:sym typeface="Calibri"/>
                      </a:endParaRPr>
                    </a:p>
                  </a:txBody>
                  <a:tcPr marL="84667" marR="84667" marT="84667" marB="84667">
                    <a:solidFill>
                      <a:srgbClr val="FFE599"/>
                    </a:solidFill>
                  </a:tcPr>
                </a:tc>
                <a:tc>
                  <a:txBody>
                    <a:bodyPr/>
                    <a:lstStyle/>
                    <a:p>
                      <a:pPr marL="0" lvl="0" indent="0" algn="ctr" rtl="0">
                        <a:spcBef>
                          <a:spcPts val="0"/>
                        </a:spcBef>
                        <a:spcAft>
                          <a:spcPts val="0"/>
                        </a:spcAft>
                        <a:buNone/>
                      </a:pPr>
                      <a:r>
                        <a:rPr lang="en" sz="2400">
                          <a:latin typeface="Calibri"/>
                          <a:ea typeface="Calibri"/>
                          <a:cs typeface="Calibri"/>
                          <a:sym typeface="Calibri"/>
                        </a:rPr>
                        <a:t>-1</a:t>
                      </a:r>
                      <a:endParaRPr sz="2400">
                        <a:latin typeface="Calibri"/>
                        <a:ea typeface="Calibri"/>
                        <a:cs typeface="Calibri"/>
                        <a:sym typeface="Calibri"/>
                      </a:endParaRPr>
                    </a:p>
                  </a:txBody>
                  <a:tcPr marL="84667" marR="84667" marT="84667" marB="84667">
                    <a:solidFill>
                      <a:srgbClr val="FFE599"/>
                    </a:solidFill>
                  </a:tcPr>
                </a:tc>
                <a:tc>
                  <a:txBody>
                    <a:bodyPr/>
                    <a:lstStyle/>
                    <a:p>
                      <a:pPr marL="0" lvl="0" indent="0" algn="ctr" rtl="0">
                        <a:spcBef>
                          <a:spcPts val="0"/>
                        </a:spcBef>
                        <a:spcAft>
                          <a:spcPts val="0"/>
                        </a:spcAft>
                        <a:buNone/>
                      </a:pPr>
                      <a:r>
                        <a:rPr lang="en" sz="2400">
                          <a:latin typeface="Calibri"/>
                          <a:ea typeface="Calibri"/>
                          <a:cs typeface="Calibri"/>
                          <a:sym typeface="Calibri"/>
                        </a:rPr>
                        <a:t>-1</a:t>
                      </a:r>
                      <a:endParaRPr sz="2400">
                        <a:latin typeface="Calibri"/>
                        <a:ea typeface="Calibri"/>
                        <a:cs typeface="Calibri"/>
                        <a:sym typeface="Calibri"/>
                      </a:endParaRPr>
                    </a:p>
                  </a:txBody>
                  <a:tcPr marL="84667" marR="84667" marT="84667" marB="84667">
                    <a:solidFill>
                      <a:srgbClr val="FFE599"/>
                    </a:solidFill>
                  </a:tcPr>
                </a:tc>
                <a:extLst>
                  <a:ext uri="{0D108BD9-81ED-4DB2-BD59-A6C34878D82A}">
                    <a16:rowId xmlns:a16="http://schemas.microsoft.com/office/drawing/2014/main" val="10002"/>
                  </a:ext>
                </a:extLst>
              </a:tr>
              <a:tr h="651600">
                <a:tc>
                  <a:txBody>
                    <a:bodyPr/>
                    <a:lstStyle/>
                    <a:p>
                      <a:pPr marL="0" lvl="0" indent="0" algn="l" rtl="0">
                        <a:spcBef>
                          <a:spcPts val="0"/>
                        </a:spcBef>
                        <a:spcAft>
                          <a:spcPts val="0"/>
                        </a:spcAft>
                        <a:buNone/>
                      </a:pPr>
                      <a:r>
                        <a:rPr lang="en" sz="2400">
                          <a:latin typeface="Calibri"/>
                          <a:ea typeface="Calibri"/>
                          <a:cs typeface="Calibri"/>
                          <a:sym typeface="Calibri"/>
                        </a:rPr>
                        <a:t>Group 3</a:t>
                      </a:r>
                      <a:endParaRPr sz="2400">
                        <a:latin typeface="Calibri"/>
                        <a:ea typeface="Calibri"/>
                        <a:cs typeface="Calibri"/>
                        <a:sym typeface="Calibri"/>
                      </a:endParaRPr>
                    </a:p>
                  </a:txBody>
                  <a:tcPr marL="84667" marR="84667" marT="84667" marB="84667">
                    <a:solidFill>
                      <a:srgbClr val="FFE599"/>
                    </a:solidFill>
                  </a:tcPr>
                </a:tc>
                <a:tc>
                  <a:txBody>
                    <a:bodyPr/>
                    <a:lstStyle/>
                    <a:p>
                      <a:pPr marL="0" lvl="0" indent="0" algn="ctr" rtl="0">
                        <a:spcBef>
                          <a:spcPts val="0"/>
                        </a:spcBef>
                        <a:spcAft>
                          <a:spcPts val="0"/>
                        </a:spcAft>
                        <a:buNone/>
                      </a:pPr>
                      <a:r>
                        <a:rPr lang="en" sz="2400">
                          <a:latin typeface="Calibri"/>
                          <a:ea typeface="Calibri"/>
                          <a:cs typeface="Calibri"/>
                          <a:sym typeface="Calibri"/>
                        </a:rPr>
                        <a:t>45</a:t>
                      </a:r>
                      <a:endParaRPr sz="2400">
                        <a:latin typeface="Calibri"/>
                        <a:ea typeface="Calibri"/>
                        <a:cs typeface="Calibri"/>
                        <a:sym typeface="Calibri"/>
                      </a:endParaRPr>
                    </a:p>
                  </a:txBody>
                  <a:tcPr marL="84667" marR="84667" marT="84667" marB="84667">
                    <a:solidFill>
                      <a:srgbClr val="FFE599"/>
                    </a:solidFill>
                  </a:tcPr>
                </a:tc>
                <a:tc>
                  <a:txBody>
                    <a:bodyPr/>
                    <a:lstStyle/>
                    <a:p>
                      <a:pPr marL="0" lvl="0" indent="0" algn="ctr" rtl="0">
                        <a:spcBef>
                          <a:spcPts val="0"/>
                        </a:spcBef>
                        <a:spcAft>
                          <a:spcPts val="0"/>
                        </a:spcAft>
                        <a:buNone/>
                      </a:pPr>
                      <a:r>
                        <a:rPr lang="en" sz="2400">
                          <a:latin typeface="Calibri"/>
                          <a:ea typeface="Calibri"/>
                          <a:cs typeface="Calibri"/>
                          <a:sym typeface="Calibri"/>
                        </a:rPr>
                        <a:t>2</a:t>
                      </a:r>
                      <a:endParaRPr sz="2400">
                        <a:latin typeface="Calibri"/>
                        <a:ea typeface="Calibri"/>
                        <a:cs typeface="Calibri"/>
                        <a:sym typeface="Calibri"/>
                      </a:endParaRPr>
                    </a:p>
                  </a:txBody>
                  <a:tcPr marL="84667" marR="84667" marT="84667" marB="84667">
                    <a:solidFill>
                      <a:srgbClr val="FFE599"/>
                    </a:solidFill>
                  </a:tcPr>
                </a:tc>
                <a:tc>
                  <a:txBody>
                    <a:bodyPr/>
                    <a:lstStyle/>
                    <a:p>
                      <a:pPr marL="0" lvl="0" indent="0" algn="ctr" rtl="0">
                        <a:spcBef>
                          <a:spcPts val="0"/>
                        </a:spcBef>
                        <a:spcAft>
                          <a:spcPts val="0"/>
                        </a:spcAft>
                        <a:buNone/>
                      </a:pPr>
                      <a:r>
                        <a:rPr lang="en" sz="2400">
                          <a:latin typeface="Calibri"/>
                          <a:ea typeface="Calibri"/>
                          <a:cs typeface="Calibri"/>
                          <a:sym typeface="Calibri"/>
                        </a:rPr>
                        <a:t>0</a:t>
                      </a:r>
                      <a:endParaRPr sz="2400">
                        <a:latin typeface="Calibri"/>
                        <a:ea typeface="Calibri"/>
                        <a:cs typeface="Calibri"/>
                        <a:sym typeface="Calibri"/>
                      </a:endParaRPr>
                    </a:p>
                  </a:txBody>
                  <a:tcPr marL="84667" marR="84667" marT="84667" marB="84667">
                    <a:solidFill>
                      <a:srgbClr val="FFE599"/>
                    </a:solidFill>
                  </a:tcPr>
                </a:tc>
                <a:extLst>
                  <a:ext uri="{0D108BD9-81ED-4DB2-BD59-A6C34878D82A}">
                    <a16:rowId xmlns:a16="http://schemas.microsoft.com/office/drawing/2014/main" val="10003"/>
                  </a:ext>
                </a:extLst>
              </a:tr>
            </a:tbl>
          </a:graphicData>
        </a:graphic>
      </p:graphicFrame>
      <p:sp>
        <p:nvSpPr>
          <p:cNvPr id="105" name="Google Shape;105;p19"/>
          <p:cNvSpPr txBox="1"/>
          <p:nvPr/>
        </p:nvSpPr>
        <p:spPr>
          <a:xfrm>
            <a:off x="309700" y="4439067"/>
            <a:ext cx="11144000" cy="758000"/>
          </a:xfrm>
          <a:prstGeom prst="rect">
            <a:avLst/>
          </a:prstGeom>
          <a:noFill/>
          <a:ln>
            <a:noFill/>
          </a:ln>
        </p:spPr>
        <p:txBody>
          <a:bodyPr spcFirstLastPara="1" wrap="square" lIns="121900" tIns="121900" rIns="121900" bIns="121900" anchor="t" anchorCtr="0">
            <a:noAutofit/>
          </a:bodyPr>
          <a:lstStyle/>
          <a:p>
            <a:pPr>
              <a:lnSpc>
                <a:spcPct val="115000"/>
              </a:lnSpc>
              <a:buClr>
                <a:schemeClr val="dk1"/>
              </a:buClr>
              <a:buSzPts val="1100"/>
            </a:pPr>
            <a:r>
              <a:rPr lang="en" sz="2400">
                <a:solidFill>
                  <a:schemeClr val="dk1"/>
                </a:solidFill>
                <a:latin typeface="Calibri"/>
                <a:ea typeface="Calibri"/>
                <a:cs typeface="Calibri"/>
                <a:sym typeface="Calibri"/>
              </a:rPr>
              <a:t>Contrast 1 tests whether the mean of Y for treatment group 3 was significantly different than the means of the other two groups.</a:t>
            </a:r>
            <a:endParaRPr sz="2400">
              <a:solidFill>
                <a:schemeClr val="dk1"/>
              </a:solidFill>
              <a:latin typeface="Calibri"/>
              <a:ea typeface="Calibri"/>
              <a:cs typeface="Calibri"/>
              <a:sym typeface="Calibri"/>
            </a:endParaRPr>
          </a:p>
          <a:p>
            <a:pPr>
              <a:lnSpc>
                <a:spcPct val="115000"/>
              </a:lnSpc>
            </a:pPr>
            <a:endParaRPr sz="2400">
              <a:solidFill>
                <a:schemeClr val="dk1"/>
              </a:solidFill>
              <a:latin typeface="Calibri"/>
              <a:ea typeface="Calibri"/>
              <a:cs typeface="Calibri"/>
              <a:sym typeface="Calibri"/>
            </a:endParaRPr>
          </a:p>
          <a:p>
            <a:pPr>
              <a:lnSpc>
                <a:spcPct val="115000"/>
              </a:lnSpc>
              <a:buClr>
                <a:schemeClr val="dk1"/>
              </a:buClr>
              <a:buSzPts val="1100"/>
            </a:pPr>
            <a:r>
              <a:rPr lang="en" sz="2400">
                <a:solidFill>
                  <a:schemeClr val="dk1"/>
                </a:solidFill>
                <a:latin typeface="Calibri"/>
                <a:ea typeface="Calibri"/>
                <a:cs typeface="Calibri"/>
                <a:sym typeface="Calibri"/>
              </a:rPr>
              <a:t>Contrast 2 tests the hypothesis that the mean of group 1 was significantly different than the mean of group 2.</a:t>
            </a:r>
            <a:endParaRPr sz="2400">
              <a:solidFill>
                <a:schemeClr val="dk1"/>
              </a:solidFill>
              <a:latin typeface="Calibri"/>
              <a:ea typeface="Calibri"/>
              <a:cs typeface="Calibri"/>
              <a:sym typeface="Calibri"/>
            </a:endParaRPr>
          </a:p>
          <a:p>
            <a:endParaRPr sz="2400"/>
          </a:p>
        </p:txBody>
      </p:sp>
    </p:spTree>
  </p:cSld>
  <p:clrMapOvr>
    <a:masterClrMapping/>
  </p:clrMapOvr>
</p:sld>
</file>

<file path=ppt/theme/theme1.xml><?xml version="1.0" encoding="utf-8"?>
<a:theme xmlns:a="http://schemas.openxmlformats.org/drawingml/2006/main" name="DividendVTI">
  <a:themeElements>
    <a:clrScheme name="AnalogousFromLightSeedLeftStep">
      <a:dk1>
        <a:srgbClr val="000000"/>
      </a:dk1>
      <a:lt1>
        <a:srgbClr val="FFFFFF"/>
      </a:lt1>
      <a:dk2>
        <a:srgbClr val="213B38"/>
      </a:dk2>
      <a:lt2>
        <a:srgbClr val="E8E6E2"/>
      </a:lt2>
      <a:accent1>
        <a:srgbClr val="96A4C6"/>
      </a:accent1>
      <a:accent2>
        <a:srgbClr val="7FA8BA"/>
      </a:accent2>
      <a:accent3>
        <a:srgbClr val="82ACA7"/>
      </a:accent3>
      <a:accent4>
        <a:srgbClr val="77AE91"/>
      </a:accent4>
      <a:accent5>
        <a:srgbClr val="81AC83"/>
      </a:accent5>
      <a:accent6>
        <a:srgbClr val="8BAE77"/>
      </a:accent6>
      <a:hlink>
        <a:srgbClr val="918158"/>
      </a:hlink>
      <a:folHlink>
        <a:srgbClr val="7F7F7F"/>
      </a:folHlink>
    </a:clrScheme>
    <a:fontScheme name="Dividend">
      <a:maj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2453</Words>
  <Application>Microsoft Office PowerPoint</Application>
  <PresentationFormat>Widescreen</PresentationFormat>
  <Paragraphs>314</Paragraphs>
  <Slides>52</Slides>
  <Notes>44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52</vt:i4>
      </vt:variant>
    </vt:vector>
  </HeadingPairs>
  <TitlesOfParts>
    <vt:vector size="62" baseType="lpstr">
      <vt:lpstr>Arial</vt:lpstr>
      <vt:lpstr>Avenir Next LT Pro</vt:lpstr>
      <vt:lpstr>Calibri</vt:lpstr>
      <vt:lpstr>Courier New</vt:lpstr>
      <vt:lpstr>Gill Sans MT</vt:lpstr>
      <vt:lpstr>Roboto</vt:lpstr>
      <vt:lpstr>Times New Roman</vt:lpstr>
      <vt:lpstr>Wingdings 2</vt:lpstr>
      <vt:lpstr>DividendVTI</vt:lpstr>
      <vt:lpstr>Simple Light</vt:lpstr>
      <vt:lpstr>Welcome to Psy 653 Lab!</vt:lpstr>
      <vt:lpstr>Objectives</vt:lpstr>
      <vt:lpstr>Part 1: Orthogonal Contrasts</vt:lpstr>
      <vt:lpstr>PowerPoint Presentation</vt:lpstr>
      <vt:lpstr>An example of a planned contrast set-up:</vt:lpstr>
      <vt:lpstr>Orthogonal Contrasts</vt:lpstr>
      <vt:lpstr>Relevant formulas</vt:lpstr>
      <vt:lpstr>PowerPoint Presentation</vt:lpstr>
      <vt:lpstr>PowerPoint Presentation</vt:lpstr>
      <vt:lpstr>PowerPoint Presentation</vt:lpstr>
      <vt:lpstr>PowerPoint Presentation</vt:lpstr>
      <vt:lpstr>2) Calculate eta-squared for contrast </vt:lpstr>
      <vt:lpstr>2) Calculate eta-squared for contrast </vt:lpstr>
      <vt:lpstr>Resources on Orthogonal Contrasts</vt:lpstr>
      <vt:lpstr>Part 2: Polynomial Contrasts</vt:lpstr>
      <vt:lpstr>What are orthogonal polynomial contrasts (aka trend contrasts) and why use them?</vt:lpstr>
      <vt:lpstr>Effects we can evaluate with more than 3 levels of a categorical predictor:</vt:lpstr>
      <vt:lpstr>Create a new  R-Project and  r-notebook!</vt:lpstr>
      <vt:lpstr>Load libraries</vt:lpstr>
      <vt:lpstr>New dataset description</vt:lpstr>
      <vt:lpstr>Filter practice to only 4 conditions</vt:lpstr>
      <vt:lpstr>Visualize the relation between X and Y</vt:lpstr>
      <vt:lpstr>PowerPoint Presentation</vt:lpstr>
      <vt:lpstr>PowerPoint Presentation</vt:lpstr>
      <vt:lpstr>Specify the polynomial contrasts</vt:lpstr>
      <vt:lpstr>Step 1: Regress score on linear effect</vt:lpstr>
      <vt:lpstr>Step 2: Regress score on linear &amp; quadratic effect</vt:lpstr>
      <vt:lpstr>Step 3: Regress score on linear, quadratic &amp; cubic effect</vt:lpstr>
      <vt:lpstr>Additional resources on categorical variable coding systems:</vt:lpstr>
      <vt:lpstr>Part 3: Moderated regression</vt:lpstr>
      <vt:lpstr>What is Moderation?</vt:lpstr>
      <vt:lpstr>What is moderation?</vt:lpstr>
      <vt:lpstr>What does an interaction (aka moderation) effect look like?</vt:lpstr>
      <vt:lpstr>Create a new  r-notebook!</vt:lpstr>
      <vt:lpstr>Load libraries</vt:lpstr>
      <vt:lpstr>Read in Data</vt:lpstr>
      <vt:lpstr>Calculate descriptives</vt:lpstr>
      <vt:lpstr>Our variables of interest</vt:lpstr>
      <vt:lpstr>Create the cross-product of the two predictors</vt:lpstr>
      <vt:lpstr>Create the cross product</vt:lpstr>
      <vt:lpstr>Run the main effects model</vt:lpstr>
      <vt:lpstr>Main effects model results</vt:lpstr>
      <vt:lpstr>Run the same model with the interaction term (aka a Moderated Regression)</vt:lpstr>
      <vt:lpstr>Model  results with interaction term</vt:lpstr>
      <vt:lpstr>Interpreting the moderated regression</vt:lpstr>
      <vt:lpstr>Compare the two models via hierarchical regression</vt:lpstr>
      <vt:lpstr>Compare the two models via hierarchical regression</vt:lpstr>
      <vt:lpstr>Our interaction - Visualized</vt:lpstr>
      <vt:lpstr>Our interaction - Visualized</vt:lpstr>
      <vt:lpstr>Alternative way to specify  interactions: Specify the interaction in the regression equation using a “*”</vt:lpstr>
      <vt:lpstr>Example APA write up</vt:lpstr>
      <vt:lpstr>Additional considerations for moderation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Psy 653 Lab!</dc:title>
  <dc:creator>Yetz,Neil</dc:creator>
  <cp:lastModifiedBy>Yetz,Neil</cp:lastModifiedBy>
  <cp:revision>15</cp:revision>
  <dcterms:created xsi:type="dcterms:W3CDTF">2020-12-03T16:13:59Z</dcterms:created>
  <dcterms:modified xsi:type="dcterms:W3CDTF">2021-01-13T04:23:53Z</dcterms:modified>
</cp:coreProperties>
</file>