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88" r:id="rId3"/>
    <p:sldId id="315" r:id="rId4"/>
    <p:sldId id="316" r:id="rId5"/>
    <p:sldId id="257" r:id="rId6"/>
    <p:sldId id="258" r:id="rId7"/>
    <p:sldId id="314" r:id="rId8"/>
    <p:sldId id="259" r:id="rId9"/>
    <p:sldId id="28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88F8-3609-4734-88C3-AFBAAA95DEF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9F387-8FDA-4B14-B2A0-C002BC07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8a3860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8a3860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af78eed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af78eed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af78ee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af78ee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af78eed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af78eed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af78ee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af78ee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af78eed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af78eed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af78eed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af78eed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af78eed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af78eed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af78eed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af78eed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af78eed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af78eed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bac6e43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bac6e43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sure to talk about necessity of using boostrapped confidence intervals to evaluate significance of a*b (not p values!)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af78eed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af78eed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af78eed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af78eed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2af78eed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2af78eed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af78ee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af78ee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af78ee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af78ee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af78ee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af78ee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af78ee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af78ee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af78eed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af78eed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af78ee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af78ee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af78eed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af78eed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FD32-6F3A-4C95-96DC-4433D7FBE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D2974-1CCC-42EB-B5DC-6F3EE9B8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DE74-9969-4E88-92D2-B7422DA7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A12-751E-4BA4-91D1-06CC2F06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B9A5-1FD9-448E-934A-30ED57A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8D27-6A15-436F-B863-D0EA5EF6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3E6BA-CD3C-43E7-B9CA-67432141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5EEF-8893-44E0-85BC-E91DF45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CB02-3A2B-436E-AA47-9F726DA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A36C-9B13-4D21-8A0D-80DC738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008AE-5BD7-41E3-9EC6-BDF080DB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DD1FE-A021-49C4-AAB4-79C0E2BE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8952-1D20-45E0-BBB5-1242EA92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50D7-7D3B-4420-A3BA-072902D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52AD-0981-4102-8491-17B2B42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4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0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45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9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601D-9E48-4ACC-B72E-509A955C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31C9-DDE4-41FA-B87F-6D556EEA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9D377-1CE3-41BC-A3F1-9CC65108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76D8-4B3B-40EC-9016-34F4E08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BBCA-5233-49F1-8FF1-F40908E6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6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9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3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3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4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429-09CD-4F45-8720-229E6D2B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33DD-EDF3-4882-BE1C-017AB784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4132-81FC-466D-97A1-944BC42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1A7F-58D7-44A4-B6A5-3F2D263A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2C7A-6FCF-4B72-8437-95D81C91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FCC-3279-4D46-9ADA-7D6F1B35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C6B0-F7AD-413D-BE1B-42185A7F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3224-3EC0-4CF0-B0D4-FA449C81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1487-A0D0-4BF0-A56D-24F2715B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F3268-412A-4590-9BA6-1EAB36A6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FF19-E5A5-462C-809A-7F2111F0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0172-F648-48A4-91EB-4B5F536F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E669-DE14-44C3-9F77-360F9F7A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A2357-E452-4C3B-9547-26747C5B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8112-4735-441D-95D5-B056A83B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CFA19-791E-4B3F-90F0-BC525635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23C2-4BF9-45B2-BCE8-66574077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0F7D6-809F-47A7-BCBD-63719C53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28801-0B04-4B3F-97AA-912AF8E5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EEFB-EA14-4B27-A4C2-08F5F489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1CB3-5E2C-4DA9-B8FB-DCCB3BAF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83F0A-1A66-4452-99AD-2922FD18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F377A-1395-45BB-8B84-86C47291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02FCC-0B15-4A0C-8044-435E830C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92F0-4301-4D26-8A31-BFD2A06D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4BDC-30B3-44A1-93DE-208F84B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80E-80F3-4CF7-B1F0-0DB9AA85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6C10-0E18-412D-811E-8D59CDBC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F5070-9C04-4C05-B847-7041A4DE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6B21-1474-4D09-9E91-09F567AB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7B98-4454-41D7-852E-A70AC040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D7B0-E71E-4ED8-899E-96AA862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D15C-6FA4-41D7-B140-02231A5E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13E6B-65C1-4B9D-8A86-F30185C68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C8BF8-A37A-4D95-B690-9CEEDA5D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327E-A5B0-4D57-9F9D-3962CB5C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6AC7-9942-4CDC-9A2F-5192F6C4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1A49F-A4E8-411B-B9D9-22D875A2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65B6D-C21F-412A-9709-400CB8B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4080-37E8-41B8-9C02-0A751271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C962-1492-420F-B447-A62CA1802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15A3-F3AC-4230-8AD8-74B6C0E58C1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F0B2-6571-4D34-A000-4B93D107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C7AA-39C5-451A-811D-F251F9F2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8F87-8A57-493B-B03D-7D543483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Welcome to Psy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03: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Mediation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67D9D-3F08-4A44-B581-EA8A14482071}"/>
              </a:ext>
            </a:extLst>
          </p:cNvPr>
          <p:cNvSpPr txBox="1"/>
          <p:nvPr/>
        </p:nvSpPr>
        <p:spPr>
          <a:xfrm>
            <a:off x="0" y="6400798"/>
            <a:ext cx="634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*Thanks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Analysis 1: Test the hypothesis that </a:t>
            </a:r>
            <a:r>
              <a:rPr lang="en" b="1" dirty="0">
                <a:solidFill>
                  <a:srgbClr val="7030A0"/>
                </a:solidFill>
              </a:rPr>
              <a:t>X4</a:t>
            </a:r>
            <a:r>
              <a:rPr lang="en" dirty="0"/>
              <a:t> mediates the relationship between </a:t>
            </a:r>
            <a:r>
              <a:rPr lang="en" b="1" dirty="0">
                <a:solidFill>
                  <a:srgbClr val="FF0000"/>
                </a:solidFill>
              </a:rPr>
              <a:t>X1</a:t>
            </a:r>
            <a:r>
              <a:rPr lang="en" dirty="0"/>
              <a:t> and </a:t>
            </a:r>
            <a:r>
              <a:rPr lang="en" b="1" dirty="0">
                <a:solidFill>
                  <a:srgbClr val="0070C0"/>
                </a:solidFill>
              </a:rPr>
              <a:t>Y1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EF0C0F-172A-436E-9FBE-B8D34E36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33" y="2363669"/>
            <a:ext cx="7081466" cy="3242566"/>
          </a:xfrm>
          <a:prstGeom prst="rect">
            <a:avLst/>
          </a:prstGeom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5933" y="50173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 1: Determine if mediation is plausible, based on the Baron &amp; Kenny Criteria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933533" y="5442000"/>
            <a:ext cx="67792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sz="2267" b="1" dirty="0">
                <a:solidFill>
                  <a:srgbClr val="FF0000"/>
                </a:solidFill>
              </a:rPr>
              <a:t>rxy = .3466 (c path)</a:t>
            </a:r>
            <a:endParaRPr sz="2267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sz="2267" b="1" dirty="0">
                <a:solidFill>
                  <a:srgbClr val="9900FF"/>
                </a:solidFill>
              </a:rPr>
              <a:t>rxm = .0434 (a path)</a:t>
            </a:r>
            <a:endParaRPr sz="2267" b="1" dirty="0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sz="2267" b="1" dirty="0">
                <a:solidFill>
                  <a:srgbClr val="0000FF"/>
                </a:solidFill>
              </a:rPr>
              <a:t>rmy = .4105 (b path)</a:t>
            </a:r>
            <a:endParaRPr sz="2267" b="1" dirty="0">
              <a:solidFill>
                <a:srgbClr val="0000FF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65933" y="18566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/>
              <a:t>Examine correlations between variables</a:t>
            </a:r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3715C-9AB9-48A7-B0E3-18C771326D07}"/>
              </a:ext>
            </a:extLst>
          </p:cNvPr>
          <p:cNvSpPr/>
          <p:nvPr/>
        </p:nvSpPr>
        <p:spPr>
          <a:xfrm>
            <a:off x="3158835" y="5049954"/>
            <a:ext cx="1690255" cy="2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7AAF4-FD48-4CC3-AECD-8651C141C1C3}"/>
              </a:ext>
            </a:extLst>
          </p:cNvPr>
          <p:cNvSpPr/>
          <p:nvPr/>
        </p:nvSpPr>
        <p:spPr>
          <a:xfrm>
            <a:off x="3158835" y="4772863"/>
            <a:ext cx="1690254" cy="27709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FBFCB-88B3-4600-AA6C-8B930D3B5F0E}"/>
              </a:ext>
            </a:extLst>
          </p:cNvPr>
          <p:cNvSpPr/>
          <p:nvPr/>
        </p:nvSpPr>
        <p:spPr>
          <a:xfrm>
            <a:off x="4928915" y="5049954"/>
            <a:ext cx="1787774" cy="2770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679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Do we have justification to test the mediation hypothesis? (Baron &amp; Kenny criteria)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5328233"/>
            <a:ext cx="113608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FF0000"/>
                </a:solidFill>
              </a:rPr>
              <a:t>rxy = .3466 (c path)</a:t>
            </a:r>
            <a:endParaRPr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9900FF"/>
                </a:solidFill>
              </a:rPr>
              <a:t>rxm = .0434 (a path)</a:t>
            </a:r>
            <a:endParaRPr b="1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364333" y="3314067"/>
            <a:ext cx="1529600" cy="2996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2F4D4-4E41-4DF6-A193-15F75DA9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2" y="1992384"/>
            <a:ext cx="7081466" cy="3242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9099CC-174B-4F34-8572-795BFC2FF8C8}"/>
              </a:ext>
            </a:extLst>
          </p:cNvPr>
          <p:cNvSpPr/>
          <p:nvPr/>
        </p:nvSpPr>
        <p:spPr>
          <a:xfrm>
            <a:off x="3592944" y="4678669"/>
            <a:ext cx="1690255" cy="2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C5FCB-C8F5-4131-8A68-272655A7CF84}"/>
              </a:ext>
            </a:extLst>
          </p:cNvPr>
          <p:cNvSpPr/>
          <p:nvPr/>
        </p:nvSpPr>
        <p:spPr>
          <a:xfrm>
            <a:off x="3592944" y="4401578"/>
            <a:ext cx="1690254" cy="27709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B8970-97ED-45CE-BF32-B785B9AA6974}"/>
              </a:ext>
            </a:extLst>
          </p:cNvPr>
          <p:cNvSpPr/>
          <p:nvPr/>
        </p:nvSpPr>
        <p:spPr>
          <a:xfrm>
            <a:off x="5363024" y="4678669"/>
            <a:ext cx="1787774" cy="2770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9079C0-DA45-4E2B-ACD6-8CFC0DEB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5" y="1809146"/>
            <a:ext cx="7025740" cy="32170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BD178F-7985-44BD-8B48-A4E801F5B103}"/>
              </a:ext>
            </a:extLst>
          </p:cNvPr>
          <p:cNvSpPr/>
          <p:nvPr/>
        </p:nvSpPr>
        <p:spPr>
          <a:xfrm>
            <a:off x="3205018" y="4495431"/>
            <a:ext cx="1676954" cy="268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43011-8D62-46C1-9A22-720F5C397241}"/>
              </a:ext>
            </a:extLst>
          </p:cNvPr>
          <p:cNvSpPr/>
          <p:nvPr/>
        </p:nvSpPr>
        <p:spPr>
          <a:xfrm>
            <a:off x="3205017" y="4218340"/>
            <a:ext cx="1676953" cy="26809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71A8E-2C5E-4094-9B76-21D77C5E4971}"/>
              </a:ext>
            </a:extLst>
          </p:cNvPr>
          <p:cNvSpPr/>
          <p:nvPr/>
        </p:nvSpPr>
        <p:spPr>
          <a:xfrm>
            <a:off x="4975097" y="4495431"/>
            <a:ext cx="1773706" cy="2680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5533" y="56118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Do we have justification to test the mediation hypothesis? (Baron &amp; Kenny criteria)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15600" y="5328233"/>
            <a:ext cx="113608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FF0000"/>
                </a:solidFill>
              </a:rPr>
              <a:t>rxy = .3466 (c path)</a:t>
            </a:r>
            <a:endParaRPr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9900FF"/>
                </a:solidFill>
              </a:rPr>
              <a:t>rxm = .0434 (a path)</a:t>
            </a:r>
            <a:endParaRPr b="1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451100" y="5778333"/>
            <a:ext cx="3177600" cy="449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22"/>
          <p:cNvSpPr txBox="1"/>
          <p:nvPr/>
        </p:nvSpPr>
        <p:spPr>
          <a:xfrm>
            <a:off x="385533" y="5874633"/>
            <a:ext cx="1818800" cy="763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/>
              <a:t>Negligible correlation</a:t>
            </a:r>
            <a:endParaRPr sz="2000" dirty="0"/>
          </a:p>
        </p:txBody>
      </p:sp>
      <p:cxnSp>
        <p:nvCxnSpPr>
          <p:cNvPr id="130" name="Google Shape;130;p22"/>
          <p:cNvCxnSpPr>
            <a:stCxn id="129" idx="3"/>
            <a:endCxn id="127" idx="1"/>
          </p:cNvCxnSpPr>
          <p:nvPr/>
        </p:nvCxnSpPr>
        <p:spPr>
          <a:xfrm rot="10800000" flipH="1">
            <a:off x="2204333" y="6002833"/>
            <a:ext cx="2246800" cy="25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2"/>
          <p:cNvSpPr txBox="1"/>
          <p:nvPr/>
        </p:nvSpPr>
        <p:spPr>
          <a:xfrm rot="-2459972">
            <a:off x="3402629" y="2931123"/>
            <a:ext cx="5274575" cy="12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3" b="1">
                <a:solidFill>
                  <a:srgbClr val="FF0000"/>
                </a:solidFill>
              </a:rPr>
              <a:t>NO!</a:t>
            </a:r>
            <a:endParaRPr sz="13333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Analysis 2: Test the hypothesis that </a:t>
            </a:r>
            <a:r>
              <a:rPr lang="en" b="1" dirty="0">
                <a:solidFill>
                  <a:srgbClr val="7030A0"/>
                </a:solidFill>
              </a:rPr>
              <a:t>X4</a:t>
            </a:r>
            <a:r>
              <a:rPr lang="en" dirty="0"/>
              <a:t> mediates the relationship between </a:t>
            </a:r>
            <a:r>
              <a:rPr lang="en" b="1" dirty="0">
                <a:solidFill>
                  <a:srgbClr val="FF0000"/>
                </a:solidFill>
              </a:rPr>
              <a:t>X3</a:t>
            </a:r>
            <a:r>
              <a:rPr lang="en" dirty="0"/>
              <a:t> and </a:t>
            </a:r>
            <a:r>
              <a:rPr lang="en" b="1" dirty="0">
                <a:solidFill>
                  <a:srgbClr val="0070C0"/>
                </a:solidFill>
              </a:rPr>
              <a:t>Y1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33600" y="42884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 1: Determine if mediation is plausible, based on the Baron &amp; Kenny Criteria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15600" y="5328233"/>
            <a:ext cx="113608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C263-B2B0-4A6C-96A0-CBFBD456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76" y="1378598"/>
            <a:ext cx="9026349" cy="41008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8D822B-85ED-4ECE-AAA3-72CE64C8B922}"/>
              </a:ext>
            </a:extLst>
          </p:cNvPr>
          <p:cNvSpPr/>
          <p:nvPr/>
        </p:nvSpPr>
        <p:spPr>
          <a:xfrm>
            <a:off x="3288143" y="4710070"/>
            <a:ext cx="1826781" cy="34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20097-5E4E-4889-A369-3B170F06CE59}"/>
              </a:ext>
            </a:extLst>
          </p:cNvPr>
          <p:cNvSpPr/>
          <p:nvPr/>
        </p:nvSpPr>
        <p:spPr>
          <a:xfrm>
            <a:off x="3288143" y="4306196"/>
            <a:ext cx="1826781" cy="37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4D2627-AB01-4805-B91D-66E7228A551F}"/>
              </a:ext>
            </a:extLst>
          </p:cNvPr>
          <p:cNvSpPr/>
          <p:nvPr/>
        </p:nvSpPr>
        <p:spPr>
          <a:xfrm>
            <a:off x="5248275" y="4678669"/>
            <a:ext cx="1902523" cy="3724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88443" y="6171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Do we have justification to test the mediation hypothesis? (Baron &amp; Kenny criteria)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15600" y="5328233"/>
            <a:ext cx="113608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BD1F7-0EB1-4CAE-83CA-C333D6E0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76" y="1378598"/>
            <a:ext cx="9026349" cy="41008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928053-7BE1-42CC-A790-F0C2ACB70C57}"/>
              </a:ext>
            </a:extLst>
          </p:cNvPr>
          <p:cNvSpPr/>
          <p:nvPr/>
        </p:nvSpPr>
        <p:spPr>
          <a:xfrm>
            <a:off x="3288143" y="4710070"/>
            <a:ext cx="1826781" cy="34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399E5-EEF6-41A7-8A0F-3CBACD359130}"/>
              </a:ext>
            </a:extLst>
          </p:cNvPr>
          <p:cNvSpPr/>
          <p:nvPr/>
        </p:nvSpPr>
        <p:spPr>
          <a:xfrm>
            <a:off x="3288143" y="4306196"/>
            <a:ext cx="1826781" cy="37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A6075-3077-45AA-AE0E-40ECFDE7CABF}"/>
              </a:ext>
            </a:extLst>
          </p:cNvPr>
          <p:cNvSpPr/>
          <p:nvPr/>
        </p:nvSpPr>
        <p:spPr>
          <a:xfrm>
            <a:off x="5248275" y="4678669"/>
            <a:ext cx="1902523" cy="3724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A317C28-EF4B-441C-A156-0E108B5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76" y="1378598"/>
            <a:ext cx="9026349" cy="41008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8FE1FB-CD7E-4AE8-ADCB-883E2D6F32AC}"/>
              </a:ext>
            </a:extLst>
          </p:cNvPr>
          <p:cNvSpPr/>
          <p:nvPr/>
        </p:nvSpPr>
        <p:spPr>
          <a:xfrm>
            <a:off x="3288143" y="4710070"/>
            <a:ext cx="1826781" cy="34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DD61A-4156-45EE-A478-056CD709448D}"/>
              </a:ext>
            </a:extLst>
          </p:cNvPr>
          <p:cNvSpPr/>
          <p:nvPr/>
        </p:nvSpPr>
        <p:spPr>
          <a:xfrm>
            <a:off x="3288143" y="4306196"/>
            <a:ext cx="1826781" cy="37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828D1-55C5-4191-8C4A-6EB878D48A93}"/>
              </a:ext>
            </a:extLst>
          </p:cNvPr>
          <p:cNvSpPr/>
          <p:nvPr/>
        </p:nvSpPr>
        <p:spPr>
          <a:xfrm>
            <a:off x="5248275" y="4678669"/>
            <a:ext cx="1902523" cy="3724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Do we have justification to test the mediation hypothesis? (Baron &amp; Kenny criteria)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415600" y="5328233"/>
            <a:ext cx="11360800" cy="13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indent="0" algn="ctr"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 rot="-2459972">
            <a:off x="3402629" y="2931123"/>
            <a:ext cx="5274575" cy="12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3" b="1">
                <a:solidFill>
                  <a:srgbClr val="274E13"/>
                </a:solidFill>
              </a:rPr>
              <a:t>YES!</a:t>
            </a:r>
            <a:endParaRPr sz="13333" b="1">
              <a:solidFill>
                <a:srgbClr val="274E13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4451100" y="5328233"/>
            <a:ext cx="3177600" cy="1359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385533" y="5468233"/>
            <a:ext cx="1818800" cy="1118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All paths have moderate correlations</a:t>
            </a:r>
            <a:endParaRPr dirty="0"/>
          </a:p>
        </p:txBody>
      </p:sp>
      <p:cxnSp>
        <p:nvCxnSpPr>
          <p:cNvPr id="173" name="Google Shape;173;p26"/>
          <p:cNvCxnSpPr>
            <a:stCxn id="172" idx="3"/>
            <a:endCxn id="171" idx="1"/>
          </p:cNvCxnSpPr>
          <p:nvPr/>
        </p:nvCxnSpPr>
        <p:spPr>
          <a:xfrm rot="10800000" flipH="1">
            <a:off x="2204333" y="6008033"/>
            <a:ext cx="22468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255636" y="73089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Step 2: Use semi-partial correlation to examine correlation between X and Y when partialling out the effect of the mediator</a:t>
            </a:r>
            <a:endParaRPr dirty="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700067"/>
            <a:ext cx="12191999" cy="161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883900" y="4556867"/>
            <a:ext cx="85728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</a:rPr>
              <a:t>(Baron &amp; Kenny Criteria, continued)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Step 2.1: Compare semi-partial correlation to rxy </a:t>
            </a:r>
            <a:endParaRPr/>
          </a:p>
          <a:p>
            <a:pPr algn="ctr"/>
            <a:r>
              <a:rPr lang="en"/>
              <a:t>(Baron &amp; Kenny criteria)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15600" y="4547967"/>
            <a:ext cx="11360800" cy="184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b="1">
                <a:solidFill>
                  <a:srgbClr val="0000FF"/>
                </a:solidFill>
              </a:rPr>
              <a:t>Compare to rxy = .5053 </a:t>
            </a:r>
            <a:r>
              <a:rPr lang="en" sz="1867" b="1">
                <a:solidFill>
                  <a:srgbClr val="0000FF"/>
                </a:solidFill>
              </a:rPr>
              <a:t>(from previous slide)</a:t>
            </a:r>
            <a:endParaRPr sz="1867" b="1">
              <a:solidFill>
                <a:srgbClr val="0000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b="1">
              <a:solidFill>
                <a:srgbClr val="0000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67" b="1">
                <a:solidFill>
                  <a:srgbClr val="0000FF"/>
                </a:solidFill>
              </a:rPr>
              <a:t>r y(x.m) = 0.3999. This is 0.11 smaller than rxy (0.5053), indicating that partial mediation is plausible. In other words, there is a portion of the relation between x and y that involves m.</a:t>
            </a:r>
            <a:endParaRPr sz="1867" b="1">
              <a:solidFill>
                <a:srgbClr val="0000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b="1">
              <a:solidFill>
                <a:srgbClr val="FF0000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027167"/>
            <a:ext cx="12191999" cy="161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947567" y="3627867"/>
            <a:ext cx="1530000" cy="813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9" name="Google Shape;189;p28"/>
          <p:cNvCxnSpPr>
            <a:stCxn id="188" idx="6"/>
          </p:cNvCxnSpPr>
          <p:nvPr/>
        </p:nvCxnSpPr>
        <p:spPr>
          <a:xfrm>
            <a:off x="3477567" y="4034467"/>
            <a:ext cx="1722400" cy="706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6EEB-61DF-423B-B1D3-15D2910E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8025-3F5C-42EE-9DA8-B558E837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mediation</a:t>
            </a:r>
          </a:p>
          <a:p>
            <a:r>
              <a:rPr lang="en-US" dirty="0"/>
              <a:t>Discuss the Baron &amp; Kenny Criteria for testing mediation</a:t>
            </a:r>
          </a:p>
          <a:p>
            <a:r>
              <a:rPr lang="en-US" dirty="0"/>
              <a:t>Coding tutorial</a:t>
            </a:r>
          </a:p>
        </p:txBody>
      </p:sp>
    </p:spTree>
    <p:extLst>
      <p:ext uri="{BB962C8B-B14F-4D97-AF65-F5344CB8AC3E}">
        <p14:creationId xmlns:p14="http://schemas.microsoft.com/office/powerpoint/2010/main" val="96297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25864" y="52682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 3: Test mediation model via psych::mediate</a:t>
            </a:r>
            <a:endParaRPr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15600" y="4197933"/>
            <a:ext cx="11360800" cy="24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FF0000"/>
                </a:solidFill>
              </a:rPr>
              <a:t>psych::mediate</a:t>
            </a:r>
            <a:r>
              <a:rPr lang="en" b="1" dirty="0">
                <a:solidFill>
                  <a:srgbClr val="000000"/>
                </a:solidFill>
              </a:rPr>
              <a:t>: mediate function (via psych package)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FF0000"/>
                </a:solidFill>
              </a:rPr>
              <a:t>Y1</a:t>
            </a:r>
            <a:r>
              <a:rPr lang="en" b="1" dirty="0">
                <a:solidFill>
                  <a:srgbClr val="000000"/>
                </a:solidFill>
              </a:rPr>
              <a:t>: Outcome variable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FF0000"/>
                </a:solidFill>
              </a:rPr>
              <a:t>X3</a:t>
            </a:r>
            <a:r>
              <a:rPr lang="en" b="1" dirty="0">
                <a:solidFill>
                  <a:srgbClr val="000000"/>
                </a:solidFill>
              </a:rPr>
              <a:t>:</a:t>
            </a:r>
            <a:r>
              <a:rPr lang="en" b="1" dirty="0">
                <a:solidFill>
                  <a:srgbClr val="FF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</a:rPr>
              <a:t>Predictor variable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FF0000"/>
                </a:solidFill>
              </a:rPr>
              <a:t>(X4)</a:t>
            </a:r>
            <a:r>
              <a:rPr lang="en" b="1" dirty="0">
                <a:solidFill>
                  <a:srgbClr val="000000"/>
                </a:solidFill>
              </a:rPr>
              <a:t>: Mediator variable (keep it enclosed in parentheses)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FF0000"/>
                </a:solidFill>
              </a:rPr>
              <a:t>data = med</a:t>
            </a:r>
            <a:r>
              <a:rPr lang="en" b="1" dirty="0">
                <a:solidFill>
                  <a:srgbClr val="000000"/>
                </a:solidFill>
              </a:rPr>
              <a:t>:</a:t>
            </a:r>
            <a:r>
              <a:rPr lang="en" b="1" dirty="0">
                <a:solidFill>
                  <a:srgbClr val="FF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</a:rPr>
              <a:t>dataset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90433"/>
            <a:ext cx="12191999" cy="2907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pSp>
        <p:nvGrpSpPr>
          <p:cNvPr id="211" name="Google Shape;211;p31"/>
          <p:cNvGrpSpPr/>
          <p:nvPr/>
        </p:nvGrpSpPr>
        <p:grpSpPr>
          <a:xfrm>
            <a:off x="1" y="161534"/>
            <a:ext cx="12191999" cy="5131567"/>
            <a:chOff x="0" y="121150"/>
            <a:chExt cx="9143999" cy="3848675"/>
          </a:xfrm>
        </p:grpSpPr>
        <p:pic>
          <p:nvPicPr>
            <p:cNvPr id="212" name="Google Shape;21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21150"/>
              <a:ext cx="9143999" cy="384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1"/>
            <p:cNvSpPr txBox="1"/>
            <p:nvPr/>
          </p:nvSpPr>
          <p:spPr>
            <a:xfrm>
              <a:off x="866825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1</a:t>
              </a:r>
              <a:endParaRPr sz="2400"/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20620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2</a:t>
              </a:r>
              <a:endParaRPr sz="2400"/>
            </a:p>
          </p:txBody>
        </p:sp>
        <p:sp>
          <p:nvSpPr>
            <p:cNvPr id="215" name="Google Shape;215;p31"/>
            <p:cNvSpPr txBox="1"/>
            <p:nvPr/>
          </p:nvSpPr>
          <p:spPr>
            <a:xfrm>
              <a:off x="76966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7</a:t>
              </a:r>
              <a:endParaRPr sz="2400"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43314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4</a:t>
              </a:r>
              <a:endParaRPr sz="2400"/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32096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3</a:t>
              </a:r>
              <a:endParaRPr sz="2400"/>
            </a:p>
          </p:txBody>
        </p:sp>
        <p:sp>
          <p:nvSpPr>
            <p:cNvPr id="218" name="Google Shape;218;p31"/>
            <p:cNvSpPr txBox="1"/>
            <p:nvPr/>
          </p:nvSpPr>
          <p:spPr>
            <a:xfrm>
              <a:off x="65749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6</a:t>
              </a:r>
              <a:endParaRPr sz="2400"/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54531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5</a:t>
              </a:r>
              <a:endParaRPr sz="2400"/>
            </a:p>
          </p:txBody>
        </p:sp>
      </p:grpSp>
      <p:sp>
        <p:nvSpPr>
          <p:cNvPr id="220" name="Google Shape;220;p31"/>
          <p:cNvSpPr txBox="1"/>
          <p:nvPr/>
        </p:nvSpPr>
        <p:spPr>
          <a:xfrm>
            <a:off x="3241333" y="4466333"/>
            <a:ext cx="320800" cy="4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21" name="Google Shape;221;p31"/>
          <p:cNvSpPr txBox="1"/>
          <p:nvPr/>
        </p:nvSpPr>
        <p:spPr>
          <a:xfrm>
            <a:off x="8249233" y="3124233"/>
            <a:ext cx="3712400" cy="273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/>
              <a:t>WINDOWS</a:t>
            </a:r>
            <a:endParaRPr b="1"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Model diagram with paths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Function call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c’ path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c path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a path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b path</a:t>
            </a:r>
            <a:endParaRPr dirty="0"/>
          </a:p>
          <a:p>
            <a:pPr marL="609585" indent="-423323">
              <a:buSzPts val="1400"/>
              <a:buAutoNum type="arabicPeriod"/>
            </a:pPr>
            <a:r>
              <a:rPr lang="en" dirty="0"/>
              <a:t>ab bootstrapped results (indirect effect)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415600" y="44207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psych::mediate output windows</a:t>
            </a:r>
            <a:endParaRPr dirty="0"/>
          </a:p>
        </p:txBody>
      </p:sp>
      <p:grpSp>
        <p:nvGrpSpPr>
          <p:cNvPr id="227" name="Google Shape;227;p32"/>
          <p:cNvGrpSpPr/>
          <p:nvPr/>
        </p:nvGrpSpPr>
        <p:grpSpPr>
          <a:xfrm>
            <a:off x="1" y="1117601"/>
            <a:ext cx="12141999" cy="5766700"/>
            <a:chOff x="-1" y="0"/>
            <a:chExt cx="9106499" cy="4325025"/>
          </a:xfrm>
        </p:grpSpPr>
        <p:pic>
          <p:nvPicPr>
            <p:cNvPr id="228" name="Google Shape;22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" y="0"/>
              <a:ext cx="3166000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9" name="Google Shape;22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8225" y="-1"/>
              <a:ext cx="4058824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0" name="Google Shape;23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554325"/>
              <a:ext cx="424340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1" name="Google Shape;231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3400" y="1554325"/>
              <a:ext cx="435703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2" name="Google Shape;23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2627950"/>
              <a:ext cx="4243400" cy="97138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3" name="Google Shape;233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43400" y="2627950"/>
              <a:ext cx="3774075" cy="9713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4" name="Google Shape;234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0" y="3599325"/>
              <a:ext cx="9106499" cy="725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35" name="Google Shape;235;p32"/>
          <p:cNvSpPr txBox="1"/>
          <p:nvPr/>
        </p:nvSpPr>
        <p:spPr>
          <a:xfrm>
            <a:off x="0" y="1073533"/>
            <a:ext cx="149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rgbClr val="0000FF"/>
                </a:solidFill>
              </a:rPr>
              <a:t>1: Diagram</a:t>
            </a:r>
            <a:endParaRPr sz="1600" b="1">
              <a:solidFill>
                <a:srgbClr val="0000FF"/>
              </a:solidFill>
            </a:endParaRPr>
          </a:p>
          <a:p>
            <a:endParaRPr sz="1600" b="1"/>
          </a:p>
        </p:txBody>
      </p:sp>
      <p:sp>
        <p:nvSpPr>
          <p:cNvPr id="236" name="Google Shape;236;p32"/>
          <p:cNvSpPr txBox="1"/>
          <p:nvPr/>
        </p:nvSpPr>
        <p:spPr>
          <a:xfrm>
            <a:off x="8291133" y="1073533"/>
            <a:ext cx="149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rgbClr val="0000FF"/>
                </a:solidFill>
              </a:rPr>
              <a:t>2: Function Call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88833" y="3146233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3: c’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5703667" y="3130600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4: c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0" y="4530967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5: a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5654200" y="4596433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6: b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-59233" y="5915700"/>
            <a:ext cx="642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 b="1">
                <a:solidFill>
                  <a:srgbClr val="0000FF"/>
                </a:solidFill>
              </a:rPr>
              <a:t>7: a*b path bootstrapped analysis (indirect effect)</a:t>
            </a:r>
            <a:endParaRPr sz="1733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15600" y="41793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psych::mediate output windows</a:t>
            </a:r>
            <a:endParaRPr dirty="0"/>
          </a:p>
        </p:txBody>
      </p:sp>
      <p:grpSp>
        <p:nvGrpSpPr>
          <p:cNvPr id="247" name="Google Shape;247;p33"/>
          <p:cNvGrpSpPr/>
          <p:nvPr/>
        </p:nvGrpSpPr>
        <p:grpSpPr>
          <a:xfrm>
            <a:off x="-1" y="1117599"/>
            <a:ext cx="12141999" cy="5766700"/>
            <a:chOff x="-1" y="0"/>
            <a:chExt cx="9106499" cy="4325025"/>
          </a:xfrm>
        </p:grpSpPr>
        <p:pic>
          <p:nvPicPr>
            <p:cNvPr id="248" name="Google Shape;24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" y="0"/>
              <a:ext cx="3166000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9" name="Google Shape;24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8225" y="-1"/>
              <a:ext cx="4058824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0" name="Google Shape;25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554325"/>
              <a:ext cx="424340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1" name="Google Shape;251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3400" y="1554325"/>
              <a:ext cx="435703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2" name="Google Shape;252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2627950"/>
              <a:ext cx="4243400" cy="97138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3" name="Google Shape;253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43400" y="2627950"/>
              <a:ext cx="3774075" cy="9713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4" name="Google Shape;254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0" y="3599325"/>
              <a:ext cx="9106499" cy="725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55" name="Google Shape;255;p33"/>
          <p:cNvSpPr txBox="1"/>
          <p:nvPr/>
        </p:nvSpPr>
        <p:spPr>
          <a:xfrm>
            <a:off x="0" y="1073533"/>
            <a:ext cx="149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rgbClr val="0000FF"/>
                </a:solidFill>
              </a:rPr>
              <a:t>1: Diagram</a:t>
            </a:r>
            <a:endParaRPr sz="1600" b="1">
              <a:solidFill>
                <a:srgbClr val="0000FF"/>
              </a:solidFill>
            </a:endParaRPr>
          </a:p>
          <a:p>
            <a:endParaRPr sz="1600" b="1"/>
          </a:p>
        </p:txBody>
      </p:sp>
      <p:sp>
        <p:nvSpPr>
          <p:cNvPr id="256" name="Google Shape;256;p33"/>
          <p:cNvSpPr txBox="1"/>
          <p:nvPr/>
        </p:nvSpPr>
        <p:spPr>
          <a:xfrm>
            <a:off x="8291133" y="1073533"/>
            <a:ext cx="149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rgbClr val="0000FF"/>
                </a:solidFill>
              </a:rPr>
              <a:t>2: Function Call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88833" y="3146233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3: c’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890400" y="3848033"/>
            <a:ext cx="432800" cy="20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33"/>
          <p:cNvSpPr/>
          <p:nvPr/>
        </p:nvSpPr>
        <p:spPr>
          <a:xfrm>
            <a:off x="1728567" y="2772100"/>
            <a:ext cx="642800" cy="20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33"/>
          <p:cNvSpPr txBox="1"/>
          <p:nvPr/>
        </p:nvSpPr>
        <p:spPr>
          <a:xfrm>
            <a:off x="5703667" y="3130600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4: c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10105233" y="3690600"/>
            <a:ext cx="570800" cy="2952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33"/>
          <p:cNvSpPr/>
          <p:nvPr/>
        </p:nvSpPr>
        <p:spPr>
          <a:xfrm>
            <a:off x="1728567" y="2476900"/>
            <a:ext cx="642800" cy="2068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33"/>
          <p:cNvSpPr txBox="1"/>
          <p:nvPr/>
        </p:nvSpPr>
        <p:spPr>
          <a:xfrm>
            <a:off x="0" y="4530967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5: a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4870733" y="5225533"/>
            <a:ext cx="432800" cy="2952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33"/>
          <p:cNvSpPr/>
          <p:nvPr/>
        </p:nvSpPr>
        <p:spPr>
          <a:xfrm>
            <a:off x="1020133" y="2203284"/>
            <a:ext cx="432800" cy="2068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33"/>
          <p:cNvSpPr txBox="1"/>
          <p:nvPr/>
        </p:nvSpPr>
        <p:spPr>
          <a:xfrm>
            <a:off x="5654200" y="4596433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0000FF"/>
                </a:solidFill>
              </a:rPr>
              <a:t>6: b path</a:t>
            </a:r>
            <a:endParaRPr sz="2400" b="1">
              <a:solidFill>
                <a:srgbClr val="0000FF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0" y="5806600"/>
            <a:ext cx="642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 b="1">
                <a:solidFill>
                  <a:srgbClr val="0000FF"/>
                </a:solidFill>
              </a:rPr>
              <a:t>7: a*b path bootstrapped analysis </a:t>
            </a:r>
            <a:endParaRPr sz="1733" b="1">
              <a:solidFill>
                <a:srgbClr val="0000FF"/>
              </a:solidFill>
            </a:endParaRPr>
          </a:p>
          <a:p>
            <a:r>
              <a:rPr lang="en" sz="1733" b="1">
                <a:solidFill>
                  <a:srgbClr val="0000FF"/>
                </a:solidFill>
              </a:rPr>
              <a:t>(indirect effect)</a:t>
            </a:r>
            <a:endParaRPr sz="1733" b="1">
              <a:solidFill>
                <a:srgbClr val="0000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9830033" y="5113000"/>
            <a:ext cx="642800" cy="295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33"/>
          <p:cNvSpPr/>
          <p:nvPr/>
        </p:nvSpPr>
        <p:spPr>
          <a:xfrm>
            <a:off x="2688433" y="2166600"/>
            <a:ext cx="432800" cy="2068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0" name="Google Shape;270;p33"/>
          <p:cNvSpPr/>
          <p:nvPr/>
        </p:nvSpPr>
        <p:spPr>
          <a:xfrm>
            <a:off x="9121300" y="6200700"/>
            <a:ext cx="2971600" cy="3052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33"/>
          <p:cNvSpPr txBox="1"/>
          <p:nvPr/>
        </p:nvSpPr>
        <p:spPr>
          <a:xfrm>
            <a:off x="5620867" y="6486067"/>
            <a:ext cx="3414400" cy="2952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Evidence of partial mediation</a:t>
            </a:r>
            <a:endParaRPr dirty="0"/>
          </a:p>
        </p:txBody>
      </p:sp>
      <p:cxnSp>
        <p:nvCxnSpPr>
          <p:cNvPr id="272" name="Google Shape;272;p33"/>
          <p:cNvCxnSpPr>
            <a:stCxn id="271" idx="0"/>
            <a:endCxn id="270" idx="1"/>
          </p:cNvCxnSpPr>
          <p:nvPr/>
        </p:nvCxnSpPr>
        <p:spPr>
          <a:xfrm rot="10800000" flipH="1">
            <a:off x="7328067" y="6353267"/>
            <a:ext cx="1793200" cy="132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4939600" y="5953500"/>
            <a:ext cx="432800" cy="5524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33"/>
          <p:cNvSpPr txBox="1"/>
          <p:nvPr/>
        </p:nvSpPr>
        <p:spPr>
          <a:xfrm>
            <a:off x="738233" y="6445600"/>
            <a:ext cx="2686400" cy="393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Bootstrapped estimate</a:t>
            </a:r>
            <a:endParaRPr dirty="0"/>
          </a:p>
        </p:txBody>
      </p:sp>
      <p:cxnSp>
        <p:nvCxnSpPr>
          <p:cNvPr id="275" name="Google Shape;275;p33"/>
          <p:cNvCxnSpPr>
            <a:stCxn id="274" idx="3"/>
            <a:endCxn id="273" idx="1"/>
          </p:cNvCxnSpPr>
          <p:nvPr/>
        </p:nvCxnSpPr>
        <p:spPr>
          <a:xfrm rot="10800000" flipH="1">
            <a:off x="3424633" y="6229600"/>
            <a:ext cx="1514800" cy="412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46400" y="42178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/>
              <a:t>psych::mediate a*b interpretation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246400" y="1048784"/>
            <a:ext cx="11360800" cy="5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</a:rPr>
              <a:t>To evaluate if the indirect effect is significant: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1" y="2217033"/>
            <a:ext cx="12141999" cy="9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34"/>
          <p:cNvSpPr txBox="1"/>
          <p:nvPr/>
        </p:nvSpPr>
        <p:spPr>
          <a:xfrm>
            <a:off x="78967" y="1710633"/>
            <a:ext cx="816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 b="1">
                <a:solidFill>
                  <a:srgbClr val="0000FF"/>
                </a:solidFill>
              </a:rPr>
              <a:t>Output Window 7: a*b path bootstrapped analysis (indirect effect)</a:t>
            </a:r>
            <a:endParaRPr sz="1733" b="1">
              <a:solidFill>
                <a:srgbClr val="0000FF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46400" y="3297433"/>
            <a:ext cx="9926400" cy="1316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/>
              <a:t>Does the bootstrapped confidence interval for the indirect effect (aka a path estimate * b path estimate) contain zero?</a:t>
            </a:r>
            <a:endParaRPr sz="1600" b="1" dirty="0"/>
          </a:p>
          <a:p>
            <a:endParaRPr sz="1600" b="1" dirty="0"/>
          </a:p>
          <a:p>
            <a:r>
              <a:rPr lang="en" sz="1600" b="1" dirty="0"/>
              <a:t>In this case it does not, indicating that X4 partially mediates the relation between X3 and Y1.</a:t>
            </a:r>
            <a:endParaRPr sz="1600" b="1" dirty="0"/>
          </a:p>
        </p:txBody>
      </p:sp>
      <p:sp>
        <p:nvSpPr>
          <p:cNvPr id="285" name="Google Shape;285;p34"/>
          <p:cNvSpPr/>
          <p:nvPr/>
        </p:nvSpPr>
        <p:spPr>
          <a:xfrm>
            <a:off x="9069167" y="2217033"/>
            <a:ext cx="3030000" cy="65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86" name="Google Shape;286;p34"/>
          <p:cNvCxnSpPr/>
          <p:nvPr/>
        </p:nvCxnSpPr>
        <p:spPr>
          <a:xfrm rot="10800000" flipH="1">
            <a:off x="7083833" y="2871433"/>
            <a:ext cx="3680800" cy="558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 txBox="1"/>
          <p:nvPr/>
        </p:nvSpPr>
        <p:spPr>
          <a:xfrm>
            <a:off x="246400" y="5395500"/>
            <a:ext cx="10377200" cy="1316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You can calculate the proportion of the relation of Y1 on X3 that is mediated by X4 by dividing the indirect effect by the total effect:</a:t>
            </a:r>
            <a:endParaRPr sz="2000" dirty="0"/>
          </a:p>
          <a:p>
            <a:r>
              <a:rPr lang="en" sz="2000" dirty="0"/>
              <a:t>Proportion mediated = (a*b)/c</a:t>
            </a:r>
            <a:endParaRPr sz="2000" dirty="0"/>
          </a:p>
          <a:p>
            <a:r>
              <a:rPr lang="en" sz="2000" dirty="0"/>
              <a:t>Proportion mediated = 0.054/0.29 = .1862. 18.6% of the effect is mediated.</a:t>
            </a:r>
            <a:endParaRPr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415600" y="38911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 4: Test mediation via mediation::mediate</a:t>
            </a:r>
            <a:endParaRPr dirty="0"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1" y="848968"/>
            <a:ext cx="8390536" cy="6009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>
            <a:spLocks noGrp="1"/>
          </p:cNvSpPr>
          <p:nvPr>
            <p:ph type="body" idx="1"/>
          </p:nvPr>
        </p:nvSpPr>
        <p:spPr>
          <a:xfrm>
            <a:off x="8388867" y="776733"/>
            <a:ext cx="3803200" cy="600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26518">
              <a:buClr>
                <a:srgbClr val="000000"/>
              </a:buClr>
              <a:buSzPts val="1600"/>
            </a:pPr>
            <a:r>
              <a:rPr lang="en" sz="2000" dirty="0">
                <a:solidFill>
                  <a:srgbClr val="000000"/>
                </a:solidFill>
              </a:rPr>
              <a:t>Regress mediator variable </a:t>
            </a:r>
            <a:r>
              <a:rPr lang="en" sz="2000" dirty="0">
                <a:solidFill>
                  <a:schemeClr val="dk1"/>
                </a:solidFill>
              </a:rPr>
              <a:t>(X4) </a:t>
            </a:r>
            <a:r>
              <a:rPr lang="en" sz="2000" dirty="0">
                <a:solidFill>
                  <a:srgbClr val="000000"/>
                </a:solidFill>
              </a:rPr>
              <a:t>on predictor variable (X3)</a:t>
            </a:r>
            <a:endParaRPr sz="2000" dirty="0">
              <a:solidFill>
                <a:srgbClr val="000000"/>
              </a:solidFill>
            </a:endParaRPr>
          </a:p>
          <a:p>
            <a:pPr indent="0"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626518">
              <a:buClr>
                <a:srgbClr val="000000"/>
              </a:buClr>
              <a:buSzPts val="1600"/>
            </a:pPr>
            <a:r>
              <a:rPr lang="en" sz="2000" dirty="0">
                <a:solidFill>
                  <a:srgbClr val="000000"/>
                </a:solidFill>
              </a:rPr>
              <a:t>Regress outcome variable (Y1) on predictor (X3) and mediator (X4)</a:t>
            </a:r>
            <a:endParaRPr sz="2000" dirty="0">
              <a:solidFill>
                <a:srgbClr val="000000"/>
              </a:solidFill>
            </a:endParaRPr>
          </a:p>
          <a:p>
            <a:pPr indent="0">
              <a:buNone/>
            </a:pPr>
            <a:endParaRPr sz="2000" dirty="0">
              <a:solidFill>
                <a:srgbClr val="000000"/>
              </a:solidFill>
            </a:endParaRPr>
          </a:p>
          <a:p>
            <a:pPr indent="-440256">
              <a:buClr>
                <a:srgbClr val="000000"/>
              </a:buClr>
              <a:buSzPts val="1600"/>
            </a:pPr>
            <a:r>
              <a:rPr lang="en" sz="2000" dirty="0">
                <a:solidFill>
                  <a:srgbClr val="000000"/>
                </a:solidFill>
              </a:rPr>
              <a:t>Use mediation::mediate to test models for mediation. Indicate predictor variable (treat = “X3”) and mediator variable (mediator = “X4”) </a:t>
            </a:r>
            <a:endParaRPr sz="2000" dirty="0">
              <a:solidFill>
                <a:srgbClr val="000000"/>
              </a:solidFill>
            </a:endParaRPr>
          </a:p>
        </p:txBody>
      </p:sp>
      <p:cxnSp>
        <p:nvCxnSpPr>
          <p:cNvPr id="295" name="Google Shape;295;p35"/>
          <p:cNvCxnSpPr/>
          <p:nvPr/>
        </p:nvCxnSpPr>
        <p:spPr>
          <a:xfrm flipH="1">
            <a:off x="3691300" y="1070833"/>
            <a:ext cx="4846800" cy="24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5"/>
          <p:cNvCxnSpPr/>
          <p:nvPr/>
        </p:nvCxnSpPr>
        <p:spPr>
          <a:xfrm rot="10800000">
            <a:off x="4183700" y="1539067"/>
            <a:ext cx="4397200" cy="1029600"/>
          </a:xfrm>
          <a:prstGeom prst="bentConnector3">
            <a:avLst>
              <a:gd name="adj1" fmla="val 9976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5"/>
          <p:cNvCxnSpPr/>
          <p:nvPr/>
        </p:nvCxnSpPr>
        <p:spPr>
          <a:xfrm rot="10800000">
            <a:off x="4194300" y="2311767"/>
            <a:ext cx="4365200" cy="20864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35"/>
          <p:cNvSpPr txBox="1"/>
          <p:nvPr/>
        </p:nvSpPr>
        <p:spPr>
          <a:xfrm>
            <a:off x="496667" y="6407800"/>
            <a:ext cx="6936800" cy="37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This is an alternative function for testing mediation. Both work!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348925" y="3806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Step 4: Test mediation via mediation::mediate</a:t>
            </a:r>
            <a:endParaRPr dirty="0"/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1" y="848968"/>
            <a:ext cx="8390536" cy="60090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>
            <a:off x="535300" y="4205600"/>
            <a:ext cx="6301600" cy="203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6" name="Google Shape;306;p36"/>
          <p:cNvSpPr/>
          <p:nvPr/>
        </p:nvSpPr>
        <p:spPr>
          <a:xfrm>
            <a:off x="535300" y="4408800"/>
            <a:ext cx="6301600" cy="20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36"/>
          <p:cNvSpPr/>
          <p:nvPr/>
        </p:nvSpPr>
        <p:spPr>
          <a:xfrm>
            <a:off x="535300" y="4612000"/>
            <a:ext cx="6301600" cy="1500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36"/>
          <p:cNvSpPr/>
          <p:nvPr/>
        </p:nvSpPr>
        <p:spPr>
          <a:xfrm>
            <a:off x="535300" y="4761933"/>
            <a:ext cx="6301600" cy="2032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8388867" y="979933"/>
            <a:ext cx="3803200" cy="558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 b="1">
                <a:solidFill>
                  <a:srgbClr val="0000FF"/>
                </a:solidFill>
              </a:rPr>
              <a:t>ACME</a:t>
            </a:r>
            <a:r>
              <a:rPr lang="en" sz="1867">
                <a:solidFill>
                  <a:srgbClr val="000000"/>
                </a:solidFill>
              </a:rPr>
              <a:t>: “Average Causal Mediated Effect.” This is the effect of the mediator alone (ab bootstrapped; equivalent to window 7 via psych::mediate)</a:t>
            </a: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1867" b="1">
                <a:solidFill>
                  <a:srgbClr val="FF0000"/>
                </a:solidFill>
              </a:rPr>
              <a:t>ADE</a:t>
            </a:r>
            <a:r>
              <a:rPr lang="en" sz="1867">
                <a:solidFill>
                  <a:srgbClr val="000000"/>
                </a:solidFill>
              </a:rPr>
              <a:t>: “Average Direct Effect”     (c’ path; equivalent to window 3 via psych::mediate)</a:t>
            </a: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1867" b="1">
                <a:solidFill>
                  <a:srgbClr val="9900FF"/>
                </a:solidFill>
              </a:rPr>
              <a:t>Total Effect</a:t>
            </a:r>
            <a:r>
              <a:rPr lang="en" sz="1867">
                <a:solidFill>
                  <a:srgbClr val="000000"/>
                </a:solidFill>
              </a:rPr>
              <a:t>: c path (equivalent to window 4 via psych::mediate)</a:t>
            </a: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1867" b="1">
                <a:solidFill>
                  <a:srgbClr val="FF9900"/>
                </a:solidFill>
              </a:rPr>
              <a:t>Prop. Mediated</a:t>
            </a:r>
            <a:r>
              <a:rPr lang="en" sz="1867">
                <a:solidFill>
                  <a:srgbClr val="000000"/>
                </a:solidFill>
              </a:rPr>
              <a:t>: Proportion of variance explained by the mediator. </a:t>
            </a:r>
            <a:r>
              <a:rPr lang="en" sz="1867" i="1">
                <a:solidFill>
                  <a:srgbClr val="000000"/>
                </a:solidFill>
              </a:rPr>
              <a:t>(a path*b path)/c path</a:t>
            </a:r>
            <a:endParaRPr sz="2133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20D0-1701-41FF-8BF1-1639DB89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4B71-CC09-400A-A323-12704AC1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mediator variable is a variable that helps to explain the relationship between X &amp; Y</a:t>
            </a:r>
          </a:p>
          <a:p>
            <a:r>
              <a:rPr lang="en-US" dirty="0"/>
              <a:t>A mediated relationship occurs when a third variable plays an important role in governing the relationship between the two other variables</a:t>
            </a:r>
          </a:p>
          <a:p>
            <a:r>
              <a:rPr lang="en-US" dirty="0"/>
              <a:t>We can have a full mediation (not likely in psychology) or a partial mediation model (more likely in psychology)</a:t>
            </a:r>
          </a:p>
        </p:txBody>
      </p:sp>
    </p:spTree>
    <p:extLst>
      <p:ext uri="{BB962C8B-B14F-4D97-AF65-F5344CB8AC3E}">
        <p14:creationId xmlns:p14="http://schemas.microsoft.com/office/powerpoint/2010/main" val="34623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The “paths” in mediation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634" y="1475800"/>
            <a:ext cx="7040733" cy="53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Baron &amp; Kenny criteria for testing mediation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943033"/>
            <a:ext cx="11610000" cy="351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90000"/>
              </a:lnSpc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path)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lnSpc>
                <a:spcPct val="90000"/>
              </a:lnSpc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32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path)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lnSpc>
                <a:spcPct val="90000"/>
              </a:lnSpc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32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path)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lnSpc>
                <a:spcPct val="90000"/>
              </a:lnSpc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that </a:t>
            </a:r>
            <a:r>
              <a:rPr lang="en" sz="32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explains the relationship between </a:t>
            </a:r>
            <a:r>
              <a:rPr lang="e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(c’ path)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507987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to do this is to show that controlling for </a:t>
            </a:r>
            <a:r>
              <a:rPr lang="en" sz="2667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cause r</a:t>
            </a:r>
            <a:r>
              <a:rPr lang="en" sz="4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r>
              <a:rPr lang="en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go toward zero 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314000" y="5307633"/>
            <a:ext cx="5782000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*Must meet </a:t>
            </a:r>
            <a:r>
              <a:rPr lang="en" sz="2400" b="1" i="1"/>
              <a:t>all</a:t>
            </a:r>
            <a:r>
              <a:rPr lang="en" sz="2400"/>
              <a:t> criteria to run a mediation model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“mediate2.csv”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411860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Load Libraries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4" y="1596433"/>
            <a:ext cx="9459095" cy="4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BBB31-DCCB-4A4D-967F-E76CD610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</a:rPr>
              <a:t>STOP!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6E4D-6832-44A6-92DE-F0B162A6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1870" y="723900"/>
            <a:ext cx="7183597" cy="3684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rgbClr val="FF0000"/>
                </a:solidFill>
              </a:rPr>
              <a:t>New R concept</a:t>
            </a:r>
            <a:r>
              <a:rPr lang="en-US" sz="2400" dirty="0"/>
              <a:t>: 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We will be experiencing “Package conflicts” during this lab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In short, both the </a:t>
            </a:r>
            <a:r>
              <a:rPr lang="en-US" b="1" i="1" dirty="0"/>
              <a:t>psych</a:t>
            </a:r>
            <a:r>
              <a:rPr lang="en-US" dirty="0"/>
              <a:t> package and the </a:t>
            </a:r>
            <a:r>
              <a:rPr lang="en-US" b="1" i="1" dirty="0"/>
              <a:t>mediation</a:t>
            </a:r>
            <a:r>
              <a:rPr lang="en-US" dirty="0"/>
              <a:t> package have a function called “mediate()” 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Therefore, we need to tell R which package to call the mediate() function from</a:t>
            </a:r>
          </a:p>
          <a:p>
            <a:pPr lvl="2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To do this we use the package name followed by two colons and then the name of the function: “</a:t>
            </a:r>
            <a:r>
              <a:rPr lang="en-US" b="1" dirty="0" err="1"/>
              <a:t>package_name</a:t>
            </a:r>
            <a:r>
              <a:rPr lang="en-US" b="1" dirty="0"/>
              <a:t>::function()”</a:t>
            </a:r>
          </a:p>
          <a:p>
            <a:pPr lvl="3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Every time we use the mediate() function we will have to tell R which package it comes from.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8309-B20D-409F-B9AB-B0E8B593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67" y="4412345"/>
            <a:ext cx="7183597" cy="1560481"/>
          </a:xfrm>
          <a:prstGeom prst="rect">
            <a:avLst/>
          </a:prstGeom>
        </p:spPr>
      </p:pic>
      <p:pic>
        <p:nvPicPr>
          <p:cNvPr id="7" name="Graphic 6" descr="Stop with solid fill">
            <a:extLst>
              <a:ext uri="{FF2B5EF4-FFF2-40B4-BE49-F238E27FC236}">
                <a16:creationId xmlns:a16="http://schemas.microsoft.com/office/drawing/2014/main" id="{DE62AB83-EE55-492F-BC07-601D0EEB1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475" y="2369791"/>
            <a:ext cx="2670615" cy="2670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84BCA-A59A-4F43-A683-4F35C326A1E4}"/>
              </a:ext>
            </a:extLst>
          </p:cNvPr>
          <p:cNvSpPr txBox="1"/>
          <p:nvPr/>
        </p:nvSpPr>
        <p:spPr>
          <a:xfrm>
            <a:off x="7122706" y="5943600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Continue on…</a:t>
            </a:r>
          </a:p>
        </p:txBody>
      </p:sp>
    </p:spTree>
    <p:extLst>
      <p:ext uri="{BB962C8B-B14F-4D97-AF65-F5344CB8AC3E}">
        <p14:creationId xmlns:p14="http://schemas.microsoft.com/office/powerpoint/2010/main" val="4823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85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Read in data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996000"/>
            <a:ext cx="7338533" cy="49664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8178067" y="2234333"/>
            <a:ext cx="3554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This is a simulated dataset with four predictor variables (X1-X5) and one outcome variable (Y1)</a:t>
            </a:r>
            <a:endParaRPr sz="2400"/>
          </a:p>
        </p:txBody>
      </p:sp>
      <p:sp>
        <p:nvSpPr>
          <p:cNvPr id="82" name="Google Shape;82;p17"/>
          <p:cNvSpPr txBox="1"/>
          <p:nvPr/>
        </p:nvSpPr>
        <p:spPr>
          <a:xfrm>
            <a:off x="1217600" y="5962467"/>
            <a:ext cx="9756800" cy="75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Note: though not shown here, don’t forget to do your data management “best practices” by examining descriptives and visualizing data before conducting analyses!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1228</Words>
  <Application>Microsoft Office PowerPoint</Application>
  <PresentationFormat>Widescreen</PresentationFormat>
  <Paragraphs>137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Gill Sans MT</vt:lpstr>
      <vt:lpstr>Wingdings 2</vt:lpstr>
      <vt:lpstr>Office Theme</vt:lpstr>
      <vt:lpstr>DividendVTI</vt:lpstr>
      <vt:lpstr>Welcome to Psy 653 Lab!</vt:lpstr>
      <vt:lpstr>Objectives</vt:lpstr>
      <vt:lpstr>Mediation</vt:lpstr>
      <vt:lpstr>The “paths” in mediation</vt:lpstr>
      <vt:lpstr>Baron &amp; Kenny criteria for testing mediation</vt:lpstr>
      <vt:lpstr>Create a new  R-Project and  r-notebook!</vt:lpstr>
      <vt:lpstr>Load Libraries</vt:lpstr>
      <vt:lpstr>STOP!</vt:lpstr>
      <vt:lpstr>Read in data</vt:lpstr>
      <vt:lpstr>Analysis 1: Test the hypothesis that X4 mediates the relationship between X1 and Y1</vt:lpstr>
      <vt:lpstr>Step 1: Determine if mediation is plausible, based on the Baron &amp; Kenny Criteria</vt:lpstr>
      <vt:lpstr>Do we have justification to test the mediation hypothesis? (Baron &amp; Kenny criteria)</vt:lpstr>
      <vt:lpstr>Do we have justification to test the mediation hypothesis? (Baron &amp; Kenny criteria)</vt:lpstr>
      <vt:lpstr>Analysis 2: Test the hypothesis that X4 mediates the relationship between X3 and Y1</vt:lpstr>
      <vt:lpstr>Step 1: Determine if mediation is plausible, based on the Baron &amp; Kenny Criteria</vt:lpstr>
      <vt:lpstr>Do we have justification to test the mediation hypothesis? (Baron &amp; Kenny criteria)</vt:lpstr>
      <vt:lpstr>Do we have justification to test the mediation hypothesis? (Baron &amp; Kenny criteria)</vt:lpstr>
      <vt:lpstr>Step 2: Use semi-partial correlation to examine correlation between X and Y when partialling out the effect of the mediator</vt:lpstr>
      <vt:lpstr>Step 2.1: Compare semi-partial correlation to rxy  (Baron &amp; Kenny criteria)</vt:lpstr>
      <vt:lpstr>Step 3: Test mediation model via psych::mediate</vt:lpstr>
      <vt:lpstr>PowerPoint Presentation</vt:lpstr>
      <vt:lpstr>psych::mediate output windows</vt:lpstr>
      <vt:lpstr>psych::mediate output windows</vt:lpstr>
      <vt:lpstr>psych::mediate a*b interpretation</vt:lpstr>
      <vt:lpstr>Step 4: Test mediation via mediation::mediate</vt:lpstr>
      <vt:lpstr>Step 4: Test mediation via mediation::mediate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Neil Yetz</cp:lastModifiedBy>
  <cp:revision>7</cp:revision>
  <dcterms:created xsi:type="dcterms:W3CDTF">2021-01-11T20:51:04Z</dcterms:created>
  <dcterms:modified xsi:type="dcterms:W3CDTF">2021-02-08T23:20:58Z</dcterms:modified>
</cp:coreProperties>
</file>