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af78ee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af78ee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af78eed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2af78eed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af78eed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af78eed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af78ee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af78ee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af78eed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af78eed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af78ee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af78ee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af78eed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af78eed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af78eed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af78eed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af78eed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af78eed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af78eed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af78eed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8a3860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8a3860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af78eed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af78eed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bac6e43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bac6e43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sure to talk about necessity of using boostrapped confidence intervals to evaluate significance of a*b (not p values!)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af78eed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af78eed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2af78eed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2af78eed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af78eed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af78eed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af78ee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af78ee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af78ee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af78ee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af78eed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af78eed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af78eed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af78eed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af78ee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af78ee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af78eed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af78eed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3608" y="282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5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Wallace &amp; Neil Yetz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 653 Module 8 Lab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 1,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justification to test the mediation hypothesis? (Baron &amp; Kenny criteria)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rxy = .3466 (c path)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rxm = .0434 (a path)</a:t>
            </a:r>
            <a:endParaRPr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217225" y="1030787"/>
            <a:ext cx="8625399" cy="2799919"/>
            <a:chOff x="206900" y="1566875"/>
            <a:chExt cx="8625399" cy="2799919"/>
          </a:xfrm>
        </p:grpSpPr>
        <p:pic>
          <p:nvPicPr>
            <p:cNvPr id="124" name="Google Shape;12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900" y="1566875"/>
              <a:ext cx="8625399" cy="2799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2"/>
            <p:cNvSpPr/>
            <p:nvPr/>
          </p:nvSpPr>
          <p:spPr>
            <a:xfrm>
              <a:off x="7133925" y="3419075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7133775" y="2825200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22"/>
          <p:cNvSpPr/>
          <p:nvPr/>
        </p:nvSpPr>
        <p:spPr>
          <a:xfrm>
            <a:off x="3338325" y="4333750"/>
            <a:ext cx="2383200" cy="336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773250" y="2485550"/>
            <a:ext cx="1147200" cy="2247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89150" y="4405975"/>
            <a:ext cx="13641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Negligible correlation</a:t>
            </a:r>
            <a:endParaRPr/>
          </a:p>
        </p:txBody>
      </p:sp>
      <p:cxnSp>
        <p:nvCxnSpPr>
          <p:cNvPr id="130" name="Google Shape;130;p22"/>
          <p:cNvCxnSpPr>
            <a:stCxn id="129" idx="3"/>
            <a:endCxn id="127" idx="1"/>
          </p:cNvCxnSpPr>
          <p:nvPr/>
        </p:nvCxnSpPr>
        <p:spPr>
          <a:xfrm rot="10800000" flipH="1">
            <a:off x="1653250" y="4502125"/>
            <a:ext cx="1685100" cy="19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2"/>
          <p:cNvSpPr txBox="1"/>
          <p:nvPr/>
        </p:nvSpPr>
        <p:spPr>
          <a:xfrm rot="-2459972">
            <a:off x="2551971" y="2198342"/>
            <a:ext cx="3955931" cy="97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0000"/>
                </a:solidFill>
              </a:rPr>
              <a:t>NO!</a:t>
            </a:r>
            <a:endParaRPr sz="10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2: Test the hypothesis that </a:t>
            </a:r>
            <a:r>
              <a:rPr lang="en" b="1" dirty="0">
                <a:solidFill>
                  <a:srgbClr val="7030A0"/>
                </a:solidFill>
              </a:rPr>
              <a:t>X4</a:t>
            </a:r>
            <a:r>
              <a:rPr lang="en" dirty="0"/>
              <a:t> mediates the relationship between </a:t>
            </a:r>
            <a:r>
              <a:rPr lang="en" b="1" dirty="0">
                <a:solidFill>
                  <a:srgbClr val="FF0000"/>
                </a:solidFill>
              </a:rPr>
              <a:t>X3</a:t>
            </a:r>
            <a:r>
              <a:rPr lang="en" dirty="0"/>
              <a:t> and </a:t>
            </a:r>
            <a:r>
              <a:rPr lang="en" b="1" dirty="0">
                <a:solidFill>
                  <a:srgbClr val="0070C0"/>
                </a:solidFill>
              </a:rPr>
              <a:t>Y1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00200" y="14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Determine if mediation is plausible, based on the Baron &amp; Kenny Criteria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rxy = .5053 (c path)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rxm = .3425 (a path)</a:t>
            </a:r>
            <a:endParaRPr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grpSp>
        <p:nvGrpSpPr>
          <p:cNvPr id="143" name="Google Shape;143;p24"/>
          <p:cNvGrpSpPr/>
          <p:nvPr/>
        </p:nvGrpSpPr>
        <p:grpSpPr>
          <a:xfrm>
            <a:off x="206900" y="1185875"/>
            <a:ext cx="8625399" cy="2799919"/>
            <a:chOff x="206900" y="1566875"/>
            <a:chExt cx="8625399" cy="2799919"/>
          </a:xfrm>
        </p:grpSpPr>
        <p:pic>
          <p:nvPicPr>
            <p:cNvPr id="144" name="Google Shape;14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900" y="1566875"/>
              <a:ext cx="8625399" cy="2799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4"/>
            <p:cNvSpPr/>
            <p:nvPr/>
          </p:nvSpPr>
          <p:spPr>
            <a:xfrm>
              <a:off x="4721125" y="3266675"/>
              <a:ext cx="1147200" cy="224700"/>
            </a:xfrm>
            <a:prstGeom prst="rect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7133925" y="3419075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7133775" y="3206200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45550" y="19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justification to test the mediation hypothesis? (Baron &amp; Kenny criteria)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rxy = .5053 (c path)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rxm = .3425 (a path)</a:t>
            </a:r>
            <a:endParaRPr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206900" y="1185875"/>
            <a:ext cx="8625399" cy="2799919"/>
            <a:chOff x="206900" y="1566875"/>
            <a:chExt cx="8625399" cy="2799919"/>
          </a:xfrm>
        </p:grpSpPr>
        <p:pic>
          <p:nvPicPr>
            <p:cNvPr id="155" name="Google Shape;15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900" y="1566875"/>
              <a:ext cx="8625399" cy="2799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5"/>
            <p:cNvSpPr/>
            <p:nvPr/>
          </p:nvSpPr>
          <p:spPr>
            <a:xfrm>
              <a:off x="4721125" y="3266675"/>
              <a:ext cx="1147200" cy="224700"/>
            </a:xfrm>
            <a:prstGeom prst="rect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7133925" y="3419075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133775" y="3206200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justification to test the mediation hypothesis? (Baron &amp; Kenny criteria)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rxy = .5053 (c path)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rxm = .3425 (a path)</a:t>
            </a:r>
            <a:endParaRPr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grpSp>
        <p:nvGrpSpPr>
          <p:cNvPr id="165" name="Google Shape;165;p26"/>
          <p:cNvGrpSpPr/>
          <p:nvPr/>
        </p:nvGrpSpPr>
        <p:grpSpPr>
          <a:xfrm>
            <a:off x="206900" y="1185875"/>
            <a:ext cx="8625399" cy="2799919"/>
            <a:chOff x="206900" y="1566875"/>
            <a:chExt cx="8625399" cy="2799919"/>
          </a:xfrm>
        </p:grpSpPr>
        <p:pic>
          <p:nvPicPr>
            <p:cNvPr id="166" name="Google Shape;16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900" y="1566875"/>
              <a:ext cx="8625399" cy="2799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6"/>
            <p:cNvSpPr/>
            <p:nvPr/>
          </p:nvSpPr>
          <p:spPr>
            <a:xfrm>
              <a:off x="4721125" y="3266675"/>
              <a:ext cx="1147200" cy="224700"/>
            </a:xfrm>
            <a:prstGeom prst="rect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7133925" y="3419075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133775" y="3206200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 txBox="1"/>
          <p:nvPr/>
        </p:nvSpPr>
        <p:spPr>
          <a:xfrm rot="-2459972">
            <a:off x="2551971" y="2198342"/>
            <a:ext cx="3955931" cy="97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274E13"/>
                </a:solidFill>
              </a:rPr>
              <a:t>YES!</a:t>
            </a:r>
            <a:endParaRPr sz="10000" b="1">
              <a:solidFill>
                <a:srgbClr val="274E13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338325" y="3996175"/>
            <a:ext cx="2383200" cy="101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289150" y="4101175"/>
            <a:ext cx="1364100" cy="838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paths have moderate correlations</a:t>
            </a:r>
            <a:endParaRPr/>
          </a:p>
        </p:txBody>
      </p:sp>
      <p:cxnSp>
        <p:nvCxnSpPr>
          <p:cNvPr id="173" name="Google Shape;173;p26"/>
          <p:cNvCxnSpPr>
            <a:stCxn id="172" idx="3"/>
            <a:endCxn id="171" idx="1"/>
          </p:cNvCxnSpPr>
          <p:nvPr/>
        </p:nvCxnSpPr>
        <p:spPr>
          <a:xfrm rot="10800000" flipH="1">
            <a:off x="1653250" y="4506025"/>
            <a:ext cx="1685100" cy="14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184800" y="40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Use semi-partial correlation to examine correlation between X and Y when partialling out the effect of the mediator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5050"/>
            <a:ext cx="9143999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412925" y="3417650"/>
            <a:ext cx="64296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(Baron &amp; Kenny Criteria, continued)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2.1: Compare semi-partial correlation to rxy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(Baron &amp; Kenny criteria)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11700" y="3410975"/>
            <a:ext cx="8520600" cy="13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Compare to rxy = .5053 </a:t>
            </a:r>
            <a:r>
              <a:rPr lang="en" sz="1400" b="1">
                <a:solidFill>
                  <a:srgbClr val="0000FF"/>
                </a:solidFill>
              </a:rPr>
              <a:t>(from previous slide)</a:t>
            </a:r>
            <a:endParaRPr sz="1400" b="1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</a:rPr>
              <a:t>r y(x.m) = 0.3999. This is 0.11 smaller than rxy (0.5053), indicating that partial mediation is plausible. In other words, there is a portion of the relation between x and y that involves m.</a:t>
            </a:r>
            <a:endParaRPr sz="1400" b="1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0375"/>
            <a:ext cx="9143999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460675" y="2720900"/>
            <a:ext cx="1147500" cy="6099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28"/>
          <p:cNvCxnSpPr>
            <a:stCxn id="188" idx="6"/>
          </p:cNvCxnSpPr>
          <p:nvPr/>
        </p:nvCxnSpPr>
        <p:spPr>
          <a:xfrm>
            <a:off x="2608175" y="3025850"/>
            <a:ext cx="1291800" cy="5295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76325" y="16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Test mediation model via psych::mediate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11700" y="3148450"/>
            <a:ext cx="8520600" cy="18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psych::mediate</a:t>
            </a:r>
            <a:r>
              <a:rPr lang="en" b="1" dirty="0">
                <a:solidFill>
                  <a:srgbClr val="000000"/>
                </a:solidFill>
              </a:rPr>
              <a:t>: mediate function (via psych package)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Y1</a:t>
            </a:r>
            <a:r>
              <a:rPr lang="en" b="1" dirty="0">
                <a:solidFill>
                  <a:srgbClr val="000000"/>
                </a:solidFill>
              </a:rPr>
              <a:t>: Outcome variable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X3</a:t>
            </a:r>
            <a:r>
              <a:rPr lang="en" b="1" dirty="0">
                <a:solidFill>
                  <a:srgbClr val="000000"/>
                </a:solidFill>
              </a:rPr>
              <a:t>:</a:t>
            </a:r>
            <a:r>
              <a:rPr lang="en" b="1" dirty="0">
                <a:solidFill>
                  <a:srgbClr val="FF0000"/>
                </a:solidFill>
              </a:rPr>
              <a:t> </a:t>
            </a:r>
            <a:r>
              <a:rPr lang="en" b="1" dirty="0">
                <a:solidFill>
                  <a:srgbClr val="000000"/>
                </a:solidFill>
              </a:rPr>
              <a:t>Predictor variable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(X4)</a:t>
            </a:r>
            <a:r>
              <a:rPr lang="en" b="1" dirty="0">
                <a:solidFill>
                  <a:srgbClr val="000000"/>
                </a:solidFill>
              </a:rPr>
              <a:t>: Mediator variable (keep it enclosed in parentheses)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data = med</a:t>
            </a:r>
            <a:r>
              <a:rPr lang="en" b="1" dirty="0">
                <a:solidFill>
                  <a:srgbClr val="000000"/>
                </a:solidFill>
              </a:rPr>
              <a:t>:</a:t>
            </a:r>
            <a:r>
              <a:rPr lang="en" b="1" dirty="0">
                <a:solidFill>
                  <a:srgbClr val="FF0000"/>
                </a:solidFill>
              </a:rPr>
              <a:t> </a:t>
            </a:r>
            <a:r>
              <a:rPr lang="en" b="1" dirty="0">
                <a:solidFill>
                  <a:srgbClr val="000000"/>
                </a:solidFill>
              </a:rPr>
              <a:t>dataset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825"/>
            <a:ext cx="9143999" cy="218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11" name="Google Shape;211;p31"/>
          <p:cNvGrpSpPr/>
          <p:nvPr/>
        </p:nvGrpSpPr>
        <p:grpSpPr>
          <a:xfrm>
            <a:off x="0" y="121150"/>
            <a:ext cx="9143999" cy="3848675"/>
            <a:chOff x="0" y="121150"/>
            <a:chExt cx="9143999" cy="3848675"/>
          </a:xfrm>
        </p:grpSpPr>
        <p:pic>
          <p:nvPicPr>
            <p:cNvPr id="212" name="Google Shape;21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21150"/>
              <a:ext cx="9143999" cy="384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1"/>
            <p:cNvSpPr txBox="1"/>
            <p:nvPr/>
          </p:nvSpPr>
          <p:spPr>
            <a:xfrm>
              <a:off x="866825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4" name="Google Shape;214;p31"/>
            <p:cNvSpPr txBox="1"/>
            <p:nvPr/>
          </p:nvSpPr>
          <p:spPr>
            <a:xfrm>
              <a:off x="206200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15" name="Google Shape;215;p31"/>
            <p:cNvSpPr txBox="1"/>
            <p:nvPr/>
          </p:nvSpPr>
          <p:spPr>
            <a:xfrm>
              <a:off x="769665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433140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320965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18" name="Google Shape;218;p31"/>
            <p:cNvSpPr txBox="1"/>
            <p:nvPr/>
          </p:nvSpPr>
          <p:spPr>
            <a:xfrm>
              <a:off x="657490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5453150" y="943675"/>
              <a:ext cx="240600" cy="3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sp>
        <p:nvSpPr>
          <p:cNvPr id="220" name="Google Shape;220;p31"/>
          <p:cNvSpPr txBox="1"/>
          <p:nvPr/>
        </p:nvSpPr>
        <p:spPr>
          <a:xfrm>
            <a:off x="2431000" y="3349750"/>
            <a:ext cx="240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6186925" y="2343175"/>
            <a:ext cx="2784300" cy="205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WINDOWS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 diagram with paths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Function call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c’ path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 path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path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path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 bootstrapped results (indirect effect)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psych::mediate output windows</a:t>
            </a:r>
            <a:endParaRPr/>
          </a:p>
        </p:txBody>
      </p:sp>
      <p:grpSp>
        <p:nvGrpSpPr>
          <p:cNvPr id="227" name="Google Shape;227;p32"/>
          <p:cNvGrpSpPr/>
          <p:nvPr/>
        </p:nvGrpSpPr>
        <p:grpSpPr>
          <a:xfrm>
            <a:off x="0" y="838200"/>
            <a:ext cx="9106499" cy="4325025"/>
            <a:chOff x="-1" y="0"/>
            <a:chExt cx="9106499" cy="4325025"/>
          </a:xfrm>
        </p:grpSpPr>
        <p:pic>
          <p:nvPicPr>
            <p:cNvPr id="228" name="Google Shape;22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" y="0"/>
              <a:ext cx="3166000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9" name="Google Shape;22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8225" y="-1"/>
              <a:ext cx="4058824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0" name="Google Shape;23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1554325"/>
              <a:ext cx="424340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1" name="Google Shape;231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3400" y="1554325"/>
              <a:ext cx="435703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2" name="Google Shape;232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2627950"/>
              <a:ext cx="4243400" cy="97138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3" name="Google Shape;233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43400" y="2627950"/>
              <a:ext cx="3774075" cy="9713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4" name="Google Shape;234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0" y="3599325"/>
              <a:ext cx="9106499" cy="725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35" name="Google Shape;235;p32"/>
          <p:cNvSpPr txBox="1"/>
          <p:nvPr/>
        </p:nvSpPr>
        <p:spPr>
          <a:xfrm>
            <a:off x="0" y="805150"/>
            <a:ext cx="1121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1: Diagram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36" name="Google Shape;236;p32"/>
          <p:cNvSpPr txBox="1"/>
          <p:nvPr/>
        </p:nvSpPr>
        <p:spPr>
          <a:xfrm>
            <a:off x="6218350" y="805150"/>
            <a:ext cx="1121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2: Function Call</a:t>
            </a:r>
            <a:endParaRPr sz="1200" b="1">
              <a:solidFill>
                <a:srgbClr val="0000FF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6625" y="2359675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3: c’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4277750" y="2347950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4: c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0" y="3398225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5: a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4240650" y="3447325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6: b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-44425" y="4436775"/>
            <a:ext cx="4819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FF"/>
                </a:solidFill>
              </a:rPr>
              <a:t>7: a*b path bootstrapped analysis (indirect effect)</a:t>
            </a:r>
            <a:endParaRPr sz="13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“paths” in mediation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25" y="1106850"/>
            <a:ext cx="5280550" cy="4036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psych::mediate output windows</a:t>
            </a:r>
            <a:endParaRPr/>
          </a:p>
        </p:txBody>
      </p:sp>
      <p:grpSp>
        <p:nvGrpSpPr>
          <p:cNvPr id="247" name="Google Shape;247;p33"/>
          <p:cNvGrpSpPr/>
          <p:nvPr/>
        </p:nvGrpSpPr>
        <p:grpSpPr>
          <a:xfrm>
            <a:off x="-1" y="838199"/>
            <a:ext cx="9106499" cy="4325025"/>
            <a:chOff x="-1" y="0"/>
            <a:chExt cx="9106499" cy="4325025"/>
          </a:xfrm>
        </p:grpSpPr>
        <p:pic>
          <p:nvPicPr>
            <p:cNvPr id="248" name="Google Shape;24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" y="0"/>
              <a:ext cx="3166000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9" name="Google Shape;24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8225" y="-1"/>
              <a:ext cx="4058824" cy="15543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0" name="Google Shape;25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1554325"/>
              <a:ext cx="424340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1" name="Google Shape;251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3400" y="1554325"/>
              <a:ext cx="4357030" cy="10736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2" name="Google Shape;252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2627950"/>
              <a:ext cx="4243400" cy="97138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3" name="Google Shape;253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43400" y="2627950"/>
              <a:ext cx="3774075" cy="9713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4" name="Google Shape;254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0" y="3599325"/>
              <a:ext cx="9106499" cy="725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55" name="Google Shape;255;p33"/>
          <p:cNvSpPr txBox="1"/>
          <p:nvPr/>
        </p:nvSpPr>
        <p:spPr>
          <a:xfrm>
            <a:off x="0" y="805150"/>
            <a:ext cx="1121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1: Diagram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56" name="Google Shape;256;p33"/>
          <p:cNvSpPr txBox="1"/>
          <p:nvPr/>
        </p:nvSpPr>
        <p:spPr>
          <a:xfrm>
            <a:off x="6218350" y="805150"/>
            <a:ext cx="1121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2: Function Call</a:t>
            </a:r>
            <a:endParaRPr sz="1200" b="1">
              <a:solidFill>
                <a:srgbClr val="0000FF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66625" y="2359675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3: c’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3667800" y="2886025"/>
            <a:ext cx="324600" cy="15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1296425" y="2079075"/>
            <a:ext cx="482100" cy="15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4277750" y="2347950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4: c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7578925" y="2767950"/>
            <a:ext cx="428100" cy="2214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1296425" y="1857675"/>
            <a:ext cx="482100" cy="1551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0" y="3398225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5: a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3653050" y="3919150"/>
            <a:ext cx="324600" cy="2214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765100" y="1652463"/>
            <a:ext cx="324600" cy="1551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4240650" y="3447325"/>
            <a:ext cx="140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6: b 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0" y="4354950"/>
            <a:ext cx="4819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FF"/>
                </a:solidFill>
              </a:rPr>
              <a:t>7: a*b path bootstrapped analysis </a:t>
            </a:r>
            <a:endParaRPr sz="13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FF"/>
                </a:solidFill>
              </a:rPr>
              <a:t>(indirect effect)</a:t>
            </a:r>
            <a:endParaRPr sz="1300" b="1">
              <a:solidFill>
                <a:srgbClr val="0000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7372525" y="3834750"/>
            <a:ext cx="482100" cy="2214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2016325" y="1624950"/>
            <a:ext cx="324600" cy="1551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6840975" y="4650525"/>
            <a:ext cx="2228700" cy="2289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4215650" y="4864550"/>
            <a:ext cx="2560800" cy="2214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partial mediation</a:t>
            </a:r>
            <a:endParaRPr/>
          </a:p>
        </p:txBody>
      </p:sp>
      <p:cxnSp>
        <p:nvCxnSpPr>
          <p:cNvPr id="272" name="Google Shape;272;p33"/>
          <p:cNvCxnSpPr>
            <a:stCxn id="271" idx="0"/>
            <a:endCxn id="270" idx="1"/>
          </p:cNvCxnSpPr>
          <p:nvPr/>
        </p:nvCxnSpPr>
        <p:spPr>
          <a:xfrm rot="10800000" flipH="1">
            <a:off x="5496050" y="4764950"/>
            <a:ext cx="1344900" cy="9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3704700" y="4465125"/>
            <a:ext cx="324600" cy="414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553675" y="4834200"/>
            <a:ext cx="2014800" cy="295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Bootstrapped estimate</a:t>
            </a:r>
            <a:endParaRPr/>
          </a:p>
        </p:txBody>
      </p:sp>
      <p:cxnSp>
        <p:nvCxnSpPr>
          <p:cNvPr id="275" name="Google Shape;275;p33"/>
          <p:cNvCxnSpPr>
            <a:stCxn id="274" idx="3"/>
            <a:endCxn id="273" idx="1"/>
          </p:cNvCxnSpPr>
          <p:nvPr/>
        </p:nvCxnSpPr>
        <p:spPr>
          <a:xfrm rot="10800000" flipH="1">
            <a:off x="2568475" y="4672200"/>
            <a:ext cx="1136100" cy="30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184800" y="1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psych::mediate a*b interpretation</a:t>
            </a:r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184800" y="786588"/>
            <a:ext cx="85206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evaluate if the indirect effect is significant: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" y="1662775"/>
            <a:ext cx="9106499" cy="72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34"/>
          <p:cNvSpPr txBox="1"/>
          <p:nvPr/>
        </p:nvSpPr>
        <p:spPr>
          <a:xfrm>
            <a:off x="59225" y="1282975"/>
            <a:ext cx="6125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FF"/>
                </a:solidFill>
              </a:rPr>
              <a:t>Output Window 7: a*b path bootstrapped analysis (indirect effect)</a:t>
            </a:r>
            <a:endParaRPr sz="1300" b="1">
              <a:solidFill>
                <a:srgbClr val="0000FF"/>
              </a:solidFill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184800" y="2473075"/>
            <a:ext cx="7444800" cy="987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Does the bootstrapped confidence interval for the indirect effect (aka a path estimate * b path estimate) contain zero?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In this case it does not, indicating that X4 partially mediates the relation between X3 and Y1.</a:t>
            </a:r>
            <a:endParaRPr sz="1300" b="1"/>
          </a:p>
        </p:txBody>
      </p:sp>
      <p:sp>
        <p:nvSpPr>
          <p:cNvPr id="285" name="Google Shape;285;p34"/>
          <p:cNvSpPr/>
          <p:nvPr/>
        </p:nvSpPr>
        <p:spPr>
          <a:xfrm>
            <a:off x="6801875" y="1662775"/>
            <a:ext cx="2272500" cy="490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 rot="10800000" flipH="1">
            <a:off x="5312875" y="2153575"/>
            <a:ext cx="2760600" cy="418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4"/>
          <p:cNvSpPr txBox="1"/>
          <p:nvPr/>
        </p:nvSpPr>
        <p:spPr>
          <a:xfrm>
            <a:off x="184800" y="4046625"/>
            <a:ext cx="7782900" cy="987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calculate the proportion of the relation of Y1 on X3 that is mediated by X4 by dividing the indirect effect by the total effect: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mediated = (a*b)/c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mediated = 0.05/0.29 = .1862. 18.6% of the effect is mediated.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Test mediation via mediation::mediate</a:t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3" y="636725"/>
            <a:ext cx="6292902" cy="45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>
            <a:spLocks noGrp="1"/>
          </p:cNvSpPr>
          <p:nvPr>
            <p:ph type="body" idx="1"/>
          </p:nvPr>
        </p:nvSpPr>
        <p:spPr>
          <a:xfrm>
            <a:off x="6291650" y="582550"/>
            <a:ext cx="2852400" cy="4506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>
              <a:buClr>
                <a:srgbClr val="000000"/>
              </a:buClr>
              <a:buSzPts val="1600"/>
            </a:pPr>
            <a:r>
              <a:rPr lang="en" sz="1600" dirty="0">
                <a:solidFill>
                  <a:srgbClr val="000000"/>
                </a:solidFill>
              </a:rPr>
              <a:t>Regress mediator variable </a:t>
            </a:r>
            <a:r>
              <a:rPr lang="en" sz="1600" dirty="0">
                <a:solidFill>
                  <a:schemeClr val="dk1"/>
                </a:solidFill>
              </a:rPr>
              <a:t>(X4) </a:t>
            </a:r>
            <a:r>
              <a:rPr lang="en" sz="1600" dirty="0">
                <a:solidFill>
                  <a:srgbClr val="000000"/>
                </a:solidFill>
              </a:rPr>
              <a:t>on predictor variable (X3)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69900">
              <a:buClr>
                <a:srgbClr val="000000"/>
              </a:buClr>
              <a:buSzPts val="1600"/>
            </a:pPr>
            <a:r>
              <a:rPr lang="en" sz="1600" dirty="0">
                <a:solidFill>
                  <a:srgbClr val="000000"/>
                </a:solidFill>
              </a:rPr>
              <a:t>Regress outcome variable (Y1) on predictor (X3) and mediator (X4)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indent="-330200">
              <a:buClr>
                <a:srgbClr val="000000"/>
              </a:buClr>
              <a:buSzPts val="1600"/>
            </a:pPr>
            <a:r>
              <a:rPr lang="en" sz="1600" dirty="0">
                <a:solidFill>
                  <a:srgbClr val="000000"/>
                </a:solidFill>
              </a:rPr>
              <a:t>Use mediation::mediate to test models for mediation. Indicate predictor variable (treat = “X3”) and mediator variable (mediator = “X4”) </a:t>
            </a: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295" name="Google Shape;295;p35"/>
          <p:cNvCxnSpPr/>
          <p:nvPr/>
        </p:nvCxnSpPr>
        <p:spPr>
          <a:xfrm flipH="1">
            <a:off x="2768475" y="803125"/>
            <a:ext cx="3635100" cy="1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5"/>
          <p:cNvCxnSpPr/>
          <p:nvPr/>
        </p:nvCxnSpPr>
        <p:spPr>
          <a:xfrm rot="10800000">
            <a:off x="3137775" y="1154300"/>
            <a:ext cx="3297900" cy="772200"/>
          </a:xfrm>
          <a:prstGeom prst="bentConnector3">
            <a:avLst>
              <a:gd name="adj1" fmla="val 9976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5"/>
          <p:cNvCxnSpPr/>
          <p:nvPr/>
        </p:nvCxnSpPr>
        <p:spPr>
          <a:xfrm rot="10800000">
            <a:off x="3145725" y="1733825"/>
            <a:ext cx="3273900" cy="15648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35"/>
          <p:cNvSpPr txBox="1"/>
          <p:nvPr/>
        </p:nvSpPr>
        <p:spPr>
          <a:xfrm>
            <a:off x="372500" y="4805850"/>
            <a:ext cx="5202600" cy="28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alternative function() for testing mediation. Both work!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Test mediation via mediation::mediate</a:t>
            </a:r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3" y="636725"/>
            <a:ext cx="6292902" cy="45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/>
          <p:nvPr/>
        </p:nvSpPr>
        <p:spPr>
          <a:xfrm>
            <a:off x="401475" y="3154200"/>
            <a:ext cx="4726200" cy="152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401475" y="3306600"/>
            <a:ext cx="4726200" cy="15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401475" y="3459000"/>
            <a:ext cx="4726200" cy="1125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401475" y="3571450"/>
            <a:ext cx="4726200" cy="1524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6291650" y="734950"/>
            <a:ext cx="2852400" cy="419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</a:rPr>
              <a:t>ACME</a:t>
            </a:r>
            <a:r>
              <a:rPr lang="en" sz="1400">
                <a:solidFill>
                  <a:srgbClr val="000000"/>
                </a:solidFill>
              </a:rPr>
              <a:t>: “Average Causal Mediated Effect.” This is the effect of the mediator alone (ab bootstrapped; equivalent to window 7 via psych::mediate)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ADE</a:t>
            </a:r>
            <a:r>
              <a:rPr lang="en" sz="1400">
                <a:solidFill>
                  <a:srgbClr val="000000"/>
                </a:solidFill>
              </a:rPr>
              <a:t>: “Average Direct Effect”     (c’ path; equivalent to window 3 via psych::mediate)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900FF"/>
                </a:solidFill>
              </a:rPr>
              <a:t>Total Effect</a:t>
            </a:r>
            <a:r>
              <a:rPr lang="en" sz="1400">
                <a:solidFill>
                  <a:srgbClr val="000000"/>
                </a:solidFill>
              </a:rPr>
              <a:t>: c path (equivalent to window 4 via psych::mediate)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</a:rPr>
              <a:t>Prop. Mediated</a:t>
            </a:r>
            <a:r>
              <a:rPr lang="en" sz="1400">
                <a:solidFill>
                  <a:srgbClr val="000000"/>
                </a:solidFill>
              </a:rPr>
              <a:t>: Proportion of variance explained by the mediator. </a:t>
            </a:r>
            <a:r>
              <a:rPr lang="en" sz="1400" i="1">
                <a:solidFill>
                  <a:srgbClr val="000000"/>
                </a:solidFill>
              </a:rPr>
              <a:t>(a path*b path)/c path</a:t>
            </a:r>
            <a:endParaRPr sz="16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Baron &amp; Kenny criteria for testing mediation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707500" cy="263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related to </a:t>
            </a:r>
            <a:r>
              <a:rPr lang="en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path)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related to </a:t>
            </a:r>
            <a:r>
              <a:rPr lang="en" sz="24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path)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en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related to </a:t>
            </a:r>
            <a:r>
              <a:rPr lang="en" sz="24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path)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that </a:t>
            </a:r>
            <a:r>
              <a:rPr lang="en" sz="24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explains the relationship between </a:t>
            </a: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(c’ path)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to do this is to show that controlling for </a:t>
            </a:r>
            <a:r>
              <a:rPr lang="en" sz="20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cause r</a:t>
            </a:r>
            <a:r>
              <a:rPr lang="en" sz="33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go toward zero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235500" y="3980725"/>
            <a:ext cx="43365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*Must meet </a:t>
            </a:r>
            <a:r>
              <a:rPr lang="en" b="1" i="1"/>
              <a:t>all</a:t>
            </a:r>
            <a:r>
              <a:rPr lang="en"/>
              <a:t> criteria to run a mediation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Libraries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40" y="1197325"/>
            <a:ext cx="7094321" cy="33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6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data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5" y="747000"/>
            <a:ext cx="5503900" cy="3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6133550" y="1675750"/>
            <a:ext cx="26661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simulated dataset with four predictor variables (X1-X5) and one outcome variable (Y1)</a:t>
            </a:r>
            <a:endParaRPr sz="1800"/>
          </a:p>
        </p:txBody>
      </p:sp>
      <p:sp>
        <p:nvSpPr>
          <p:cNvPr id="82" name="Google Shape;82;p17"/>
          <p:cNvSpPr txBox="1"/>
          <p:nvPr/>
        </p:nvSpPr>
        <p:spPr>
          <a:xfrm>
            <a:off x="913200" y="4471850"/>
            <a:ext cx="7317600" cy="568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though not shown here, don’t forget to do your data management “best practices” by examining descriptives and visualizing data before conducting analyses!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50" y="8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correlations between variables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50" y="966225"/>
            <a:ext cx="8625399" cy="27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1: Test the hypothesis that </a:t>
            </a:r>
            <a:r>
              <a:rPr lang="en" b="1" dirty="0">
                <a:solidFill>
                  <a:srgbClr val="7030A0"/>
                </a:solidFill>
              </a:rPr>
              <a:t>X4</a:t>
            </a:r>
            <a:r>
              <a:rPr lang="en" dirty="0"/>
              <a:t> mediates the relationship between </a:t>
            </a:r>
            <a:r>
              <a:rPr lang="en" b="1" dirty="0">
                <a:solidFill>
                  <a:srgbClr val="FF0000"/>
                </a:solidFill>
              </a:rPr>
              <a:t>X1</a:t>
            </a:r>
            <a:r>
              <a:rPr lang="en" dirty="0"/>
              <a:t> and </a:t>
            </a:r>
            <a:r>
              <a:rPr lang="en" b="1" dirty="0">
                <a:solidFill>
                  <a:srgbClr val="0070C0"/>
                </a:solidFill>
              </a:rPr>
              <a:t>Y1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9450" y="4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Determine if mediation is plausible, based on the Baron &amp; Kenny Criteria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450150" y="4081500"/>
            <a:ext cx="50844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rxy = .3466 (c path)</a:t>
            </a:r>
            <a:endParaRPr sz="17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900FF"/>
                </a:solidFill>
              </a:rPr>
              <a:t>rxm = .0434 (a path)</a:t>
            </a:r>
            <a:endParaRPr sz="1700"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</a:rPr>
              <a:t>rmy = .4105 (b path)</a:t>
            </a:r>
            <a:endParaRPr sz="1700" b="1">
              <a:solidFill>
                <a:srgbClr val="0000FF"/>
              </a:solidFill>
            </a:endParaRPr>
          </a:p>
        </p:txBody>
      </p:sp>
      <p:grpSp>
        <p:nvGrpSpPr>
          <p:cNvPr id="100" name="Google Shape;100;p20"/>
          <p:cNvGrpSpPr/>
          <p:nvPr/>
        </p:nvGrpSpPr>
        <p:grpSpPr>
          <a:xfrm>
            <a:off x="91733" y="1794126"/>
            <a:ext cx="8053535" cy="2405690"/>
            <a:chOff x="206900" y="1566875"/>
            <a:chExt cx="8625399" cy="2799919"/>
          </a:xfrm>
        </p:grpSpPr>
        <p:pic>
          <p:nvPicPr>
            <p:cNvPr id="101" name="Google Shape;10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900" y="1566875"/>
              <a:ext cx="8625399" cy="2799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0"/>
            <p:cNvSpPr/>
            <p:nvPr/>
          </p:nvSpPr>
          <p:spPr>
            <a:xfrm>
              <a:off x="4773250" y="2866550"/>
              <a:ext cx="1147200" cy="224700"/>
            </a:xfrm>
            <a:prstGeom prst="rect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7133925" y="3419075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7133775" y="2825200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9450" y="139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Examine correlations between variables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justification to test the mediation hypothesis? (Baron &amp; Kenny criteria)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10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rxy = .3466 (c path)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rxm = .0434 (a path)</a:t>
            </a:r>
            <a:endParaRPr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rmy = .4105 (b path)</a:t>
            </a:r>
            <a:endParaRPr b="1">
              <a:solidFill>
                <a:srgbClr val="0000FF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206900" y="1185875"/>
            <a:ext cx="8625399" cy="2799919"/>
            <a:chOff x="206900" y="1566875"/>
            <a:chExt cx="8625399" cy="2799919"/>
          </a:xfrm>
        </p:grpSpPr>
        <p:pic>
          <p:nvPicPr>
            <p:cNvPr id="113" name="Google Shape;11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900" y="1566875"/>
              <a:ext cx="8625399" cy="2799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7133925" y="3419075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7133775" y="2825200"/>
              <a:ext cx="1099200" cy="224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1"/>
          <p:cNvSpPr/>
          <p:nvPr/>
        </p:nvSpPr>
        <p:spPr>
          <a:xfrm>
            <a:off x="4773250" y="2485550"/>
            <a:ext cx="1147200" cy="2247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1025</Words>
  <Application>Microsoft Office PowerPoint</Application>
  <PresentationFormat>On-screen Show (16:9)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Simple Light</vt:lpstr>
      <vt:lpstr>Mediation</vt:lpstr>
      <vt:lpstr>The “paths” in mediation</vt:lpstr>
      <vt:lpstr>Baron &amp; Kenny criteria for testing mediation</vt:lpstr>
      <vt:lpstr>Load Libraries</vt:lpstr>
      <vt:lpstr>Read in data</vt:lpstr>
      <vt:lpstr>Examine correlations between variables</vt:lpstr>
      <vt:lpstr>Analysis 1: Test the hypothesis that X4 mediates the relationship between X1 and Y1</vt:lpstr>
      <vt:lpstr>Step 1: Determine if mediation is plausible, based on the Baron &amp; Kenny Criteria</vt:lpstr>
      <vt:lpstr>Do we have justification to test the mediation hypothesis? (Baron &amp; Kenny criteria)</vt:lpstr>
      <vt:lpstr>Do we have justification to test the mediation hypothesis? (Baron &amp; Kenny criteria)</vt:lpstr>
      <vt:lpstr>Analysis 2: Test the hypothesis that X4 mediates the relationship between X3 and Y1</vt:lpstr>
      <vt:lpstr>Step 1: Determine if mediation is plausible, based on the Baron &amp; Kenny Criteria</vt:lpstr>
      <vt:lpstr>Do we have justification to test the mediation hypothesis? (Baron &amp; Kenny criteria)</vt:lpstr>
      <vt:lpstr>Do we have justification to test the mediation hypothesis? (Baron &amp; Kenny criteria)</vt:lpstr>
      <vt:lpstr>Step 2: Use semi-partial correlation to examine correlation between X and Y when partialling out the effect of the mediator</vt:lpstr>
      <vt:lpstr>Step 2.1: Compare semi-partial correlation to rxy  (Baron &amp; Kenny criteria)</vt:lpstr>
      <vt:lpstr>Step 4: Test mediation model via psych::mediate</vt:lpstr>
      <vt:lpstr>PowerPoint Presentation</vt:lpstr>
      <vt:lpstr>psych::mediate output windows</vt:lpstr>
      <vt:lpstr>psych::mediate output windows</vt:lpstr>
      <vt:lpstr>psych::mediate a*b interpretation</vt:lpstr>
      <vt:lpstr>Step 5: Test mediation via mediation::mediate</vt:lpstr>
      <vt:lpstr>Step 5: Test mediation via mediation::mediate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</dc:title>
  <cp:lastModifiedBy>Yetz,Neil</cp:lastModifiedBy>
  <cp:revision>4</cp:revision>
  <dcterms:modified xsi:type="dcterms:W3CDTF">2020-12-04T14:43:20Z</dcterms:modified>
</cp:coreProperties>
</file>