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88" r:id="rId2"/>
    <p:sldId id="294" r:id="rId3"/>
    <p:sldId id="295" r:id="rId4"/>
    <p:sldId id="257" r:id="rId5"/>
    <p:sldId id="322" r:id="rId6"/>
    <p:sldId id="258" r:id="rId7"/>
    <p:sldId id="259" r:id="rId8"/>
    <p:sldId id="323" r:id="rId9"/>
    <p:sldId id="32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1" r:id="rId20"/>
    <p:sldId id="272" r:id="rId21"/>
    <p:sldId id="290" r:id="rId22"/>
    <p:sldId id="291" r:id="rId23"/>
    <p:sldId id="292" r:id="rId24"/>
    <p:sldId id="293" r:id="rId25"/>
    <p:sldId id="285" r:id="rId26"/>
    <p:sldId id="296" r:id="rId27"/>
    <p:sldId id="297" r:id="rId28"/>
    <p:sldId id="314" r:id="rId29"/>
    <p:sldId id="298" r:id="rId30"/>
    <p:sldId id="277" r:id="rId31"/>
    <p:sldId id="315" r:id="rId32"/>
    <p:sldId id="316" r:id="rId33"/>
    <p:sldId id="317" r:id="rId34"/>
    <p:sldId id="318" r:id="rId35"/>
    <p:sldId id="319" r:id="rId36"/>
    <p:sldId id="320" r:id="rId37"/>
    <p:sldId id="32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8F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F1C31-341F-4A4A-A15B-87D312A7844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ADD2-09E1-49B6-811A-40EE78AA3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073fb7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073fb7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31a9f1a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31a9f1a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1a9f1a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1a9f1a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13edd6a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13edd6a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chemeClr val="lt1"/>
                </a:highlight>
              </a:rPr>
              <a:t>If you have several categorical variables in a model it often doesn’t make much difference whether you use effect coding or dummy coding. </a:t>
            </a:r>
            <a:endParaRPr sz="13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073fb74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073fb74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Renamed variables to avoid potential issues overwriting variables from dummy coding part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31a9f1ae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31a9f1ae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1a9f1a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1a9f1a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919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31a9f1ae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31a9f1ae1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073fb74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073fb74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073fb7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073fb7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073fb7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073fb7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1a9f1ae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1a9f1ae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1a9f1ae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1a9f1ae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1a9f1ae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1a9f1ae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1a9f1ae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1a9f1ae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073fb74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073fb74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1a9f1ae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1a9f1ae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6"/>
            <a:ext cx="3687316" cy="581695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1"/>
            <a:ext cx="3124200" cy="4807327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863601"/>
            <a:ext cx="7161625" cy="480732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8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38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40865"/>
            <a:ext cx="11029615" cy="3634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1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1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5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5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1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6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7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42391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62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ts.idre.ucla.edu/spss/faq/coding-systems-for-categorical-variables-in-regression-analysi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spss/faq/coding-systems-for-categorical-variables-in-regression-analysi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jds-online.com/files/JDS-563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  <a:sym typeface="Arial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3CAF-45DE-46CB-8659-3AFF1E77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1009399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Welcome to </a:t>
            </a:r>
            <a:r>
              <a:rPr lang="en-US" sz="6000" dirty="0" err="1">
                <a:solidFill>
                  <a:schemeClr val="tx1"/>
                </a:solidFill>
              </a:rPr>
              <a:t>Psy</a:t>
            </a:r>
            <a:r>
              <a:rPr lang="en-US" sz="6000" dirty="0">
                <a:solidFill>
                  <a:schemeClr val="tx1"/>
                </a:solidFill>
              </a:rPr>
              <a:t> 653 Lab!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E34D-37EB-4709-9D16-C445AC12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1"/>
            <a:ext cx="6823988" cy="102358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Module 04: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Categorical Predictors in regression &amp; nonlinear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2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969250B-6145-4B41-B738-4C0DB791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4" r="29627" b="-1"/>
          <a:stretch/>
        </p:blipFill>
        <p:spPr>
          <a:xfrm>
            <a:off x="8140429" y="10"/>
            <a:ext cx="4051572" cy="6857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CFAB6C-6D85-40D6-9C2D-37D77AFAE55E}"/>
              </a:ext>
            </a:extLst>
          </p:cNvPr>
          <p:cNvSpPr txBox="1"/>
          <p:nvPr/>
        </p:nvSpPr>
        <p:spPr>
          <a:xfrm>
            <a:off x="0" y="6488668"/>
            <a:ext cx="62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Thanks to Gemma Wallace for her help with these slides</a:t>
            </a:r>
          </a:p>
        </p:txBody>
      </p:sp>
    </p:spTree>
    <p:extLst>
      <p:ext uri="{BB962C8B-B14F-4D97-AF65-F5344CB8AC3E}">
        <p14:creationId xmlns:p14="http://schemas.microsoft.com/office/powerpoint/2010/main" val="12670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4672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Our research question for parts 1-3: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07600"/>
          </a:xfrm>
          <a:prstGeom prst="rect">
            <a:avLst/>
          </a:prstGeom>
          <a:solidFill>
            <a:srgbClr val="C9DAF8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i="1" dirty="0">
                <a:solidFill>
                  <a:srgbClr val="000000"/>
                </a:solidFill>
              </a:rPr>
              <a:t>To what extent do treatment condition predict sleep hygiene?</a:t>
            </a:r>
            <a:endParaRPr b="1" i="1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15600" y="2644167"/>
            <a:ext cx="11360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2400" dirty="0">
                <a:solidFill>
                  <a:schemeClr val="dk1"/>
                </a:solidFill>
              </a:rPr>
              <a:t>We will show three different ways to approach this question using different coding methods for the categorical predictor variables: dummy coding, effect coding, and contrats coding</a:t>
            </a: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" sz="2400" dirty="0">
                <a:solidFill>
                  <a:schemeClr val="dk1"/>
                </a:solidFill>
              </a:rPr>
              <a:t>These methods are similar, but the coding and interpretations are slightly different.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15600" y="24086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Part 1: Dummy coding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49600" y="49791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What is </a:t>
            </a:r>
            <a:r>
              <a:rPr lang="en" b="1" dirty="0"/>
              <a:t>dummy coding </a:t>
            </a:r>
            <a:r>
              <a:rPr lang="en" dirty="0"/>
              <a:t>and why use it?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15600" y="1180167"/>
            <a:ext cx="11360800" cy="53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rgbClr val="000000"/>
                </a:solidFill>
              </a:rPr>
              <a:t>It is one of the most common and simplest approaches to evaluating categorical predictors in psychology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Dummy coding allows you to compare the mean difference between two levels of a categorical variable: the level that is coded as a 1 versus the level that is coded as 0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2133"/>
              </a:spcBef>
              <a:buClr>
                <a:srgbClr val="000000"/>
              </a:buClr>
              <a:buChar char="-"/>
            </a:pPr>
            <a:r>
              <a:rPr lang="en" sz="2400" dirty="0">
                <a:solidFill>
                  <a:srgbClr val="000000"/>
                </a:solidFill>
              </a:rPr>
              <a:t>You can specify any level of the variable to be the reference group (i.e., the level coded as 0)</a:t>
            </a:r>
            <a:endParaRPr sz="24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Char char="-"/>
            </a:pPr>
            <a:r>
              <a:rPr lang="en" sz="2400" dirty="0">
                <a:solidFill>
                  <a:srgbClr val="000000"/>
                </a:solidFill>
              </a:rPr>
              <a:t>Create a new “dummy coded” binary variable for every comparison you want to make between two groups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15600" y="3875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Dummy coding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15600" y="1487551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 dummy coding, we will be converting categorical variables into a series of binary variables. 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 all but one of the levels of the categorical variable, a new variable will be created that has a value of 1 for each observation at that level and 0 for all others.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7643"/>
            <a:ext cx="12192000" cy="2539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3700733" y="6267266"/>
            <a:ext cx="84324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u="sng" dirty="0">
                <a:solidFill>
                  <a:schemeClr val="hlink"/>
                </a:solidFill>
                <a:hlinkClick r:id="rId4"/>
              </a:rPr>
              <a:t>https://stats.idre.ucla.edu/spss/faq/coding-systems-for-categorical-variables-in-regression-analysis/</a:t>
            </a:r>
            <a:endParaRPr sz="2400" dirty="0"/>
          </a:p>
        </p:txBody>
      </p:sp>
      <p:sp>
        <p:nvSpPr>
          <p:cNvPr id="101" name="Google Shape;101;p20"/>
          <p:cNvSpPr/>
          <p:nvPr/>
        </p:nvSpPr>
        <p:spPr>
          <a:xfrm>
            <a:off x="92333" y="5042456"/>
            <a:ext cx="12040800" cy="4428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20"/>
          <p:cNvSpPr txBox="1"/>
          <p:nvPr/>
        </p:nvSpPr>
        <p:spPr>
          <a:xfrm>
            <a:off x="101600" y="5485255"/>
            <a:ext cx="2586800" cy="74928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0000FF"/>
                </a:solidFill>
              </a:rPr>
              <a:t>Reference category</a:t>
            </a:r>
            <a:endParaRPr sz="2400" dirty="0">
              <a:solidFill>
                <a:srgbClr val="0000FF"/>
              </a:solidFill>
            </a:endParaRPr>
          </a:p>
        </p:txBody>
      </p:sp>
      <p:cxnSp>
        <p:nvCxnSpPr>
          <p:cNvPr id="103" name="Google Shape;103;p20"/>
          <p:cNvCxnSpPr>
            <a:cxnSpLocks/>
            <a:stCxn id="102" idx="3"/>
          </p:cNvCxnSpPr>
          <p:nvPr/>
        </p:nvCxnSpPr>
        <p:spPr>
          <a:xfrm flipV="1">
            <a:off x="2688400" y="5520192"/>
            <a:ext cx="304000" cy="339708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Specify dummy codes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893" y="0"/>
            <a:ext cx="4866107" cy="1536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21"/>
          <p:cNvSpPr/>
          <p:nvPr/>
        </p:nvSpPr>
        <p:spPr>
          <a:xfrm>
            <a:off x="10093567" y="1002867"/>
            <a:ext cx="299200" cy="265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21"/>
          <p:cNvSpPr/>
          <p:nvPr/>
        </p:nvSpPr>
        <p:spPr>
          <a:xfrm>
            <a:off x="10398367" y="1002867"/>
            <a:ext cx="299200" cy="26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12" name="Google Shape;112;p21"/>
          <p:cNvCxnSpPr>
            <a:stCxn id="113" idx="0"/>
            <a:endCxn id="110" idx="2"/>
          </p:cNvCxnSpPr>
          <p:nvPr/>
        </p:nvCxnSpPr>
        <p:spPr>
          <a:xfrm rot="10800000" flipH="1">
            <a:off x="9758951" y="1268333"/>
            <a:ext cx="484400" cy="3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1"/>
          <p:cNvSpPr txBox="1"/>
          <p:nvPr/>
        </p:nvSpPr>
        <p:spPr>
          <a:xfrm>
            <a:off x="9288951" y="1665933"/>
            <a:ext cx="940000" cy="43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0000FF"/>
                </a:solidFill>
              </a:rPr>
              <a:t>TRUE</a:t>
            </a:r>
            <a:endParaRPr sz="2000" dirty="0">
              <a:solidFill>
                <a:srgbClr val="0000FF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0228967" y="1665933"/>
            <a:ext cx="1069600" cy="43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0000"/>
                </a:solidFill>
              </a:rPr>
              <a:t>FALSE</a:t>
            </a:r>
            <a:endParaRPr sz="2000" dirty="0">
              <a:solidFill>
                <a:srgbClr val="FF0000"/>
              </a:solidFill>
            </a:endParaRPr>
          </a:p>
        </p:txBody>
      </p:sp>
      <p:cxnSp>
        <p:nvCxnSpPr>
          <p:cNvPr id="115" name="Google Shape;115;p21"/>
          <p:cNvCxnSpPr>
            <a:stCxn id="114" idx="0"/>
            <a:endCxn id="111" idx="2"/>
          </p:cNvCxnSpPr>
          <p:nvPr/>
        </p:nvCxnSpPr>
        <p:spPr>
          <a:xfrm rot="10800000">
            <a:off x="10548167" y="1268333"/>
            <a:ext cx="215600" cy="3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 txBox="1"/>
          <p:nvPr/>
        </p:nvSpPr>
        <p:spPr>
          <a:xfrm>
            <a:off x="132000" y="4713800"/>
            <a:ext cx="11928000" cy="186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We created two new variables: </a:t>
            </a:r>
            <a:endParaRPr dirty="0"/>
          </a:p>
          <a:p>
            <a:r>
              <a:rPr lang="en" u="sng" dirty="0"/>
              <a:t>cond2</a:t>
            </a:r>
            <a:r>
              <a:rPr lang="en" dirty="0"/>
              <a:t> is a dummy coded binary variable in which condition 2 is coded as 1 and condition 1 is coded as 0. This variable allows us to compare the mean difference in Y between conditions 2 and 1.</a:t>
            </a:r>
            <a:endParaRPr dirty="0"/>
          </a:p>
          <a:p>
            <a:endParaRPr dirty="0"/>
          </a:p>
          <a:p>
            <a:r>
              <a:rPr lang="en" u="sng" dirty="0"/>
              <a:t>cond3</a:t>
            </a:r>
            <a:r>
              <a:rPr lang="en" dirty="0"/>
              <a:t> is a </a:t>
            </a:r>
            <a:r>
              <a:rPr lang="en" dirty="0">
                <a:solidFill>
                  <a:schemeClr val="dk1"/>
                </a:solidFill>
              </a:rPr>
              <a:t>is a dummy coded binary variable in which condition 3 is coded as 1 and condition 1 is coded as 0. This variable allows us to compare the mean difference in Y between conditions 3 and 1.</a:t>
            </a:r>
            <a:endParaRPr dirty="0">
              <a:solidFill>
                <a:schemeClr val="dk1"/>
              </a:solidFill>
            </a:endParaRP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EED5E-2E04-4799-95FC-221C7A371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00" y="1909666"/>
            <a:ext cx="8196699" cy="2804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A9D9B4-1588-4663-AD05-9FA9639C5EC9}"/>
              </a:ext>
            </a:extLst>
          </p:cNvPr>
          <p:cNvSpPr/>
          <p:nvPr/>
        </p:nvSpPr>
        <p:spPr>
          <a:xfrm>
            <a:off x="132000" y="2540000"/>
            <a:ext cx="6278036" cy="889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Run model with dummy coded condition variable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351" y="2467684"/>
            <a:ext cx="9671300" cy="192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" y="711201"/>
            <a:ext cx="7517901" cy="56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7613633" y="711200"/>
            <a:ext cx="4335200" cy="588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b="1">
                <a:solidFill>
                  <a:srgbClr val="000000"/>
                </a:solidFill>
              </a:rPr>
              <a:t>Intercept: </a:t>
            </a:r>
            <a:r>
              <a:rPr lang="en" sz="1867">
                <a:solidFill>
                  <a:srgbClr val="000000"/>
                </a:solidFill>
              </a:rPr>
              <a:t>The predicted sleep hygiene score when all x variables are zero, so participants in Condition 1.</a:t>
            </a:r>
            <a:endParaRPr sz="1867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1867" b="1">
                <a:solidFill>
                  <a:srgbClr val="000000"/>
                </a:solidFill>
              </a:rPr>
              <a:t>cond2:</a:t>
            </a:r>
            <a:r>
              <a:rPr lang="en" sz="1867">
                <a:solidFill>
                  <a:srgbClr val="000000"/>
                </a:solidFill>
              </a:rPr>
              <a:t> the predicted difference in sleep hygiene score between participants in condition 2 compared to condition 1.</a:t>
            </a:r>
            <a:endParaRPr sz="1867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867" b="1">
                <a:solidFill>
                  <a:srgbClr val="000000"/>
                </a:solidFill>
              </a:rPr>
              <a:t>cond3:</a:t>
            </a:r>
            <a:r>
              <a:rPr lang="en" sz="1867">
                <a:solidFill>
                  <a:srgbClr val="000000"/>
                </a:solidFill>
              </a:rPr>
              <a:t> the predicted difference in sleep hygiene score between participants in condition 3 compared to condition 1.</a:t>
            </a:r>
            <a:endParaRPr sz="1867"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7613633" y="711200"/>
            <a:ext cx="4335200" cy="39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Interpretations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15600" y="25491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Part 2: Effect Coding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15600" y="4537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What is effect coding and why use it?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15600" y="12173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Similar to dummy coding, except here, you are comparing one level of a categorical predictor to the </a:t>
            </a: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</a:rPr>
              <a:t>mean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of all of the levels.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Instead of asking “are two conditions different from each other?” using dummy coding, effect coding asks “is this condition different from average?”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While the "rule" in dummy coding is that only values of 0 and 1 are valid, the "rule" in effect coding is that all of the values in any new variable must sum to zero. </a:t>
            </a:r>
            <a:endParaRPr sz="1733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15600" y="4643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Specify effect coding variables</a:t>
            </a:r>
            <a:endParaRPr dirty="0"/>
          </a:p>
        </p:txBody>
      </p:sp>
      <p:sp>
        <p:nvSpPr>
          <p:cNvPr id="161" name="Google Shape;161;p28"/>
          <p:cNvSpPr txBox="1"/>
          <p:nvPr/>
        </p:nvSpPr>
        <p:spPr>
          <a:xfrm>
            <a:off x="132000" y="4407300"/>
            <a:ext cx="11928000" cy="229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/>
              <a:t>We created two new variables: </a:t>
            </a:r>
          </a:p>
          <a:p>
            <a:endParaRPr sz="1600" dirty="0"/>
          </a:p>
          <a:p>
            <a:r>
              <a:rPr lang="en" sz="1600" u="sng" dirty="0"/>
              <a:t>cond2.ec</a:t>
            </a:r>
            <a:r>
              <a:rPr lang="en" sz="1600" dirty="0"/>
              <a:t> is a effect coded variable in which condition 2 is coded as 1, condition 1 is coded as -1, and condition 3 is coded as 0. This variable allows us to compare the mean difference in Y between condition 2 and the average score across all conditions.</a:t>
            </a:r>
          </a:p>
          <a:p>
            <a:endParaRPr sz="1600" dirty="0"/>
          </a:p>
          <a:p>
            <a:r>
              <a:rPr lang="en" sz="1600" u="sng" dirty="0"/>
              <a:t>cond3.ec</a:t>
            </a:r>
            <a:r>
              <a:rPr lang="en" sz="1600" dirty="0"/>
              <a:t> is a </a:t>
            </a:r>
            <a:r>
              <a:rPr lang="en" sz="1600" dirty="0">
                <a:solidFill>
                  <a:schemeClr val="dk1"/>
                </a:solidFill>
              </a:rPr>
              <a:t>is a dummy coded binary variable in which condition 3 is coded as 1, condition 1 is coded as -1, and condition 2 is coded as 0. This variable allows us to compare the mean difference in Y between condition 3 and the average score across all conditions.</a:t>
            </a:r>
            <a:endParaRPr sz="1600" dirty="0">
              <a:solidFill>
                <a:schemeClr val="dk1"/>
              </a:solidFill>
            </a:endParaRPr>
          </a:p>
          <a:p>
            <a:endParaRPr dirty="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049300"/>
            <a:ext cx="9967337" cy="3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6E562A-D7B1-4175-B9E4-D6391A729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793" y="0"/>
            <a:ext cx="3676207" cy="1639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E664-80AD-4472-B679-24E1D5E2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812B-6670-47D7-90AA-2BEB5521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Categorical predictors in regression models</a:t>
            </a:r>
          </a:p>
          <a:p>
            <a:r>
              <a:rPr lang="en-US" dirty="0"/>
              <a:t>Part 2: Nonlinear regression with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70628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7732800" y="622233"/>
            <a:ext cx="4043600" cy="5631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en" sz="1733" b="1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b="1" dirty="0">
                <a:solidFill>
                  <a:srgbClr val="000000"/>
                </a:solidFill>
              </a:rPr>
              <a:t>Intercept:</a:t>
            </a:r>
            <a:r>
              <a:rPr lang="en" sz="1733" dirty="0">
                <a:solidFill>
                  <a:srgbClr val="000000"/>
                </a:solidFill>
              </a:rPr>
              <a:t> In effect coding, the intercept is the grand mean of sleep hygiene across all the three treatment groups</a:t>
            </a:r>
            <a:endParaRPr sz="1733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1733" b="1" dirty="0">
                <a:solidFill>
                  <a:srgbClr val="000000"/>
                </a:solidFill>
              </a:rPr>
              <a:t>cond2: </a:t>
            </a:r>
            <a:r>
              <a:rPr lang="en" sz="1733" dirty="0">
                <a:solidFill>
                  <a:srgbClr val="000000"/>
                </a:solidFill>
              </a:rPr>
              <a:t>the predicted difference in sleep hygiene score between participants in condition 2 compared to the mean of all three treatment conditions.</a:t>
            </a:r>
            <a:endParaRPr sz="1733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733" b="1" dirty="0">
                <a:solidFill>
                  <a:srgbClr val="000000"/>
                </a:solidFill>
              </a:rPr>
              <a:t>cond3:</a:t>
            </a:r>
            <a:r>
              <a:rPr lang="en" sz="1733" dirty="0">
                <a:solidFill>
                  <a:srgbClr val="000000"/>
                </a:solidFill>
              </a:rPr>
              <a:t> the predicted difference in sleep hygiene score between participants in condition 3 compared to the mean of all three treatment conditions.</a:t>
            </a:r>
            <a:endParaRPr sz="1733" dirty="0">
              <a:solidFill>
                <a:srgbClr val="000000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7732800" y="622233"/>
            <a:ext cx="4043600" cy="40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Interpretations</a:t>
            </a:r>
            <a:endParaRPr sz="2400" dirty="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0" y="138400"/>
            <a:ext cx="6829600" cy="618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15600" y="25491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Part 3: contrast Coding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21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488-FC96-4A49-9F69-3E3FB9A9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contrast coding?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938D2-31E1-4212-B14F-33D2113F8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Contrast coding is used to compare specific groups within your variable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required that the contrasts are orthogonal. Remember, contrasts are orthogonal if: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contrasts is equal to the df (# of groups – 1)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at least three groups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pairwise products of the corresponding coefficients for each term sum to zero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b="1" dirty="0"/>
              <a:t>Contrast 1</a:t>
            </a:r>
            <a:r>
              <a:rPr lang="en-US" dirty="0"/>
              <a:t>: Compares Condition 1 to Condition 2 (Ignoring condition 3)</a:t>
            </a:r>
          </a:p>
          <a:p>
            <a:r>
              <a:rPr lang="en-US" b="1" dirty="0"/>
              <a:t>Contrast 2</a:t>
            </a:r>
            <a:r>
              <a:rPr lang="en-US" dirty="0"/>
              <a:t>: Compares Condition 3 to Condition 1 &amp; Condition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9D5FE-3C40-4A35-B73C-40B0704FA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6338"/>
              </p:ext>
            </p:extLst>
          </p:nvPr>
        </p:nvGraphicFramePr>
        <p:xfrm>
          <a:off x="1182254" y="4614172"/>
          <a:ext cx="9347200" cy="141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3585722044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47893525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9155332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377995115"/>
                    </a:ext>
                  </a:extLst>
                </a:gridCol>
              </a:tblGrid>
              <a:tr h="4714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090228"/>
                  </a:ext>
                </a:extLst>
              </a:tr>
              <a:tr h="4714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Contrast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428059"/>
                  </a:ext>
                </a:extLst>
              </a:tr>
              <a:tr h="4714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Contrast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230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0E06B1-0A45-445C-9127-534D4A212DC3}"/>
              </a:ext>
            </a:extLst>
          </p:cNvPr>
          <p:cNvSpPr txBox="1"/>
          <p:nvPr/>
        </p:nvSpPr>
        <p:spPr>
          <a:xfrm>
            <a:off x="1551708" y="6091833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orthogonal because: </a:t>
            </a:r>
            <a:r>
              <a:rPr lang="en-US" b="1" dirty="0"/>
              <a:t>(.5 * -.5) + (-.5 * -.5) + (0 * 1) = 0</a:t>
            </a:r>
          </a:p>
        </p:txBody>
      </p:sp>
    </p:spTree>
    <p:extLst>
      <p:ext uri="{BB962C8B-B14F-4D97-AF65-F5344CB8AC3E}">
        <p14:creationId xmlns:p14="http://schemas.microsoft.com/office/powerpoint/2010/main" val="123295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58F1-B825-4EA7-8E62-DF7E36DE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Contrast Codes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3D01F-A1B3-4AB2-A228-4D1DF3F2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181225"/>
            <a:ext cx="12087225" cy="1295400"/>
          </a:xfrm>
          <a:prstGeom prst="rect">
            <a:avLst/>
          </a:prstGeom>
        </p:spPr>
      </p:pic>
      <p:sp>
        <p:nvSpPr>
          <p:cNvPr id="8" name="Google Shape;161;p28">
            <a:extLst>
              <a:ext uri="{FF2B5EF4-FFF2-40B4-BE49-F238E27FC236}">
                <a16:creationId xmlns:a16="http://schemas.microsoft.com/office/drawing/2014/main" id="{F9B57418-DDEF-40F2-83F5-E9C0CD6FB210}"/>
              </a:ext>
            </a:extLst>
          </p:cNvPr>
          <p:cNvSpPr txBox="1"/>
          <p:nvPr/>
        </p:nvSpPr>
        <p:spPr>
          <a:xfrm>
            <a:off x="132000" y="4407300"/>
            <a:ext cx="11928000" cy="229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/>
              <a:t>We created two new variables: </a:t>
            </a:r>
          </a:p>
          <a:p>
            <a:endParaRPr sz="1600" dirty="0"/>
          </a:p>
          <a:p>
            <a:r>
              <a:rPr lang="en-US" sz="1600" u="sng" dirty="0"/>
              <a:t>C</a:t>
            </a:r>
            <a:r>
              <a:rPr lang="en" sz="1600" u="sng" dirty="0"/>
              <a:t>ontrast_1v2 </a:t>
            </a:r>
            <a:r>
              <a:rPr lang="en" sz="1600" dirty="0"/>
              <a:t>is a contrast coded variable in which </a:t>
            </a:r>
            <a:r>
              <a:rPr lang="en" sz="1600" b="1" dirty="0"/>
              <a:t>condition 1 </a:t>
            </a:r>
            <a:r>
              <a:rPr lang="en" sz="1600" dirty="0"/>
              <a:t>is coded as .5, </a:t>
            </a:r>
            <a:r>
              <a:rPr lang="en" sz="1600" b="1" dirty="0"/>
              <a:t>condition 2 </a:t>
            </a:r>
            <a:r>
              <a:rPr lang="en" sz="1600" dirty="0"/>
              <a:t>is coded as -.5 and </a:t>
            </a:r>
            <a:r>
              <a:rPr lang="en" sz="1600" b="1" dirty="0"/>
              <a:t>condition 3 </a:t>
            </a:r>
            <a:r>
              <a:rPr lang="en" sz="1600" dirty="0"/>
              <a:t>is coded as 0.  This contrast compares condition 1 to condition 2.</a:t>
            </a:r>
          </a:p>
          <a:p>
            <a:endParaRPr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C</a:t>
            </a:r>
            <a:r>
              <a:rPr kumimoji="0" lang="en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ontrast_3v12 </a:t>
            </a: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is a contrast coded variable in which </a:t>
            </a: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condition 1 </a:t>
            </a: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is coded as -.5, </a:t>
            </a: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condition 2 </a:t>
            </a: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is coded as -.5, and </a:t>
            </a: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condition 3 </a:t>
            </a: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is coded as 1. This contrast compares condition 3 to the average of conditions 1 &amp;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6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DDF39-D76A-40AC-B49F-F824DC59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047126" cy="6724650"/>
          </a:xfrm>
          <a:prstGeom prst="rect">
            <a:avLst/>
          </a:prstGeom>
        </p:spPr>
      </p:pic>
      <p:sp>
        <p:nvSpPr>
          <p:cNvPr id="7" name="Google Shape;167;p29">
            <a:extLst>
              <a:ext uri="{FF2B5EF4-FFF2-40B4-BE49-F238E27FC236}">
                <a16:creationId xmlns:a16="http://schemas.microsoft.com/office/drawing/2014/main" id="{AA19AFC8-5F8C-43FF-A18A-CFD548DC2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47125" y="613400"/>
            <a:ext cx="4043600" cy="5631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en" sz="1733" b="1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733" b="1" dirty="0">
                <a:solidFill>
                  <a:srgbClr val="000000"/>
                </a:solidFill>
              </a:rPr>
              <a:t>Intercept:</a:t>
            </a:r>
            <a:r>
              <a:rPr lang="en" sz="1733" dirty="0">
                <a:solidFill>
                  <a:srgbClr val="000000"/>
                </a:solidFill>
              </a:rPr>
              <a:t> In contrast coding, the intercept is the grand mean of sleep hygiene across all the three treatment groups.</a:t>
            </a:r>
            <a:endParaRPr sz="1733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1733" b="1" dirty="0">
                <a:solidFill>
                  <a:srgbClr val="000000"/>
                </a:solidFill>
              </a:rPr>
              <a:t>C</a:t>
            </a:r>
            <a:r>
              <a:rPr lang="en" sz="1733" b="1" dirty="0">
                <a:solidFill>
                  <a:srgbClr val="000000"/>
                </a:solidFill>
              </a:rPr>
              <a:t>ontrast_1v2: </a:t>
            </a:r>
            <a:r>
              <a:rPr lang="en-US" sz="1733" dirty="0">
                <a:solidFill>
                  <a:srgbClr val="000000"/>
                </a:solidFill>
              </a:rPr>
              <a:t>The difference between condition 1 and condition 2. It is statistically significant. </a:t>
            </a:r>
            <a:endParaRPr sz="1733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1733" b="1" dirty="0">
                <a:solidFill>
                  <a:srgbClr val="000000"/>
                </a:solidFill>
              </a:rPr>
              <a:t>C</a:t>
            </a:r>
            <a:r>
              <a:rPr lang="en" sz="1733" b="1" dirty="0">
                <a:solidFill>
                  <a:srgbClr val="000000"/>
                </a:solidFill>
              </a:rPr>
              <a:t>ontrast_3v12: </a:t>
            </a:r>
            <a:r>
              <a:rPr lang="en" sz="1733" dirty="0">
                <a:solidFill>
                  <a:srgbClr val="000000"/>
                </a:solidFill>
              </a:rPr>
              <a:t>The difference between the average of conditions 1 &amp; 2 to condition 3. </a:t>
            </a:r>
            <a:r>
              <a:rPr lang="en" sz="1733" b="1" dirty="0">
                <a:solidFill>
                  <a:srgbClr val="000000"/>
                </a:solidFill>
              </a:rPr>
              <a:t> </a:t>
            </a:r>
            <a:r>
              <a:rPr lang="en" sz="1733" dirty="0">
                <a:solidFill>
                  <a:srgbClr val="000000"/>
                </a:solidFill>
              </a:rPr>
              <a:t>It is statistically significant.</a:t>
            </a:r>
            <a:endParaRPr sz="17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5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Additional resources on categorical variable coding systems:</a:t>
            </a: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415600" y="21751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indent="-474121">
              <a:buSzPts val="2000"/>
            </a:pPr>
            <a:r>
              <a:rPr lang="en" sz="2667" u="sng" dirty="0">
                <a:solidFill>
                  <a:schemeClr val="accent5"/>
                </a:solidFill>
                <a:hlinkClick r:id="rId3"/>
              </a:rPr>
              <a:t>https://stats.idre.ucla.edu/spss/faq/coding-systems-for-categorical-variables-in-regression-analysis/</a:t>
            </a:r>
            <a:endParaRPr sz="2667" dirty="0"/>
          </a:p>
          <a:p>
            <a:pPr indent="-474121">
              <a:buSzPts val="2000"/>
            </a:pPr>
            <a:r>
              <a:rPr lang="en" sz="2667" u="sng" dirty="0">
                <a:solidFill>
                  <a:schemeClr val="hlink"/>
                </a:solidFill>
                <a:hlinkClick r:id="rId4"/>
              </a:rPr>
              <a:t>http://www.jds-online.com/files/JDS-563.pdf</a:t>
            </a:r>
            <a:endParaRPr sz="2667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DA87-8771-4CC0-8115-9286FD17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Part 2: Nonlinear regression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13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90EEF605-B2CF-46DF-8CBD-B03F31FA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F889FED-B7B7-45E2-A1EC-CFE97394A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8C57FA46-8945-4DEE-92C7-EB9E2F66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 descr="imgres.jpg">
            <a:extLst>
              <a:ext uri="{FF2B5EF4-FFF2-40B4-BE49-F238E27FC236}">
                <a16:creationId xmlns:a16="http://schemas.microsoft.com/office/drawing/2014/main" id="{358BE953-E96E-4B16-BE23-ED8E814F9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593252" y="930080"/>
            <a:ext cx="3397924" cy="18687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7c30c40a446eb9ad7bcdd048e829e113.png">
            <a:extLst>
              <a:ext uri="{FF2B5EF4-FFF2-40B4-BE49-F238E27FC236}">
                <a16:creationId xmlns:a16="http://schemas.microsoft.com/office/drawing/2014/main" id="{F83D56AF-7D39-4892-ADD8-EB43BDFF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94" y="780711"/>
            <a:ext cx="2299709" cy="21674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imgres.png">
            <a:extLst>
              <a:ext uri="{FF2B5EF4-FFF2-40B4-BE49-F238E27FC236}">
                <a16:creationId xmlns:a16="http://schemas.microsoft.com/office/drawing/2014/main" id="{B19544E7-CE37-48F6-BDE9-0A218F9F3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9" r="-10479"/>
          <a:stretch>
            <a:fillRect/>
          </a:stretch>
        </p:blipFill>
        <p:spPr>
          <a:xfrm>
            <a:off x="8188827" y="938095"/>
            <a:ext cx="3400442" cy="18700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62227-6582-4F05-9965-37D2CA10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AF82-BE1C-40E2-B198-92584E5A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1870" y="3425295"/>
            <a:ext cx="6864154" cy="28004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6A4C6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/>
              <a:t>Nonlinear regression is used to assess models in which there is </a:t>
            </a:r>
            <a:r>
              <a:rPr lang="en-US" i="1"/>
              <a:t>not</a:t>
            </a:r>
            <a:r>
              <a:rPr lang="en-US"/>
              <a:t> a linear trend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6A4C6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/>
              <a:t>We can see quadratic, cubic, or even quartic effects. Other types of nonlinear trends are log transformed trends.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6A4C6"/>
              </a:buClr>
              <a:buSzPct val="92000"/>
              <a:buFont typeface="Wingdings 2" panose="05020102010507070707" pitchFamily="18" charset="2"/>
              <a:buChar char="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1532-D73B-4B9C-A66F-1F2E32F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Create a new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R-Project 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r-notebook!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 descr="R">
            <a:extLst>
              <a:ext uri="{FF2B5EF4-FFF2-40B4-BE49-F238E27FC236}">
                <a16:creationId xmlns:a16="http://schemas.microsoft.com/office/drawing/2014/main" id="{9A39C587-A837-4C63-BE24-5093112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9EE4-8B96-488B-810D-EDEAE99CB0BA}"/>
              </a:ext>
            </a:extLst>
          </p:cNvPr>
          <p:cNvSpPr txBox="1"/>
          <p:nvPr/>
        </p:nvSpPr>
        <p:spPr>
          <a:xfrm>
            <a:off x="7945150" y="4294909"/>
            <a:ext cx="367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Download the “cogtest.csv” file from Canvas and save it into your R-project file</a:t>
            </a:r>
          </a:p>
        </p:txBody>
      </p:sp>
    </p:spTree>
    <p:extLst>
      <p:ext uri="{BB962C8B-B14F-4D97-AF65-F5344CB8AC3E}">
        <p14:creationId xmlns:p14="http://schemas.microsoft.com/office/powerpoint/2010/main" val="411860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1082-C689-4828-B99E-35A74DF0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libraries</a:t>
            </a:r>
          </a:p>
        </p:txBody>
      </p:sp>
      <p:pic>
        <p:nvPicPr>
          <p:cNvPr id="4" name="Google Shape;98;p17">
            <a:extLst>
              <a:ext uri="{FF2B5EF4-FFF2-40B4-BE49-F238E27FC236}">
                <a16:creationId xmlns:a16="http://schemas.microsoft.com/office/drawing/2014/main" id="{D33F1674-F01E-450E-8DE8-3DAB92320B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68" y="2326568"/>
            <a:ext cx="12079033" cy="2635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2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7C4C4-9CE3-42C5-8530-9580732E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5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Part 1: Categorical variables in regression models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3039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41709" y="43543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New dataset description</a:t>
            </a:r>
            <a:endParaRPr dirty="0"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300" y="3509000"/>
            <a:ext cx="5635133" cy="33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/>
        </p:nvSpPr>
        <p:spPr>
          <a:xfrm>
            <a:off x="415600" y="986600"/>
            <a:ext cx="11024000" cy="2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Researchers were interested in the effect of time spent in practice on the performance of a visual discrimination task. Subjects were randomly assigned to different levels of practice, following which a test of visual discrimination is administered, and the number of correct responses is recorded for each subject. 40 subjects were randomly assigned to practice 0 minutes, 2 minutes, 4 minutes, 6 minutes, 8 minutes, 10 minutes, 12 minutes, or 14 minutes.</a:t>
            </a:r>
            <a:endParaRPr kumimoji="0" sz="21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228327" y="3519491"/>
            <a:ext cx="6144000" cy="314916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There are three variables: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Subject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= subject 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practice </a:t>
            </a: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= minutes spent practicing, this was assigned by the experimenter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score</a:t>
            </a: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 = the number of correct answers on the test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7782-F78D-4141-8B0C-D29D2F97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DA9A8-E218-48D3-9BA9-544C7470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09737"/>
            <a:ext cx="11772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6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5AF5-C00A-4E8B-A7F6-3DAA8231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</p:spPr>
        <p:txBody>
          <a:bodyPr/>
          <a:lstStyle/>
          <a:p>
            <a:pPr algn="ctr"/>
            <a:r>
              <a:rPr lang="en-US" dirty="0"/>
              <a:t>Plot a linear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60053-0542-4813-9CD5-33D4B6EE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2" y="504825"/>
            <a:ext cx="788525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8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999C-E2B1-4C1E-8B44-8BAC353A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</p:spPr>
        <p:txBody>
          <a:bodyPr/>
          <a:lstStyle/>
          <a:p>
            <a:pPr algn="ctr"/>
            <a:r>
              <a:rPr lang="en-US" dirty="0"/>
              <a:t>Plot a quadratic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659B6-4818-4DD8-954D-E5C55DE4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526622"/>
            <a:ext cx="7791848" cy="63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50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6C2-31D3-4807-A767-6B4A038A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 the practice variable to quadratic and cubic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6F12D-30B1-4EB7-9775-7A1E8799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647950"/>
            <a:ext cx="117443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6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983F-6892-448B-A3B9-F62BEEC4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D79F-DEC7-4206-8480-E29AAFC5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8724" y="1536633"/>
            <a:ext cx="3140076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/>
              <a:t>The model testing the linear effect between practice and score explained 85.6% of the variance in score, and the linear trend was statistically significant at p&lt;0.001. </a:t>
            </a:r>
          </a:p>
          <a:p>
            <a:endParaRPr lang="en-US" sz="1600" dirty="0"/>
          </a:p>
          <a:p>
            <a:pPr marL="152396" indent="0">
              <a:buNone/>
            </a:pPr>
            <a:r>
              <a:rPr lang="en-US" sz="1600" dirty="0"/>
              <a:t>This model fits the data pretty well, but since we observed a potential curved relationship when we plotted the data, there could be a better way to examine this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02E9F-BE07-4C16-9C2F-E37F9024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14300"/>
            <a:ext cx="8696325" cy="6629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BBA6A3-35BC-40B9-85AF-637C6B649964}"/>
              </a:ext>
            </a:extLst>
          </p:cNvPr>
          <p:cNvSpPr/>
          <p:nvPr/>
        </p:nvSpPr>
        <p:spPr>
          <a:xfrm>
            <a:off x="258619" y="6158449"/>
            <a:ext cx="8161482" cy="212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7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3F98-147C-45F7-89B8-2BF58FC6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A367-3C19-4BDA-ADA0-2BFE9C9C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300" y="1536633"/>
            <a:ext cx="2899100" cy="4555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The model testing the linear and quadratic effects between practice and score explained 97.4% of the variance in score, which is 11.8% higher than the model that only tested the linear relation.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The quadratic term is statistically significant, indicating that there is a substantial curve to the relation between practice and score (i.e., it's not linear). We need to maintain the quadratic term in the model.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F1B4-236A-4A39-9E86-5220A575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"/>
            <a:ext cx="8877300" cy="6515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2D6836-5AD6-48C2-B610-80AB320D0AD4}"/>
              </a:ext>
            </a:extLst>
          </p:cNvPr>
          <p:cNvSpPr/>
          <p:nvPr/>
        </p:nvSpPr>
        <p:spPr>
          <a:xfrm>
            <a:off x="258618" y="6158449"/>
            <a:ext cx="8390081" cy="2042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3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A8DD-6BEF-454E-A800-E5D6C628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43EB4-29D9-49C6-B5C7-815C98A4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2524" y="1536633"/>
            <a:ext cx="3225512" cy="4555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We tested the cubic term to determine if there is a second bend to the relationship between practice and score.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latin typeface="Avenir Next LT Pro" panose="020B05020201040202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The cubic term is not significant, indicating that there is not a second bend to the relationship.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latin typeface="Avenir Next LT Pro" panose="020B05020201040202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Therefore, the quadratic model is the best fit for these data.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808FE-BECB-4AC4-9B3C-14E72B37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20125" cy="6753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3D4D5-725A-466A-80FF-5DE57A6C3598}"/>
              </a:ext>
            </a:extLst>
          </p:cNvPr>
          <p:cNvSpPr/>
          <p:nvPr/>
        </p:nvSpPr>
        <p:spPr>
          <a:xfrm>
            <a:off x="230044" y="6264633"/>
            <a:ext cx="8390081" cy="204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5733" y="3878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/>
              <a:t>Demo Overview</a:t>
            </a:r>
            <a:endParaRPr sz="4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151400"/>
            <a:ext cx="11360800" cy="5158400"/>
          </a:xfrm>
          <a:prstGeom prst="rect">
            <a:avLst/>
          </a:prstGeom>
          <a:solidFill>
            <a:srgbClr val="CFE2F3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200" dirty="0">
                <a:solidFill>
                  <a:schemeClr val="dk1"/>
                </a:solidFill>
              </a:rPr>
              <a:t>We are practicing three different ways of examining categorical predictors in a regression framework: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3200" dirty="0">
              <a:solidFill>
                <a:schemeClr val="dk1"/>
              </a:solidFill>
            </a:endParaRPr>
          </a:p>
          <a:p>
            <a:pPr indent="-507987">
              <a:lnSpc>
                <a:spcPct val="100000"/>
              </a:lnSpc>
              <a:buClr>
                <a:schemeClr val="dk1"/>
              </a:buClr>
              <a:buSzPts val="2400"/>
              <a:buAutoNum type="arabicParenR"/>
            </a:pPr>
            <a:r>
              <a:rPr lang="en" sz="3200" dirty="0">
                <a:solidFill>
                  <a:schemeClr val="dk1"/>
                </a:solidFill>
              </a:rPr>
              <a:t>Dummy coding</a:t>
            </a:r>
            <a:endParaRPr sz="3200" dirty="0">
              <a:solidFill>
                <a:schemeClr val="dk1"/>
              </a:solidFill>
            </a:endParaRPr>
          </a:p>
          <a:p>
            <a:pPr indent="-507987">
              <a:lnSpc>
                <a:spcPct val="100000"/>
              </a:lnSpc>
              <a:buClr>
                <a:schemeClr val="dk1"/>
              </a:buClr>
              <a:buSzPts val="2400"/>
              <a:buAutoNum type="arabicParenR"/>
            </a:pPr>
            <a:r>
              <a:rPr lang="en" sz="3200" dirty="0">
                <a:solidFill>
                  <a:schemeClr val="dk1"/>
                </a:solidFill>
              </a:rPr>
              <a:t>Effect coding</a:t>
            </a:r>
          </a:p>
          <a:p>
            <a:pPr indent="-507987">
              <a:lnSpc>
                <a:spcPct val="100000"/>
              </a:lnSpc>
              <a:buClr>
                <a:schemeClr val="dk1"/>
              </a:buClr>
              <a:buSzPts val="2400"/>
              <a:buAutoNum type="arabicParenR"/>
            </a:pPr>
            <a:r>
              <a:rPr lang="en" sz="3200" dirty="0">
                <a:solidFill>
                  <a:schemeClr val="dk1"/>
                </a:solidFill>
              </a:rPr>
              <a:t>Contrast coding</a:t>
            </a:r>
          </a:p>
          <a:p>
            <a:pPr marL="101598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lang="en" sz="3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3733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200" i="1" dirty="0">
                <a:solidFill>
                  <a:schemeClr val="dk1"/>
                </a:solidFill>
              </a:rPr>
              <a:t>Note: our outcome variables are continuous in each of these examples</a:t>
            </a:r>
            <a:endParaRPr sz="32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1532-D73B-4B9C-A66F-1F2E32F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Create a new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R-Project 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r-notebook!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 descr="R">
            <a:extLst>
              <a:ext uri="{FF2B5EF4-FFF2-40B4-BE49-F238E27FC236}">
                <a16:creationId xmlns:a16="http://schemas.microsoft.com/office/drawing/2014/main" id="{9A39C587-A837-4C63-BE24-5093112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9EE4-8B96-488B-810D-EDEAE99CB0BA}"/>
              </a:ext>
            </a:extLst>
          </p:cNvPr>
          <p:cNvSpPr txBox="1"/>
          <p:nvPr/>
        </p:nvSpPr>
        <p:spPr>
          <a:xfrm>
            <a:off x="7945150" y="4294909"/>
            <a:ext cx="367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Download the “slpdata.csv” file from Canvas and save it into your R-project file</a:t>
            </a:r>
          </a:p>
        </p:txBody>
      </p:sp>
    </p:spTree>
    <p:extLst>
      <p:ext uri="{BB962C8B-B14F-4D97-AF65-F5344CB8AC3E}">
        <p14:creationId xmlns:p14="http://schemas.microsoft.com/office/powerpoint/2010/main" val="327055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Load Libraries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100" y="2233667"/>
            <a:ext cx="6755800" cy="326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04197" y="49385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Read in Data</a:t>
            </a:r>
            <a:endParaRPr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67" y="1050467"/>
            <a:ext cx="5869333" cy="54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216033" y="1789067"/>
            <a:ext cx="4661600" cy="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/>
              <a:t>This is the same slpdata we’ve used in previous lab activities.</a:t>
            </a:r>
            <a:endParaRPr sz="266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ECEF-8C8A-47DA-86D1-AF29A92C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dataset to just variables of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03ADE-B37A-451D-91FC-7D20C77C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05A64-A16C-4BAE-8C13-1019C424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" y="2447925"/>
            <a:ext cx="1201877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26B8-7553-406D-B992-9555C318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12CA5-73FD-4656-94DA-316F0A74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976437"/>
            <a:ext cx="11896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35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1"/>
      </a:accent4>
      <a:accent5>
        <a:srgbClr val="81AC83"/>
      </a:accent5>
      <a:accent6>
        <a:srgbClr val="8BAE77"/>
      </a:accent6>
      <a:hlink>
        <a:srgbClr val="918158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1619</Words>
  <Application>Microsoft Office PowerPoint</Application>
  <PresentationFormat>Widescreen</PresentationFormat>
  <Paragraphs>136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Next LT Pro</vt:lpstr>
      <vt:lpstr>Calibri</vt:lpstr>
      <vt:lpstr>Gill Sans MT</vt:lpstr>
      <vt:lpstr>Wingdings 2</vt:lpstr>
      <vt:lpstr>DividendVTI</vt:lpstr>
      <vt:lpstr>Welcome to Psy 653 Lab!</vt:lpstr>
      <vt:lpstr>Objectives</vt:lpstr>
      <vt:lpstr>Part 1: Categorical variables in regression models </vt:lpstr>
      <vt:lpstr>Demo Overview</vt:lpstr>
      <vt:lpstr>Create a new  R-Project and  r-notebook!</vt:lpstr>
      <vt:lpstr>Load Libraries</vt:lpstr>
      <vt:lpstr>Read in Data</vt:lpstr>
      <vt:lpstr>Reduce dataset to just variables of interest</vt:lpstr>
      <vt:lpstr>Describe the variables</vt:lpstr>
      <vt:lpstr>Our research question for parts 1-3:</vt:lpstr>
      <vt:lpstr>Part 1: Dummy coding</vt:lpstr>
      <vt:lpstr>What is dummy coding and why use it?</vt:lpstr>
      <vt:lpstr>Dummy coding</vt:lpstr>
      <vt:lpstr>Specify dummy codes</vt:lpstr>
      <vt:lpstr>Run model with dummy coded condition variable</vt:lpstr>
      <vt:lpstr>PowerPoint Presentation</vt:lpstr>
      <vt:lpstr>Part 2: Effect Coding</vt:lpstr>
      <vt:lpstr>What is effect coding and why use it?</vt:lpstr>
      <vt:lpstr>Specify effect coding variables</vt:lpstr>
      <vt:lpstr>PowerPoint Presentation</vt:lpstr>
      <vt:lpstr>Part 3: contrast Coding</vt:lpstr>
      <vt:lpstr>What is contrast coding?</vt:lpstr>
      <vt:lpstr>Specify Contrast Codes</vt:lpstr>
      <vt:lpstr>PowerPoint Presentation</vt:lpstr>
      <vt:lpstr>Additional resources on categorical variable coding systems:</vt:lpstr>
      <vt:lpstr>Part 2: Nonlinear regression</vt:lpstr>
      <vt:lpstr>Nonlinear regression</vt:lpstr>
      <vt:lpstr>Create a new  R-Project and  r-notebook!</vt:lpstr>
      <vt:lpstr>Load libraries</vt:lpstr>
      <vt:lpstr>New dataset description</vt:lpstr>
      <vt:lpstr>Describe data</vt:lpstr>
      <vt:lpstr>Plot a linear relationship</vt:lpstr>
      <vt:lpstr>Plot a quadratic relationship</vt:lpstr>
      <vt:lpstr>Mutate the practice variable to quadratic and cubic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653 Lab!</dc:title>
  <dc:creator>Yetz,Neil</dc:creator>
  <cp:lastModifiedBy>Yetz,Neil</cp:lastModifiedBy>
  <cp:revision>11</cp:revision>
  <dcterms:created xsi:type="dcterms:W3CDTF">2021-01-13T20:43:37Z</dcterms:created>
  <dcterms:modified xsi:type="dcterms:W3CDTF">2021-01-21T17:21:23Z</dcterms:modified>
</cp:coreProperties>
</file>