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researchgate.net/post/Linear_quadratic_and_cubic_polynomial_contras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31a9f1ae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31a9f1ae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31a9f1a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31a9f1a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3073fb74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3073fb74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3073fb746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3073fb74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31a9f1ae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31a9f1ae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313edd6a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313edd6a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333333"/>
                </a:solidFill>
                <a:highlight>
                  <a:schemeClr val="lt1"/>
                </a:highlight>
              </a:rPr>
              <a:t>If you have several categorical variables in a model it often doesn’t make much difference whether you use effect coding or dummy coding. </a:t>
            </a:r>
            <a:endParaRPr sz="1300">
              <a:solidFill>
                <a:srgbClr val="333333"/>
              </a:solidFill>
              <a:highlight>
                <a:schemeClr val="lt1"/>
              </a:highlight>
            </a:endParaRPr>
          </a:p>
          <a:p>
            <a:pPr marL="0" lvl="0" indent="0" algn="l" rtl="0">
              <a:spcBef>
                <a:spcPts val="16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3073fb74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3073fb74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Renamed variables to avoid potential issues overwriting variables from dummy coding part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1a9f1ae1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1a9f1ae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3073fb74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3073fb74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31a9f1ae1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31a9f1ae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3073fb74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3073fb74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31a9f1ae1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31a9f1ae1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313edd6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313edd6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Stack exchange</a:t>
            </a:r>
            <a:endParaRPr/>
          </a:p>
          <a:p>
            <a:pPr marL="0" lvl="0" indent="0" algn="l" rtl="0">
              <a:spcBef>
                <a:spcPts val="0"/>
              </a:spcBef>
              <a:spcAft>
                <a:spcPts val="0"/>
              </a:spcAft>
              <a:buNone/>
            </a:pPr>
            <a:r>
              <a:rPr lang="en" u="sng">
                <a:solidFill>
                  <a:schemeClr val="hlink"/>
                </a:solidFill>
                <a:hlinkClick r:id="rId3"/>
              </a:rPr>
              <a:t>https://www.researchgate.net/post/Linear_quadratic_and_cubic_polynomial_contrasts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3073fb746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3073fb74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3073fb74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3073fb74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3073fb746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3073fb74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313edd6a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313edd6a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3073fb746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3073fb74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3073fb746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3073fb74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3073fb746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3073fb74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3073fb746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3073fb74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3073fb74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3073fb74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31a9f1ae1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31a9f1ae1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3073fb74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3073fb74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31a9f1ae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31a9f1ae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31a9f1ae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31a9f1ae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31a9f1ae1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31a9f1ae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31a9f1ae1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31a9f1ae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073fb74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3073fb74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www.ndsu.edu/faculty/horsley/Polycnst.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stats.idre.ucla.edu/spss/faq/coding-systems-for-categorical-variables-in-regression-analysis/"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researchgate.net/post/Linear_quadratic_and_cubic_polynomial_contrasts" TargetMode="External"/><Relationship Id="rId5" Type="http://schemas.openxmlformats.org/officeDocument/2006/relationships/hyperlink" Target="https://www.ndsu.edu/faculty/horsley/Polycnst.pdf" TargetMode="External"/><Relationship Id="rId4" Type="http://schemas.openxmlformats.org/officeDocument/2006/relationships/hyperlink" Target="http://www.jds-online.com/files/JDS-563.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stats.idre.ucla.edu/spss/faq/coding-systems-for-categorical-variables-in-regression-analysi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03608" y="2827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Categorical predictors and nonlinear models</a:t>
            </a:r>
            <a:endParaRPr/>
          </a:p>
        </p:txBody>
      </p:sp>
      <p:sp>
        <p:nvSpPr>
          <p:cNvPr id="55" name="Google Shape;55;p13"/>
          <p:cNvSpPr txBox="1">
            <a:spLocks noGrp="1"/>
          </p:cNvSpPr>
          <p:nvPr>
            <p:ph type="subTitle" idx="1"/>
          </p:nvPr>
        </p:nvSpPr>
        <p:spPr>
          <a:xfrm>
            <a:off x="311700" y="31852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Gemma Wallace &amp; Neil Yetz</a:t>
            </a:r>
            <a:endParaRPr/>
          </a:p>
          <a:p>
            <a:pPr marL="0" lvl="0" indent="0" algn="ctr" rtl="0">
              <a:spcBef>
                <a:spcPts val="0"/>
              </a:spcBef>
              <a:spcAft>
                <a:spcPts val="0"/>
              </a:spcAft>
              <a:buNone/>
            </a:pPr>
            <a:r>
              <a:rPr lang="en"/>
              <a:t>PSY 653 Module 9 Lab</a:t>
            </a:r>
            <a:endParaRPr/>
          </a:p>
          <a:p>
            <a:pPr marL="0" lvl="0" indent="0" algn="ctr" rtl="0">
              <a:spcBef>
                <a:spcPts val="0"/>
              </a:spcBef>
              <a:spcAft>
                <a:spcPts val="0"/>
              </a:spcAft>
              <a:buNone/>
            </a:pPr>
            <a:r>
              <a:rPr lang="en"/>
              <a:t>Apr 8,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model with dummy coded condition variable</a:t>
            </a:r>
            <a:endParaRPr/>
          </a:p>
        </p:txBody>
      </p:sp>
      <p:pic>
        <p:nvPicPr>
          <p:cNvPr id="123" name="Google Shape;123;p22"/>
          <p:cNvPicPr preferRelativeResize="0"/>
          <p:nvPr/>
        </p:nvPicPr>
        <p:blipFill>
          <a:blip r:embed="rId3">
            <a:alphaModFix/>
          </a:blip>
          <a:stretch>
            <a:fillRect/>
          </a:stretch>
        </p:blipFill>
        <p:spPr>
          <a:xfrm>
            <a:off x="945263" y="1850762"/>
            <a:ext cx="7253475" cy="1441975"/>
          </a:xfrm>
          <a:prstGeom prst="rect">
            <a:avLst/>
          </a:prstGeom>
          <a:noFill/>
          <a:ln>
            <a:noFill/>
          </a:ln>
        </p:spPr>
      </p:pic>
      <p:sp>
        <p:nvSpPr>
          <p:cNvPr id="124" name="Google Shape;124;p22"/>
          <p:cNvSpPr txBox="1"/>
          <p:nvPr/>
        </p:nvSpPr>
        <p:spPr>
          <a:xfrm>
            <a:off x="311700" y="3755475"/>
            <a:ext cx="8198700" cy="6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Note: We aren’t including sex and the interaction term in this first model to make the initial interpretation simpler.</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33175" y="533400"/>
            <a:ext cx="5638426" cy="4270125"/>
          </a:xfrm>
          <a:prstGeom prst="rect">
            <a:avLst/>
          </a:prstGeom>
          <a:noFill/>
          <a:ln>
            <a:noFill/>
          </a:ln>
        </p:spPr>
      </p:pic>
      <p:sp>
        <p:nvSpPr>
          <p:cNvPr id="130" name="Google Shape;130;p23"/>
          <p:cNvSpPr txBox="1">
            <a:spLocks noGrp="1"/>
          </p:cNvSpPr>
          <p:nvPr>
            <p:ph type="body" idx="1"/>
          </p:nvPr>
        </p:nvSpPr>
        <p:spPr>
          <a:xfrm>
            <a:off x="5710225" y="533400"/>
            <a:ext cx="3251400" cy="4411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400" b="1">
                <a:solidFill>
                  <a:srgbClr val="000000"/>
                </a:solidFill>
              </a:rPr>
              <a:t>Intercept: </a:t>
            </a:r>
            <a:r>
              <a:rPr lang="en" sz="1400">
                <a:solidFill>
                  <a:srgbClr val="000000"/>
                </a:solidFill>
              </a:rPr>
              <a:t>The predicted sleep hygiene score when all x variables are zero, so participants in Condition 1.</a:t>
            </a:r>
            <a:endParaRPr sz="1400">
              <a:solidFill>
                <a:srgbClr val="000000"/>
              </a:solidFill>
            </a:endParaRPr>
          </a:p>
          <a:p>
            <a:pPr marL="0" lvl="0" indent="0" algn="l" rtl="0">
              <a:spcBef>
                <a:spcPts val="1600"/>
              </a:spcBef>
              <a:spcAft>
                <a:spcPts val="0"/>
              </a:spcAft>
              <a:buClr>
                <a:schemeClr val="dk1"/>
              </a:buClr>
              <a:buSzPts val="1100"/>
              <a:buFont typeface="Arial"/>
              <a:buNone/>
            </a:pPr>
            <a:r>
              <a:rPr lang="en" sz="1400" b="1">
                <a:solidFill>
                  <a:srgbClr val="000000"/>
                </a:solidFill>
              </a:rPr>
              <a:t>cond2:</a:t>
            </a:r>
            <a:r>
              <a:rPr lang="en" sz="1400">
                <a:solidFill>
                  <a:srgbClr val="000000"/>
                </a:solidFill>
              </a:rPr>
              <a:t> the predicted difference in sleep hygiene score between participants in condition 2 compared to condition 1.</a:t>
            </a:r>
            <a:endParaRPr sz="1400">
              <a:solidFill>
                <a:srgbClr val="000000"/>
              </a:solidFill>
            </a:endParaRPr>
          </a:p>
          <a:p>
            <a:pPr marL="0" lvl="0" indent="0" algn="l" rtl="0">
              <a:spcBef>
                <a:spcPts val="1600"/>
              </a:spcBef>
              <a:spcAft>
                <a:spcPts val="1600"/>
              </a:spcAft>
              <a:buNone/>
            </a:pPr>
            <a:r>
              <a:rPr lang="en" sz="1400" b="1">
                <a:solidFill>
                  <a:srgbClr val="000000"/>
                </a:solidFill>
              </a:rPr>
              <a:t>cond3:</a:t>
            </a:r>
            <a:r>
              <a:rPr lang="en" sz="1400">
                <a:solidFill>
                  <a:srgbClr val="000000"/>
                </a:solidFill>
              </a:rPr>
              <a:t> the predicted difference in sleep hygiene score between participants in condition 3 compared to condition 1.</a:t>
            </a:r>
            <a:endParaRPr sz="1400">
              <a:solidFill>
                <a:srgbClr val="000000"/>
              </a:solidFill>
            </a:endParaRPr>
          </a:p>
        </p:txBody>
      </p:sp>
      <p:sp>
        <p:nvSpPr>
          <p:cNvPr id="131" name="Google Shape;131;p23"/>
          <p:cNvSpPr txBox="1"/>
          <p:nvPr/>
        </p:nvSpPr>
        <p:spPr>
          <a:xfrm>
            <a:off x="5710225" y="236075"/>
            <a:ext cx="3251400" cy="297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Interpretations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195275" y="320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model with dummy coded condition, sex &amp; interaction</a:t>
            </a:r>
            <a:endParaRPr/>
          </a:p>
        </p:txBody>
      </p:sp>
      <p:pic>
        <p:nvPicPr>
          <p:cNvPr id="137" name="Google Shape;137;p24"/>
          <p:cNvPicPr preferRelativeResize="0"/>
          <p:nvPr/>
        </p:nvPicPr>
        <p:blipFill>
          <a:blip r:embed="rId3">
            <a:alphaModFix/>
          </a:blip>
          <a:stretch>
            <a:fillRect/>
          </a:stretch>
        </p:blipFill>
        <p:spPr>
          <a:xfrm>
            <a:off x="195263" y="1800225"/>
            <a:ext cx="8753475" cy="154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38850" y="265025"/>
            <a:ext cx="5169250" cy="4591149"/>
          </a:xfrm>
          <a:prstGeom prst="rect">
            <a:avLst/>
          </a:prstGeom>
          <a:noFill/>
          <a:ln>
            <a:noFill/>
          </a:ln>
        </p:spPr>
      </p:pic>
      <p:sp>
        <p:nvSpPr>
          <p:cNvPr id="143" name="Google Shape;143;p25"/>
          <p:cNvSpPr txBox="1"/>
          <p:nvPr/>
        </p:nvSpPr>
        <p:spPr>
          <a:xfrm>
            <a:off x="5246725" y="294575"/>
            <a:ext cx="3810900" cy="473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b="1" dirty="0"/>
              <a:t>Intercept: </a:t>
            </a:r>
            <a:r>
              <a:rPr lang="en" sz="800" dirty="0"/>
              <a:t>The predicted sleep hygiene score when all x variables are zero, so males in Condition 1.</a:t>
            </a:r>
            <a:endParaRPr sz="800" dirty="0"/>
          </a:p>
          <a:p>
            <a:pPr marL="0" lvl="0" indent="0" algn="l" rtl="0">
              <a:spcBef>
                <a:spcPts val="0"/>
              </a:spcBef>
              <a:spcAft>
                <a:spcPts val="0"/>
              </a:spcAft>
              <a:buClr>
                <a:schemeClr val="dk1"/>
              </a:buClr>
              <a:buSzPts val="1100"/>
              <a:buFont typeface="Arial"/>
              <a:buNone/>
            </a:pPr>
            <a:endParaRPr sz="800" dirty="0"/>
          </a:p>
          <a:p>
            <a:pPr marL="0" lvl="0" indent="0" algn="l" rtl="0">
              <a:spcBef>
                <a:spcPts val="0"/>
              </a:spcBef>
              <a:spcAft>
                <a:spcPts val="0"/>
              </a:spcAft>
              <a:buClr>
                <a:schemeClr val="dk1"/>
              </a:buClr>
              <a:buSzPts val="1100"/>
              <a:buFont typeface="Arial"/>
              <a:buNone/>
            </a:pPr>
            <a:r>
              <a:rPr lang="en" sz="800" b="1" dirty="0"/>
              <a:t>female:</a:t>
            </a:r>
            <a:r>
              <a:rPr lang="en" sz="800" dirty="0"/>
              <a:t> This variable is involved in an interaction, so it's a simple slope. Specifically, it is the effect of female when both cond2 = 0 and cond3 = 0, so people in Condition 1. Therefore, it is the predicted difference in sleep hygiene between females and males in Condition 1. The slope is positive, meaning that females in Condition 1 tend to have better sleep hygiene than males in Condition 1. This is a statistically significant difference (p-value is less than alpha).</a:t>
            </a:r>
            <a:endParaRPr sz="800" dirty="0"/>
          </a:p>
          <a:p>
            <a:pPr marL="0" lvl="0" indent="0" algn="l" rtl="0">
              <a:spcBef>
                <a:spcPts val="0"/>
              </a:spcBef>
              <a:spcAft>
                <a:spcPts val="0"/>
              </a:spcAft>
              <a:buClr>
                <a:schemeClr val="dk1"/>
              </a:buClr>
              <a:buSzPts val="1100"/>
              <a:buFont typeface="Arial"/>
              <a:buNone/>
            </a:pPr>
            <a:endParaRPr sz="800" dirty="0"/>
          </a:p>
          <a:p>
            <a:pPr marL="0" lvl="0" indent="0" algn="l" rtl="0">
              <a:spcBef>
                <a:spcPts val="0"/>
              </a:spcBef>
              <a:spcAft>
                <a:spcPts val="0"/>
              </a:spcAft>
              <a:buClr>
                <a:schemeClr val="dk1"/>
              </a:buClr>
              <a:buSzPts val="1100"/>
              <a:buFont typeface="Arial"/>
              <a:buNone/>
            </a:pPr>
            <a:r>
              <a:rPr lang="en" sz="800" b="1" dirty="0"/>
              <a:t>cond2: </a:t>
            </a:r>
            <a:r>
              <a:rPr lang="en" sz="800" dirty="0"/>
              <a:t>This variable is involved in an interaction, so it is a simple slope. It is the effect of being in Condition 2 (compared to Condition 1) when female = 0, so among males. It is the predicted difference in sleep hygiene for males in Condition 2 compared to males in Condition 1. This is a statistically significant difference (p-value is less than alpha).</a:t>
            </a:r>
            <a:endParaRPr sz="800" dirty="0"/>
          </a:p>
          <a:p>
            <a:pPr marL="0" lvl="0" indent="0" algn="l" rtl="0">
              <a:spcBef>
                <a:spcPts val="0"/>
              </a:spcBef>
              <a:spcAft>
                <a:spcPts val="0"/>
              </a:spcAft>
              <a:buClr>
                <a:schemeClr val="dk1"/>
              </a:buClr>
              <a:buSzPts val="1100"/>
              <a:buFont typeface="Arial"/>
              <a:buNone/>
            </a:pPr>
            <a:endParaRPr sz="800" dirty="0"/>
          </a:p>
          <a:p>
            <a:pPr marL="0" lvl="0" indent="0" algn="l" rtl="0">
              <a:spcBef>
                <a:spcPts val="0"/>
              </a:spcBef>
              <a:spcAft>
                <a:spcPts val="0"/>
              </a:spcAft>
              <a:buClr>
                <a:schemeClr val="dk1"/>
              </a:buClr>
              <a:buSzPts val="1100"/>
              <a:buFont typeface="Arial"/>
              <a:buNone/>
            </a:pPr>
            <a:r>
              <a:rPr lang="en" sz="800" b="1" dirty="0"/>
              <a:t>cond3:</a:t>
            </a:r>
            <a:r>
              <a:rPr lang="en" sz="800" dirty="0"/>
              <a:t> This variable is involved in an interaction, so it is a simple slope. It is the effect of being in Condition 3 (compared to Condition 1) when female = 0, so among males. It is the predicted difference in sleep hygiene for males in Condition 3 compared to males in Condition 1. This is a statistically significant difference (p-value is less than alpha).</a:t>
            </a:r>
            <a:endParaRPr sz="800" dirty="0"/>
          </a:p>
          <a:p>
            <a:pPr marL="0" lvl="0" indent="0" algn="l" rtl="0">
              <a:spcBef>
                <a:spcPts val="0"/>
              </a:spcBef>
              <a:spcAft>
                <a:spcPts val="0"/>
              </a:spcAft>
              <a:buClr>
                <a:schemeClr val="dk1"/>
              </a:buClr>
              <a:buSzPts val="1100"/>
              <a:buFont typeface="Arial"/>
              <a:buNone/>
            </a:pPr>
            <a:endParaRPr sz="800" dirty="0"/>
          </a:p>
          <a:p>
            <a:pPr marL="0" lvl="0" indent="0" algn="l" rtl="0">
              <a:spcBef>
                <a:spcPts val="0"/>
              </a:spcBef>
              <a:spcAft>
                <a:spcPts val="0"/>
              </a:spcAft>
              <a:buClr>
                <a:schemeClr val="dk1"/>
              </a:buClr>
              <a:buSzPts val="1100"/>
              <a:buFont typeface="Arial"/>
              <a:buNone/>
            </a:pPr>
            <a:r>
              <a:rPr lang="en" sz="800" b="1" dirty="0"/>
              <a:t>female:cond2: </a:t>
            </a:r>
            <a:r>
              <a:rPr lang="en" sz="800" dirty="0"/>
              <a:t>The predicted differential effect of being in Condition 2 compared to Condition 1 for females compared to males. This is a statistically significant difference (p-value is less than alpha). The coefficient for cond2 presents the effect (i.e., benefit) of being in Condition 2 (compared to 1) for males. To get the effect for females, we take the effect for males (2.084) and add the female:cond2 interaction term (-.643). Therefore, the effect (i.e., benefit) of being in Condition 2 (compared to Condition 1) for females is 1.441.</a:t>
            </a:r>
            <a:endParaRPr sz="800" dirty="0"/>
          </a:p>
          <a:p>
            <a:pPr marL="0" lvl="0" indent="0" algn="l" rtl="0">
              <a:spcBef>
                <a:spcPts val="0"/>
              </a:spcBef>
              <a:spcAft>
                <a:spcPts val="0"/>
              </a:spcAft>
              <a:buClr>
                <a:schemeClr val="dk1"/>
              </a:buClr>
              <a:buSzPts val="1100"/>
              <a:buFont typeface="Arial"/>
              <a:buNone/>
            </a:pPr>
            <a:endParaRPr sz="800" dirty="0"/>
          </a:p>
          <a:p>
            <a:pPr marL="0" lvl="0" indent="0" algn="l" rtl="0">
              <a:spcBef>
                <a:spcPts val="0"/>
              </a:spcBef>
              <a:spcAft>
                <a:spcPts val="0"/>
              </a:spcAft>
              <a:buClr>
                <a:schemeClr val="dk1"/>
              </a:buClr>
              <a:buSzPts val="1100"/>
              <a:buFont typeface="Arial"/>
              <a:buNone/>
            </a:pPr>
            <a:r>
              <a:rPr lang="en" sz="800" b="1" dirty="0"/>
              <a:t>female:cond3: </a:t>
            </a:r>
            <a:r>
              <a:rPr lang="en" sz="800" dirty="0"/>
              <a:t>The predicted differential effect of being in Condition 3 compared to Condition 1 for females compared to males. This is a statistically significant difference (p-value is less than alpha). The coefficient for cond3 presents the effect (i.e., benefit) of being in Condition 3 (compared to 1) for males. To get the effect for females, we take the effect for males (2.962) and add the female:cond3 interaction term (-1.160). Therefore, the effect (i.e., benefit) of being in Condition 3 (compared to Condition 1) for females is 1.802.</a:t>
            </a:r>
            <a:endParaRPr sz="800" dirty="0"/>
          </a:p>
          <a:p>
            <a:pPr marL="0" lvl="0" indent="0" algn="l" rtl="0">
              <a:spcBef>
                <a:spcPts val="0"/>
              </a:spcBef>
              <a:spcAft>
                <a:spcPts val="0"/>
              </a:spcAft>
              <a:buNone/>
            </a:pPr>
            <a:endParaRPr sz="750" dirty="0"/>
          </a:p>
        </p:txBody>
      </p:sp>
      <p:sp>
        <p:nvSpPr>
          <p:cNvPr id="144" name="Google Shape;144;p25"/>
          <p:cNvSpPr txBox="1"/>
          <p:nvPr/>
        </p:nvSpPr>
        <p:spPr>
          <a:xfrm>
            <a:off x="5246725" y="7475"/>
            <a:ext cx="3810900" cy="287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Interpretations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191185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Part 2: Effect Coding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148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is effect coding and why use it?</a:t>
            </a:r>
            <a:endParaRPr/>
          </a:p>
        </p:txBody>
      </p:sp>
      <p:sp>
        <p:nvSpPr>
          <p:cNvPr id="155" name="Google Shape;155;p27"/>
          <p:cNvSpPr txBox="1">
            <a:spLocks noGrp="1"/>
          </p:cNvSpPr>
          <p:nvPr>
            <p:ph type="body" idx="1"/>
          </p:nvPr>
        </p:nvSpPr>
        <p:spPr>
          <a:xfrm>
            <a:off x="311700" y="913000"/>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0000"/>
                </a:solidFill>
                <a:highlight>
                  <a:srgbClr val="FFFFFF"/>
                </a:highlight>
              </a:rPr>
              <a:t>Similar to dummy coding, except here, you are comparing one level of a categorical predictor to the </a:t>
            </a:r>
            <a:r>
              <a:rPr lang="en" i="1">
                <a:solidFill>
                  <a:srgbClr val="000000"/>
                </a:solidFill>
                <a:highlight>
                  <a:srgbClr val="FFFFFF"/>
                </a:highlight>
              </a:rPr>
              <a:t>mean</a:t>
            </a:r>
            <a:r>
              <a:rPr lang="en">
                <a:solidFill>
                  <a:srgbClr val="000000"/>
                </a:solidFill>
                <a:highlight>
                  <a:srgbClr val="FFFFFF"/>
                </a:highlight>
              </a:rPr>
              <a:t> of all of the levels.</a:t>
            </a:r>
            <a:endParaRPr>
              <a:solidFill>
                <a:srgbClr val="000000"/>
              </a:solidFill>
              <a:highlight>
                <a:srgbClr val="FFFFFF"/>
              </a:highlight>
            </a:endParaRPr>
          </a:p>
          <a:p>
            <a:pPr marL="0" lvl="0" indent="0" algn="l" rtl="0">
              <a:spcBef>
                <a:spcPts val="1600"/>
              </a:spcBef>
              <a:spcAft>
                <a:spcPts val="0"/>
              </a:spcAft>
              <a:buNone/>
            </a:pPr>
            <a:r>
              <a:rPr lang="en">
                <a:solidFill>
                  <a:srgbClr val="000000"/>
                </a:solidFill>
                <a:highlight>
                  <a:srgbClr val="FFFFFF"/>
                </a:highlight>
              </a:rPr>
              <a:t>Instead of asking “are two conditions different from each other?” using dummy coding, effect coding asks “is this condition different from average?”</a:t>
            </a:r>
            <a:endParaRPr>
              <a:solidFill>
                <a:srgbClr val="000000"/>
              </a:solidFill>
              <a:highlight>
                <a:srgbClr val="FFFFFF"/>
              </a:highlight>
            </a:endParaRPr>
          </a:p>
          <a:p>
            <a:pPr marL="0" lvl="0" indent="0" algn="l" rtl="0">
              <a:spcBef>
                <a:spcPts val="1600"/>
              </a:spcBef>
              <a:spcAft>
                <a:spcPts val="1600"/>
              </a:spcAft>
              <a:buNone/>
            </a:pPr>
            <a:r>
              <a:rPr lang="en">
                <a:solidFill>
                  <a:srgbClr val="000000"/>
                </a:solidFill>
                <a:highlight>
                  <a:srgbClr val="FFFFFF"/>
                </a:highlight>
              </a:rPr>
              <a:t>While the "rule" in dummy coding is that only values of 0 and 1 are valid, the "rule" in effect coding is that all of the values in any new variable must sum to zero. </a:t>
            </a:r>
            <a:endParaRPr sz="1300">
              <a:solidFill>
                <a:srgbClr val="333333"/>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311700" y="61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 effect coding variables</a:t>
            </a:r>
            <a:endParaRPr/>
          </a:p>
        </p:txBody>
      </p:sp>
      <p:sp>
        <p:nvSpPr>
          <p:cNvPr id="161" name="Google Shape;161;p28"/>
          <p:cNvSpPr txBox="1"/>
          <p:nvPr/>
        </p:nvSpPr>
        <p:spPr>
          <a:xfrm>
            <a:off x="99000" y="3305475"/>
            <a:ext cx="8946000" cy="17232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We created two new variables: </a:t>
            </a:r>
            <a:endParaRPr/>
          </a:p>
          <a:p>
            <a:pPr marL="0" lvl="0" indent="0" algn="l" rtl="0">
              <a:spcBef>
                <a:spcPts val="0"/>
              </a:spcBef>
              <a:spcAft>
                <a:spcPts val="0"/>
              </a:spcAft>
              <a:buNone/>
            </a:pPr>
            <a:r>
              <a:rPr lang="en" u="sng"/>
              <a:t>cond2.ec</a:t>
            </a:r>
            <a:r>
              <a:rPr lang="en"/>
              <a:t> is a effect coded variable in which condition 2 is coded as 1, condition 1 is coded as -1, and condition 3 is coded as 0. This variable allows us to compare the mean difference in Y between condition 2 and the average score across all conditions.</a:t>
            </a:r>
            <a:endParaRPr/>
          </a:p>
          <a:p>
            <a:pPr marL="0" lvl="0" indent="0" algn="l" rtl="0">
              <a:spcBef>
                <a:spcPts val="0"/>
              </a:spcBef>
              <a:spcAft>
                <a:spcPts val="0"/>
              </a:spcAft>
              <a:buNone/>
            </a:pPr>
            <a:r>
              <a:rPr lang="en" u="sng"/>
              <a:t>cond3.ec</a:t>
            </a:r>
            <a:r>
              <a:rPr lang="en"/>
              <a:t> is a </a:t>
            </a:r>
            <a:r>
              <a:rPr lang="en">
                <a:solidFill>
                  <a:schemeClr val="dk1"/>
                </a:solidFill>
              </a:rPr>
              <a:t>is a dummy coded binary variable in which condition 3 is coded as 1, condition 1 is coded as -1, and condition 2 is coded as 0. This variable allows us to compare the mean difference in Y between condition 3 and the average score across all conditions.</a:t>
            </a:r>
            <a:endParaRPr>
              <a:solidFill>
                <a:schemeClr val="dk1"/>
              </a:solidFill>
            </a:endParaRPr>
          </a:p>
          <a:p>
            <a:pPr marL="0" lvl="0" indent="0" algn="l" rtl="0">
              <a:spcBef>
                <a:spcPts val="0"/>
              </a:spcBef>
              <a:spcAft>
                <a:spcPts val="0"/>
              </a:spcAft>
              <a:buNone/>
            </a:pPr>
            <a:endParaRPr/>
          </a:p>
        </p:txBody>
      </p:sp>
      <p:pic>
        <p:nvPicPr>
          <p:cNvPr id="162" name="Google Shape;162;p28"/>
          <p:cNvPicPr preferRelativeResize="0"/>
          <p:nvPr/>
        </p:nvPicPr>
        <p:blipFill>
          <a:blip r:embed="rId3">
            <a:alphaModFix/>
          </a:blip>
          <a:stretch>
            <a:fillRect/>
          </a:stretch>
        </p:blipFill>
        <p:spPr>
          <a:xfrm>
            <a:off x="152400" y="786975"/>
            <a:ext cx="7475503" cy="236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body" idx="1"/>
          </p:nvPr>
        </p:nvSpPr>
        <p:spPr>
          <a:xfrm>
            <a:off x="5799600" y="466675"/>
            <a:ext cx="3032700" cy="4223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300" b="1">
                <a:solidFill>
                  <a:srgbClr val="000000"/>
                </a:solidFill>
              </a:rPr>
              <a:t>Intercept:</a:t>
            </a:r>
            <a:r>
              <a:rPr lang="en" sz="1300">
                <a:solidFill>
                  <a:srgbClr val="000000"/>
                </a:solidFill>
              </a:rPr>
              <a:t> In effect coding, the intercept is the grand mean of sleep hygiene across all the three treatment groups</a:t>
            </a:r>
            <a:endParaRPr sz="1300">
              <a:solidFill>
                <a:srgbClr val="000000"/>
              </a:solidFill>
            </a:endParaRPr>
          </a:p>
          <a:p>
            <a:pPr marL="0" lvl="0" indent="0" algn="l" rtl="0">
              <a:spcBef>
                <a:spcPts val="1600"/>
              </a:spcBef>
              <a:spcAft>
                <a:spcPts val="0"/>
              </a:spcAft>
              <a:buClr>
                <a:schemeClr val="dk1"/>
              </a:buClr>
              <a:buSzPts val="1100"/>
              <a:buFont typeface="Arial"/>
              <a:buNone/>
            </a:pPr>
            <a:r>
              <a:rPr lang="en" sz="1300" b="1">
                <a:solidFill>
                  <a:srgbClr val="000000"/>
                </a:solidFill>
              </a:rPr>
              <a:t>cond2: </a:t>
            </a:r>
            <a:r>
              <a:rPr lang="en" sz="1300">
                <a:solidFill>
                  <a:srgbClr val="000000"/>
                </a:solidFill>
              </a:rPr>
              <a:t>the predicted difference in sleep hygiene score between participants in condition 2 compared to the mean of all three treatment conditions.</a:t>
            </a:r>
            <a:endParaRPr sz="1300">
              <a:solidFill>
                <a:srgbClr val="000000"/>
              </a:solidFill>
            </a:endParaRPr>
          </a:p>
          <a:p>
            <a:pPr marL="0" lvl="0" indent="0" algn="l" rtl="0">
              <a:spcBef>
                <a:spcPts val="1600"/>
              </a:spcBef>
              <a:spcAft>
                <a:spcPts val="1600"/>
              </a:spcAft>
              <a:buNone/>
            </a:pPr>
            <a:r>
              <a:rPr lang="en" sz="1300" b="1">
                <a:solidFill>
                  <a:srgbClr val="000000"/>
                </a:solidFill>
              </a:rPr>
              <a:t>cond3:</a:t>
            </a:r>
            <a:r>
              <a:rPr lang="en" sz="1300">
                <a:solidFill>
                  <a:srgbClr val="000000"/>
                </a:solidFill>
              </a:rPr>
              <a:t> the predicted difference in sleep hygiene score between participants in condition 3 compared to the mean of all three treatment conditions.</a:t>
            </a:r>
            <a:endParaRPr sz="1300">
              <a:solidFill>
                <a:srgbClr val="000000"/>
              </a:solidFill>
            </a:endParaRPr>
          </a:p>
        </p:txBody>
      </p:sp>
      <p:sp>
        <p:nvSpPr>
          <p:cNvPr id="168" name="Google Shape;168;p29"/>
          <p:cNvSpPr txBox="1"/>
          <p:nvPr/>
        </p:nvSpPr>
        <p:spPr>
          <a:xfrm>
            <a:off x="0" y="4740200"/>
            <a:ext cx="9065700" cy="4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Note: We aren’t including sex and the interaction term in this first model to make the initial interpretation simpler.</a:t>
            </a:r>
            <a:endParaRPr/>
          </a:p>
        </p:txBody>
      </p:sp>
      <p:sp>
        <p:nvSpPr>
          <p:cNvPr id="169" name="Google Shape;169;p29"/>
          <p:cNvSpPr txBox="1"/>
          <p:nvPr/>
        </p:nvSpPr>
        <p:spPr>
          <a:xfrm>
            <a:off x="5799625" y="159875"/>
            <a:ext cx="3032700" cy="306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Interpretations</a:t>
            </a:r>
            <a:endParaRPr/>
          </a:p>
        </p:txBody>
      </p:sp>
      <p:pic>
        <p:nvPicPr>
          <p:cNvPr id="170" name="Google Shape;170;p29"/>
          <p:cNvPicPr preferRelativeResize="0"/>
          <p:nvPr/>
        </p:nvPicPr>
        <p:blipFill>
          <a:blip r:embed="rId3">
            <a:alphaModFix/>
          </a:blip>
          <a:stretch>
            <a:fillRect/>
          </a:stretch>
        </p:blipFill>
        <p:spPr>
          <a:xfrm>
            <a:off x="88725" y="163100"/>
            <a:ext cx="5122200" cy="463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p:nvPr/>
        </p:nvSpPr>
        <p:spPr>
          <a:xfrm>
            <a:off x="5246725" y="370775"/>
            <a:ext cx="3810900" cy="473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800" b="1"/>
              <a:t>Intercept: </a:t>
            </a:r>
            <a:r>
              <a:rPr lang="en" sz="800"/>
              <a:t> The intercept is the grand mean of sleep hygiene among males (i.e., when x = 0) across all of the conditions.. </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b="1"/>
              <a:t>sex.ffemale:</a:t>
            </a:r>
            <a:r>
              <a:rPr lang="en" sz="800"/>
              <a:t> This variable is involved in an interaction, so it's a simple slope. It is the predicted difference in average sleep hygiene between females and males across all of the conditions</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b="1"/>
              <a:t>cond2: </a:t>
            </a:r>
            <a:r>
              <a:rPr lang="en" sz="800"/>
              <a:t>This variable is involved in an interaction, so it is a simple slope. It is the effect of being in Condition 2 (compared to the average of all three conditions) when female = 0, so among males. It is the predicted difference in sleep hygiene for males in Condition 2 compared to the grand mean of sleep hygiene (the mean of condition 2 is 0.402 higher than the grand mean, 5.433). This is a statistically significant difference (p-value is less than alpha).</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b="1"/>
              <a:t>cond3:</a:t>
            </a:r>
            <a:r>
              <a:rPr lang="en" sz="800"/>
              <a:t> This variable is involved in an interaction, so it is a simple slope. It is the effect of being in Condition 3 (compared to the average of all three conditions) when female = 0, so among males. It is the predicted difference in sleep hygiene for males in Condition 3 compared to the grand mean of sleep hygiene (the mean of condition 3 is 1.280 higher than the grand mean, 5.433). This is a statistically significant difference (p-value is less than alpha).</a:t>
            </a:r>
            <a:endParaRPr sz="800"/>
          </a:p>
          <a:p>
            <a:pPr marL="0" lvl="0" indent="0" algn="l" rtl="0">
              <a:spcBef>
                <a:spcPts val="0"/>
              </a:spcBef>
              <a:spcAft>
                <a:spcPts val="0"/>
              </a:spcAft>
              <a:buNone/>
            </a:pPr>
            <a:endParaRPr sz="800"/>
          </a:p>
          <a:p>
            <a:pPr marL="0" lvl="0" indent="0" algn="l" rtl="0">
              <a:spcBef>
                <a:spcPts val="0"/>
              </a:spcBef>
              <a:spcAft>
                <a:spcPts val="0"/>
              </a:spcAft>
              <a:buNone/>
            </a:pPr>
            <a:r>
              <a:rPr lang="en" sz="800" b="1"/>
              <a:t>female:cond2:</a:t>
            </a:r>
            <a:r>
              <a:rPr lang="en" sz="800"/>
              <a:t> female:cond2: The predicted differential effect of being in Condition 2 compared to the grand mean for females compared to males. This is not a statistically significant difference (p-value is greater than alpha). The coefficient for cond2 presents the effect (i.e., benefit) of being in Condition 2 (compared to average) for males. To get the effect for females, we take the effect for males (0.402) and add the female:cond2 interaction term (-.042). Therefore, the effect (i.e., benefit) of being in Condition 2 (compared to average for females is 0.36.</a:t>
            </a:r>
            <a:endParaRPr sz="800"/>
          </a:p>
          <a:p>
            <a:pPr marL="0" lvl="0" indent="0" algn="l" rtl="0">
              <a:spcBef>
                <a:spcPts val="0"/>
              </a:spcBef>
              <a:spcAft>
                <a:spcPts val="0"/>
              </a:spcAft>
              <a:buNone/>
            </a:pPr>
            <a:endParaRPr sz="800" b="1"/>
          </a:p>
          <a:p>
            <a:pPr marL="0" lvl="0" indent="0" algn="l" rtl="0">
              <a:spcBef>
                <a:spcPts val="0"/>
              </a:spcBef>
              <a:spcAft>
                <a:spcPts val="0"/>
              </a:spcAft>
              <a:buNone/>
            </a:pPr>
            <a:r>
              <a:rPr lang="en" sz="800" b="1"/>
              <a:t>female:cond3: </a:t>
            </a:r>
            <a:r>
              <a:rPr lang="en" sz="800"/>
              <a:t>The predicted differential effect of being in Condition 3 compared to average for females compared to males. This is a statistically significant difference (p-value is less than alpha). The coefficient for cond3 presents the effect (i.e., benefit) of being in Condition 3 (compared to average) for males. To get the effect for females, we take the effect for males (1.280) and add the female:cond3 interaction term (-.559). Therefore, the effect (i.e., benefit) of being in Condition 3 (compared to average) for females is 0.721.</a:t>
            </a:r>
            <a:endParaRPr sz="750"/>
          </a:p>
        </p:txBody>
      </p:sp>
      <p:sp>
        <p:nvSpPr>
          <p:cNvPr id="176" name="Google Shape;176;p30"/>
          <p:cNvSpPr txBox="1"/>
          <p:nvPr/>
        </p:nvSpPr>
        <p:spPr>
          <a:xfrm>
            <a:off x="5246725" y="83675"/>
            <a:ext cx="3810900" cy="287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Interpretations</a:t>
            </a:r>
            <a:endParaRPr/>
          </a:p>
        </p:txBody>
      </p:sp>
      <p:sp>
        <p:nvSpPr>
          <p:cNvPr id="177" name="Google Shape;177;p30"/>
          <p:cNvSpPr txBox="1"/>
          <p:nvPr/>
        </p:nvSpPr>
        <p:spPr>
          <a:xfrm>
            <a:off x="11525" y="4764750"/>
            <a:ext cx="5235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rgbClr val="FF0000"/>
                </a:solidFill>
              </a:rPr>
              <a:t>The model suggests that males benefit more from cond3 compared to average, compared to how much females benefit from cond3 compared to average.</a:t>
            </a:r>
            <a:endParaRPr sz="800" b="1">
              <a:solidFill>
                <a:srgbClr val="FF0000"/>
              </a:solidFill>
            </a:endParaRPr>
          </a:p>
        </p:txBody>
      </p:sp>
      <p:pic>
        <p:nvPicPr>
          <p:cNvPr id="178" name="Google Shape;178;p30"/>
          <p:cNvPicPr preferRelativeResize="0"/>
          <p:nvPr/>
        </p:nvPicPr>
        <p:blipFill>
          <a:blip r:embed="rId3">
            <a:alphaModFix/>
          </a:blip>
          <a:stretch>
            <a:fillRect/>
          </a:stretch>
        </p:blipFill>
        <p:spPr>
          <a:xfrm>
            <a:off x="56625" y="83675"/>
            <a:ext cx="5190098" cy="46383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Part 3: Orthogonal polynomials contrasts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39300" y="109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Demo Overview</a:t>
            </a:r>
            <a:endParaRPr sz="3000"/>
          </a:p>
        </p:txBody>
      </p:sp>
      <p:sp>
        <p:nvSpPr>
          <p:cNvPr id="61" name="Google Shape;61;p14"/>
          <p:cNvSpPr txBox="1">
            <a:spLocks noGrp="1"/>
          </p:cNvSpPr>
          <p:nvPr>
            <p:ph type="body" idx="1"/>
          </p:nvPr>
        </p:nvSpPr>
        <p:spPr>
          <a:xfrm>
            <a:off x="311700" y="863550"/>
            <a:ext cx="8520600" cy="3868800"/>
          </a:xfrm>
          <a:prstGeom prst="rect">
            <a:avLst/>
          </a:prstGeom>
          <a:solidFill>
            <a:srgbClr val="CFE2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chemeClr val="dk1"/>
                </a:solidFill>
              </a:rPr>
              <a:t>We are practicing three different ways of examining categorical predictors in a regression framework:</a:t>
            </a:r>
            <a:endParaRPr sz="2400">
              <a:solidFill>
                <a:schemeClr val="dk1"/>
              </a:solidFill>
            </a:endParaRPr>
          </a:p>
          <a:p>
            <a:pPr marL="0" lvl="0" indent="0" algn="l" rtl="0">
              <a:lnSpc>
                <a:spcPct val="100000"/>
              </a:lnSpc>
              <a:spcBef>
                <a:spcPts val="0"/>
              </a:spcBef>
              <a:spcAft>
                <a:spcPts val="0"/>
              </a:spcAft>
              <a:buNone/>
            </a:pPr>
            <a:endParaRPr sz="2400">
              <a:solidFill>
                <a:schemeClr val="dk1"/>
              </a:solidFill>
            </a:endParaRPr>
          </a:p>
          <a:p>
            <a:pPr marL="457200" lvl="0" indent="-381000" algn="l" rtl="0">
              <a:lnSpc>
                <a:spcPct val="100000"/>
              </a:lnSpc>
              <a:spcBef>
                <a:spcPts val="0"/>
              </a:spcBef>
              <a:spcAft>
                <a:spcPts val="0"/>
              </a:spcAft>
              <a:buClr>
                <a:schemeClr val="dk1"/>
              </a:buClr>
              <a:buSzPts val="2400"/>
              <a:buAutoNum type="arabicParenR"/>
            </a:pPr>
            <a:r>
              <a:rPr lang="en" sz="2400">
                <a:solidFill>
                  <a:schemeClr val="dk1"/>
                </a:solidFill>
              </a:rPr>
              <a:t>Dummy coding</a:t>
            </a:r>
            <a:endParaRPr sz="2400">
              <a:solidFill>
                <a:schemeClr val="dk1"/>
              </a:solidFill>
            </a:endParaRPr>
          </a:p>
          <a:p>
            <a:pPr marL="457200" lvl="0" indent="-381000" algn="l" rtl="0">
              <a:lnSpc>
                <a:spcPct val="100000"/>
              </a:lnSpc>
              <a:spcBef>
                <a:spcPts val="0"/>
              </a:spcBef>
              <a:spcAft>
                <a:spcPts val="0"/>
              </a:spcAft>
              <a:buClr>
                <a:schemeClr val="dk1"/>
              </a:buClr>
              <a:buSzPts val="2400"/>
              <a:buAutoNum type="arabicParenR"/>
            </a:pPr>
            <a:r>
              <a:rPr lang="en" sz="2400">
                <a:solidFill>
                  <a:schemeClr val="dk1"/>
                </a:solidFill>
              </a:rPr>
              <a:t>Effect coding</a:t>
            </a:r>
            <a:endParaRPr sz="2400">
              <a:solidFill>
                <a:schemeClr val="dk1"/>
              </a:solidFill>
            </a:endParaRPr>
          </a:p>
          <a:p>
            <a:pPr marL="457200" lvl="0" indent="-381000" algn="l" rtl="0">
              <a:lnSpc>
                <a:spcPct val="100000"/>
              </a:lnSpc>
              <a:spcBef>
                <a:spcPts val="0"/>
              </a:spcBef>
              <a:spcAft>
                <a:spcPts val="0"/>
              </a:spcAft>
              <a:buClr>
                <a:schemeClr val="dk1"/>
              </a:buClr>
              <a:buSzPts val="2400"/>
              <a:buAutoNum type="arabicParenR"/>
            </a:pPr>
            <a:r>
              <a:rPr lang="en" sz="2400">
                <a:solidFill>
                  <a:schemeClr val="dk1"/>
                </a:solidFill>
              </a:rPr>
              <a:t>Orthogonal Polynomial Contrasts</a:t>
            </a:r>
            <a:endParaRPr sz="2400">
              <a:solidFill>
                <a:schemeClr val="dk1"/>
              </a:solidFill>
            </a:endParaRPr>
          </a:p>
          <a:p>
            <a:pPr marL="0" lvl="0" indent="0" algn="l" rtl="0">
              <a:lnSpc>
                <a:spcPct val="100000"/>
              </a:lnSpc>
              <a:spcBef>
                <a:spcPts val="0"/>
              </a:spcBef>
              <a:spcAft>
                <a:spcPts val="0"/>
              </a:spcAft>
              <a:buNone/>
            </a:pPr>
            <a:endParaRPr sz="2800">
              <a:solidFill>
                <a:schemeClr val="dk1"/>
              </a:solidFill>
            </a:endParaRPr>
          </a:p>
          <a:p>
            <a:pPr marL="0" lvl="0" indent="0" algn="l" rtl="0">
              <a:lnSpc>
                <a:spcPct val="100000"/>
              </a:lnSpc>
              <a:spcBef>
                <a:spcPts val="0"/>
              </a:spcBef>
              <a:spcAft>
                <a:spcPts val="0"/>
              </a:spcAft>
              <a:buNone/>
            </a:pPr>
            <a:endParaRPr sz="28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2400" i="1">
                <a:solidFill>
                  <a:schemeClr val="dk1"/>
                </a:solidFill>
              </a:rPr>
              <a:t>Note: our outcome variables are continuous in each of these examples</a:t>
            </a:r>
            <a:endParaRPr sz="2400" i="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167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are orthogonal polynomial contrasts (aka trend contrasts) and why use them?</a:t>
            </a:r>
            <a:endParaRPr/>
          </a:p>
        </p:txBody>
      </p:sp>
      <p:sp>
        <p:nvSpPr>
          <p:cNvPr id="189" name="Google Shape;189;p32"/>
          <p:cNvSpPr txBox="1">
            <a:spLocks noGrp="1"/>
          </p:cNvSpPr>
          <p:nvPr>
            <p:ph type="body" idx="1"/>
          </p:nvPr>
        </p:nvSpPr>
        <p:spPr>
          <a:xfrm>
            <a:off x="311700" y="1324900"/>
            <a:ext cx="8634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Allow us to evaluate non-linear relations between a categorical predictor and an outcome</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With continuous predictors we can model these by squaring X to test a quadratic effect, cubing X to test a cubic effect, etc.</a:t>
            </a:r>
            <a:endParaRPr>
              <a:solidFill>
                <a:schemeClr val="dk1"/>
              </a:solidFill>
            </a:endParaRPr>
          </a:p>
          <a:p>
            <a:pPr marL="457200" lvl="0" indent="0" algn="l" rtl="0">
              <a:lnSpc>
                <a:spcPct val="100000"/>
              </a:lnSpc>
              <a:spcBef>
                <a:spcPts val="0"/>
              </a:spcBef>
              <a:spcAft>
                <a:spcPts val="0"/>
              </a:spcAft>
              <a:buNone/>
            </a:pPr>
            <a:endParaRPr>
              <a:solidFill>
                <a:schemeClr val="dk1"/>
              </a:solidFill>
            </a:endParaRPr>
          </a:p>
          <a:p>
            <a:pPr marL="457200" lvl="0" indent="-342900" algn="l" rtl="0">
              <a:lnSpc>
                <a:spcPct val="100000"/>
              </a:lnSpc>
              <a:spcBef>
                <a:spcPts val="0"/>
              </a:spcBef>
              <a:spcAft>
                <a:spcPts val="0"/>
              </a:spcAft>
              <a:buClr>
                <a:schemeClr val="dk1"/>
              </a:buClr>
              <a:buSzPts val="1800"/>
              <a:buChar char="-"/>
            </a:pPr>
            <a:r>
              <a:rPr lang="en">
                <a:solidFill>
                  <a:schemeClr val="dk1"/>
                </a:solidFill>
              </a:rPr>
              <a:t>With categorical predictors, we can use specific polynomial contrasts to test different effects. </a:t>
            </a:r>
            <a:r>
              <a:rPr lang="en" sz="1600" i="1">
                <a:solidFill>
                  <a:srgbClr val="9900FF"/>
                </a:solidFill>
              </a:rPr>
              <a:t>These contrast levels can be found online, or in the table on slide 25!</a:t>
            </a:r>
            <a:endParaRPr sz="1600" i="1">
              <a:solidFill>
                <a:srgbClr val="9900FF"/>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a:solidFill>
                  <a:schemeClr val="dk1"/>
                </a:solidFill>
              </a:rPr>
              <a:t>This type of coding system should be used only with an ordinal variable in which the levels are equally spaced</a:t>
            </a:r>
            <a:endParaRPr sz="2400" b="1" baseline="30000">
              <a:solidFill>
                <a:schemeClr val="dk1"/>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269400" y="157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Efffects we can evaluate with more than 3 levels of a categorical predictor:</a:t>
            </a:r>
            <a:endParaRPr/>
          </a:p>
        </p:txBody>
      </p:sp>
      <p:sp>
        <p:nvSpPr>
          <p:cNvPr id="195" name="Google Shape;195;p33"/>
          <p:cNvSpPr txBox="1">
            <a:spLocks noGrp="1"/>
          </p:cNvSpPr>
          <p:nvPr>
            <p:ph type="body" idx="1"/>
          </p:nvPr>
        </p:nvSpPr>
        <p:spPr>
          <a:xfrm>
            <a:off x="240150" y="1437850"/>
            <a:ext cx="8663700" cy="3416400"/>
          </a:xfrm>
          <a:prstGeom prst="rect">
            <a:avLst/>
          </a:prstGeom>
        </p:spPr>
        <p:txBody>
          <a:bodyPr spcFirstLastPara="1" wrap="square" lIns="91425" tIns="91425" rIns="91425" bIns="91425" anchor="ctr" anchorCtr="0">
            <a:noAutofit/>
          </a:bodyPr>
          <a:lstStyle/>
          <a:p>
            <a:pPr marL="0" lvl="0" indent="0" algn="l" rtl="0">
              <a:lnSpc>
                <a:spcPct val="130000"/>
              </a:lnSpc>
              <a:spcBef>
                <a:spcPts val="0"/>
              </a:spcBef>
              <a:spcAft>
                <a:spcPts val="0"/>
              </a:spcAft>
              <a:buClr>
                <a:schemeClr val="dk1"/>
              </a:buClr>
              <a:buSzPts val="1100"/>
              <a:buFont typeface="Arial"/>
              <a:buNone/>
            </a:pPr>
            <a:r>
              <a:rPr lang="en" sz="1600" b="1">
                <a:solidFill>
                  <a:srgbClr val="0000FF"/>
                </a:solidFill>
                <a:highlight>
                  <a:srgbClr val="FFFFFF"/>
                </a:highlight>
                <a:latin typeface="Roboto"/>
                <a:ea typeface="Roboto"/>
                <a:cs typeface="Roboto"/>
                <a:sym typeface="Roboto"/>
              </a:rPr>
              <a:t>Linear</a:t>
            </a:r>
            <a:r>
              <a:rPr lang="en" sz="1600">
                <a:solidFill>
                  <a:srgbClr val="0000FF"/>
                </a:solidFill>
                <a:highlight>
                  <a:srgbClr val="FFFFFF"/>
                </a:highlight>
                <a:latin typeface="Roboto"/>
                <a:ea typeface="Roboto"/>
                <a:cs typeface="Roboto"/>
                <a:sym typeface="Roboto"/>
              </a:rPr>
              <a:t>: </a:t>
            </a:r>
            <a:r>
              <a:rPr lang="en" sz="1600">
                <a:solidFill>
                  <a:srgbClr val="111111"/>
                </a:solidFill>
                <a:highlight>
                  <a:srgbClr val="FFFFFF"/>
                </a:highlight>
                <a:latin typeface="Roboto"/>
                <a:ea typeface="Roboto"/>
                <a:cs typeface="Roboto"/>
                <a:sym typeface="Roboto"/>
              </a:rPr>
              <a:t>If we increase the dose level the Y values will increase, and we can select the best level based on the highest dose. </a:t>
            </a:r>
            <a:r>
              <a:rPr lang="en" sz="1600" b="1">
                <a:solidFill>
                  <a:srgbClr val="0000FF"/>
                </a:solidFill>
                <a:highlight>
                  <a:schemeClr val="lt1"/>
                </a:highlight>
                <a:latin typeface="Roboto"/>
                <a:ea typeface="Roboto"/>
                <a:cs typeface="Roboto"/>
                <a:sym typeface="Roboto"/>
              </a:rPr>
              <a:t>Y = a + bX</a:t>
            </a:r>
            <a:endParaRPr sz="1600" b="1">
              <a:solidFill>
                <a:srgbClr val="0000FF"/>
              </a:solidFill>
              <a:highlight>
                <a:srgbClr val="FFFFFF"/>
              </a:highlight>
              <a:latin typeface="Roboto"/>
              <a:ea typeface="Roboto"/>
              <a:cs typeface="Roboto"/>
              <a:sym typeface="Roboto"/>
            </a:endParaRPr>
          </a:p>
          <a:p>
            <a:pPr marL="0" lvl="0" indent="0" algn="l" rtl="0">
              <a:lnSpc>
                <a:spcPct val="130000"/>
              </a:lnSpc>
              <a:spcBef>
                <a:spcPts val="1100"/>
              </a:spcBef>
              <a:spcAft>
                <a:spcPts val="0"/>
              </a:spcAft>
              <a:buClr>
                <a:schemeClr val="dk1"/>
              </a:buClr>
              <a:buSzPts val="1100"/>
              <a:buFont typeface="Arial"/>
              <a:buNone/>
            </a:pPr>
            <a:r>
              <a:rPr lang="en" sz="1600" b="1">
                <a:solidFill>
                  <a:srgbClr val="FF0000"/>
                </a:solidFill>
                <a:highlight>
                  <a:srgbClr val="FFFFFF"/>
                </a:highlight>
                <a:latin typeface="Roboto"/>
                <a:ea typeface="Roboto"/>
                <a:cs typeface="Roboto"/>
                <a:sym typeface="Roboto"/>
              </a:rPr>
              <a:t>Quadratic: </a:t>
            </a:r>
            <a:r>
              <a:rPr lang="en" sz="1600">
                <a:solidFill>
                  <a:srgbClr val="111111"/>
                </a:solidFill>
                <a:highlight>
                  <a:srgbClr val="FFFFFF"/>
                </a:highlight>
                <a:latin typeface="Roboto"/>
                <a:ea typeface="Roboto"/>
                <a:cs typeface="Roboto"/>
                <a:sym typeface="Roboto"/>
              </a:rPr>
              <a:t>If we increase the dose level the Y values will be increased until certain dose after that the level of dosage will have a negative effect. </a:t>
            </a:r>
            <a:r>
              <a:rPr lang="en" sz="1600" b="1">
                <a:solidFill>
                  <a:srgbClr val="FF0000"/>
                </a:solidFill>
                <a:highlight>
                  <a:schemeClr val="lt1"/>
                </a:highlight>
                <a:latin typeface="Roboto"/>
                <a:ea typeface="Roboto"/>
                <a:cs typeface="Roboto"/>
                <a:sym typeface="Roboto"/>
              </a:rPr>
              <a:t>Y = a + b</a:t>
            </a:r>
            <a:r>
              <a:rPr lang="en" sz="1600" b="1" baseline="-25000">
                <a:solidFill>
                  <a:srgbClr val="FF0000"/>
                </a:solidFill>
                <a:highlight>
                  <a:schemeClr val="lt1"/>
                </a:highlight>
                <a:latin typeface="Roboto"/>
                <a:ea typeface="Roboto"/>
                <a:cs typeface="Roboto"/>
                <a:sym typeface="Roboto"/>
              </a:rPr>
              <a:t>1</a:t>
            </a:r>
            <a:r>
              <a:rPr lang="en" sz="1600" b="1">
                <a:solidFill>
                  <a:srgbClr val="FF0000"/>
                </a:solidFill>
                <a:highlight>
                  <a:schemeClr val="lt1"/>
                </a:highlight>
                <a:latin typeface="Roboto"/>
                <a:ea typeface="Roboto"/>
                <a:cs typeface="Roboto"/>
                <a:sym typeface="Roboto"/>
              </a:rPr>
              <a:t>X + b</a:t>
            </a:r>
            <a:r>
              <a:rPr lang="en" sz="1600" b="1" baseline="-25000">
                <a:solidFill>
                  <a:srgbClr val="FF0000"/>
                </a:solidFill>
                <a:highlight>
                  <a:schemeClr val="lt1"/>
                </a:highlight>
                <a:latin typeface="Roboto"/>
                <a:ea typeface="Roboto"/>
                <a:cs typeface="Roboto"/>
                <a:sym typeface="Roboto"/>
              </a:rPr>
              <a:t>2</a:t>
            </a:r>
            <a:r>
              <a:rPr lang="en" sz="1600" b="1">
                <a:solidFill>
                  <a:srgbClr val="FF0000"/>
                </a:solidFill>
                <a:highlight>
                  <a:schemeClr val="lt1"/>
                </a:highlight>
                <a:latin typeface="Roboto"/>
                <a:ea typeface="Roboto"/>
                <a:cs typeface="Roboto"/>
                <a:sym typeface="Roboto"/>
              </a:rPr>
              <a:t>X</a:t>
            </a:r>
            <a:r>
              <a:rPr lang="en" sz="1600" b="1" baseline="30000">
                <a:solidFill>
                  <a:srgbClr val="FF0000"/>
                </a:solidFill>
                <a:highlight>
                  <a:schemeClr val="lt1"/>
                </a:highlight>
                <a:latin typeface="Roboto"/>
                <a:ea typeface="Roboto"/>
                <a:cs typeface="Roboto"/>
                <a:sym typeface="Roboto"/>
              </a:rPr>
              <a:t>2</a:t>
            </a:r>
            <a:endParaRPr sz="1600" b="1">
              <a:solidFill>
                <a:srgbClr val="FF0000"/>
              </a:solidFill>
              <a:highlight>
                <a:srgbClr val="FFFFFF"/>
              </a:highlight>
              <a:latin typeface="Roboto"/>
              <a:ea typeface="Roboto"/>
              <a:cs typeface="Roboto"/>
              <a:sym typeface="Roboto"/>
            </a:endParaRPr>
          </a:p>
          <a:p>
            <a:pPr marL="0" lvl="0" indent="0" algn="l" rtl="0">
              <a:lnSpc>
                <a:spcPct val="130000"/>
              </a:lnSpc>
              <a:spcBef>
                <a:spcPts val="1100"/>
              </a:spcBef>
              <a:spcAft>
                <a:spcPts val="0"/>
              </a:spcAft>
              <a:buClr>
                <a:schemeClr val="dk1"/>
              </a:buClr>
              <a:buSzPts val="1100"/>
              <a:buFont typeface="Arial"/>
              <a:buNone/>
            </a:pPr>
            <a:r>
              <a:rPr lang="en" sz="1600" b="1">
                <a:solidFill>
                  <a:srgbClr val="9900FF"/>
                </a:solidFill>
                <a:highlight>
                  <a:srgbClr val="FFFFFF"/>
                </a:highlight>
                <a:latin typeface="Roboto"/>
                <a:ea typeface="Roboto"/>
                <a:cs typeface="Roboto"/>
                <a:sym typeface="Roboto"/>
              </a:rPr>
              <a:t>Cubic</a:t>
            </a:r>
            <a:r>
              <a:rPr lang="en" sz="1600">
                <a:solidFill>
                  <a:srgbClr val="9900FF"/>
                </a:solidFill>
                <a:highlight>
                  <a:srgbClr val="FFFFFF"/>
                </a:highlight>
                <a:latin typeface="Roboto"/>
                <a:ea typeface="Roboto"/>
                <a:cs typeface="Roboto"/>
                <a:sym typeface="Roboto"/>
              </a:rPr>
              <a:t>:</a:t>
            </a:r>
            <a:r>
              <a:rPr lang="en" sz="1600">
                <a:solidFill>
                  <a:srgbClr val="111111"/>
                </a:solidFill>
                <a:highlight>
                  <a:srgbClr val="FFFFFF"/>
                </a:highlight>
                <a:latin typeface="Roboto"/>
                <a:ea typeface="Roboto"/>
                <a:cs typeface="Roboto"/>
                <a:sym typeface="Roboto"/>
              </a:rPr>
              <a:t> The dosage would increase Y values after certain dosage and then decrease and if we increase more the dosage level, the Y values will increase. </a:t>
            </a:r>
            <a:r>
              <a:rPr lang="en" sz="1600" b="1">
                <a:solidFill>
                  <a:srgbClr val="9900FF"/>
                </a:solidFill>
                <a:highlight>
                  <a:schemeClr val="lt1"/>
                </a:highlight>
                <a:latin typeface="Roboto"/>
                <a:ea typeface="Roboto"/>
                <a:cs typeface="Roboto"/>
                <a:sym typeface="Roboto"/>
              </a:rPr>
              <a:t>Y = a + b</a:t>
            </a:r>
            <a:r>
              <a:rPr lang="en" sz="1600" b="1" baseline="-25000">
                <a:solidFill>
                  <a:srgbClr val="9900FF"/>
                </a:solidFill>
                <a:highlight>
                  <a:schemeClr val="lt1"/>
                </a:highlight>
                <a:latin typeface="Roboto"/>
                <a:ea typeface="Roboto"/>
                <a:cs typeface="Roboto"/>
                <a:sym typeface="Roboto"/>
              </a:rPr>
              <a:t>1</a:t>
            </a:r>
            <a:r>
              <a:rPr lang="en" sz="1600" b="1">
                <a:solidFill>
                  <a:srgbClr val="9900FF"/>
                </a:solidFill>
                <a:highlight>
                  <a:schemeClr val="lt1"/>
                </a:highlight>
                <a:latin typeface="Roboto"/>
                <a:ea typeface="Roboto"/>
                <a:cs typeface="Roboto"/>
                <a:sym typeface="Roboto"/>
              </a:rPr>
              <a:t>X + b</a:t>
            </a:r>
            <a:r>
              <a:rPr lang="en" sz="1600" b="1" baseline="-25000">
                <a:solidFill>
                  <a:srgbClr val="9900FF"/>
                </a:solidFill>
                <a:highlight>
                  <a:schemeClr val="lt1"/>
                </a:highlight>
                <a:latin typeface="Roboto"/>
                <a:ea typeface="Roboto"/>
                <a:cs typeface="Roboto"/>
                <a:sym typeface="Roboto"/>
              </a:rPr>
              <a:t>2</a:t>
            </a:r>
            <a:r>
              <a:rPr lang="en" sz="1600" b="1">
                <a:solidFill>
                  <a:srgbClr val="9900FF"/>
                </a:solidFill>
                <a:highlight>
                  <a:schemeClr val="lt1"/>
                </a:highlight>
                <a:latin typeface="Roboto"/>
                <a:ea typeface="Roboto"/>
                <a:cs typeface="Roboto"/>
                <a:sym typeface="Roboto"/>
              </a:rPr>
              <a:t>X</a:t>
            </a:r>
            <a:r>
              <a:rPr lang="en" sz="1600" b="1" baseline="30000">
                <a:solidFill>
                  <a:srgbClr val="9900FF"/>
                </a:solidFill>
                <a:highlight>
                  <a:schemeClr val="lt1"/>
                </a:highlight>
                <a:latin typeface="Roboto"/>
                <a:ea typeface="Roboto"/>
                <a:cs typeface="Roboto"/>
                <a:sym typeface="Roboto"/>
              </a:rPr>
              <a:t>2 </a:t>
            </a:r>
            <a:r>
              <a:rPr lang="en" sz="1600" b="1">
                <a:solidFill>
                  <a:srgbClr val="9900FF"/>
                </a:solidFill>
                <a:highlight>
                  <a:schemeClr val="lt1"/>
                </a:highlight>
                <a:latin typeface="Roboto"/>
                <a:ea typeface="Roboto"/>
                <a:cs typeface="Roboto"/>
                <a:sym typeface="Roboto"/>
              </a:rPr>
              <a:t>+ b</a:t>
            </a:r>
            <a:r>
              <a:rPr lang="en" sz="1600" b="1" baseline="-25000">
                <a:solidFill>
                  <a:srgbClr val="9900FF"/>
                </a:solidFill>
                <a:highlight>
                  <a:schemeClr val="lt1"/>
                </a:highlight>
                <a:latin typeface="Roboto"/>
                <a:ea typeface="Roboto"/>
                <a:cs typeface="Roboto"/>
                <a:sym typeface="Roboto"/>
              </a:rPr>
              <a:t>3</a:t>
            </a:r>
            <a:r>
              <a:rPr lang="en" sz="1600" b="1">
                <a:solidFill>
                  <a:srgbClr val="9900FF"/>
                </a:solidFill>
                <a:highlight>
                  <a:schemeClr val="lt1"/>
                </a:highlight>
                <a:latin typeface="Roboto"/>
                <a:ea typeface="Roboto"/>
                <a:cs typeface="Roboto"/>
                <a:sym typeface="Roboto"/>
              </a:rPr>
              <a:t>X</a:t>
            </a:r>
            <a:r>
              <a:rPr lang="en" sz="1600" b="1" baseline="30000">
                <a:solidFill>
                  <a:srgbClr val="9900FF"/>
                </a:solidFill>
                <a:highlight>
                  <a:schemeClr val="lt1"/>
                </a:highlight>
                <a:latin typeface="Roboto"/>
                <a:ea typeface="Roboto"/>
                <a:cs typeface="Roboto"/>
                <a:sym typeface="Roboto"/>
              </a:rPr>
              <a:t>3</a:t>
            </a:r>
            <a:endParaRPr sz="1600" b="1" baseline="30000">
              <a:solidFill>
                <a:srgbClr val="9900FF"/>
              </a:solidFill>
              <a:highlight>
                <a:schemeClr val="lt1"/>
              </a:highlight>
              <a:latin typeface="Roboto"/>
              <a:ea typeface="Roboto"/>
              <a:cs typeface="Roboto"/>
              <a:sym typeface="Roboto"/>
            </a:endParaRPr>
          </a:p>
          <a:p>
            <a:pPr marL="0" lvl="0" indent="0" algn="l" rtl="0">
              <a:lnSpc>
                <a:spcPct val="100000"/>
              </a:lnSpc>
              <a:spcBef>
                <a:spcPts val="1100"/>
              </a:spcBef>
              <a:spcAft>
                <a:spcPts val="1100"/>
              </a:spcAft>
              <a:buClr>
                <a:schemeClr val="dk1"/>
              </a:buClr>
              <a:buSzPts val="1100"/>
              <a:buFont typeface="Arial"/>
              <a:buNone/>
            </a:pPr>
            <a:endParaRPr sz="2400" b="1" baseline="30000">
              <a:solidFill>
                <a:srgbClr val="000000"/>
              </a:solidFill>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167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dataset description</a:t>
            </a:r>
            <a:endParaRPr/>
          </a:p>
        </p:txBody>
      </p:sp>
      <p:pic>
        <p:nvPicPr>
          <p:cNvPr id="201" name="Google Shape;201;p34"/>
          <p:cNvPicPr preferRelativeResize="0"/>
          <p:nvPr/>
        </p:nvPicPr>
        <p:blipFill>
          <a:blip r:embed="rId3">
            <a:alphaModFix/>
          </a:blip>
          <a:stretch>
            <a:fillRect/>
          </a:stretch>
        </p:blipFill>
        <p:spPr>
          <a:xfrm>
            <a:off x="4862475" y="2631750"/>
            <a:ext cx="4226350" cy="2511750"/>
          </a:xfrm>
          <a:prstGeom prst="rect">
            <a:avLst/>
          </a:prstGeom>
          <a:noFill/>
          <a:ln>
            <a:noFill/>
          </a:ln>
        </p:spPr>
      </p:pic>
      <p:sp>
        <p:nvSpPr>
          <p:cNvPr id="202" name="Google Shape;202;p34"/>
          <p:cNvSpPr txBox="1"/>
          <p:nvPr/>
        </p:nvSpPr>
        <p:spPr>
          <a:xfrm>
            <a:off x="311700" y="739950"/>
            <a:ext cx="8268000" cy="189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t>Researchers were interested in the effect of time spent in practice on the performance of a visual discrimination task. Subjects were randomly assigned to different levels of practice, following which a test of visual discrimination is administered, and the number of correct responses is recorded for each subject. 40 subjects were randomly assigned to practice 0 minutes, 2 minutes, 4 minutes, 6 minutes, 8 minutes, 10 minutes, 12 minutes, or 14 minutes.</a:t>
            </a:r>
            <a:endParaRPr sz="1600"/>
          </a:p>
        </p:txBody>
      </p:sp>
      <p:sp>
        <p:nvSpPr>
          <p:cNvPr id="203" name="Google Shape;203;p34"/>
          <p:cNvSpPr txBox="1"/>
          <p:nvPr/>
        </p:nvSpPr>
        <p:spPr>
          <a:xfrm>
            <a:off x="185100" y="3200725"/>
            <a:ext cx="4608000" cy="1447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dk1"/>
                </a:solidFill>
              </a:rPr>
              <a:t>There are two variables:</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practice </a:t>
            </a:r>
            <a:r>
              <a:rPr lang="en">
                <a:solidFill>
                  <a:schemeClr val="dk1"/>
                </a:solidFill>
              </a:rPr>
              <a:t>= minutes spent practicing, this was assigned by the experimenter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score</a:t>
            </a:r>
            <a:r>
              <a:rPr lang="en">
                <a:solidFill>
                  <a:schemeClr val="dk1"/>
                </a:solidFill>
              </a:rPr>
              <a:t> = the number of correct answers on the test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215925" y="205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Filter practice to only 4 conditions</a:t>
            </a:r>
            <a:endParaRPr/>
          </a:p>
        </p:txBody>
      </p:sp>
      <p:pic>
        <p:nvPicPr>
          <p:cNvPr id="209" name="Google Shape;209;p35"/>
          <p:cNvPicPr preferRelativeResize="0"/>
          <p:nvPr/>
        </p:nvPicPr>
        <p:blipFill>
          <a:blip r:embed="rId3">
            <a:alphaModFix/>
          </a:blip>
          <a:stretch>
            <a:fillRect/>
          </a:stretch>
        </p:blipFill>
        <p:spPr>
          <a:xfrm>
            <a:off x="0" y="1457950"/>
            <a:ext cx="9144000" cy="863905"/>
          </a:xfrm>
          <a:prstGeom prst="rect">
            <a:avLst/>
          </a:prstGeom>
          <a:noFill/>
          <a:ln>
            <a:noFill/>
          </a:ln>
        </p:spPr>
      </p:pic>
      <p:sp>
        <p:nvSpPr>
          <p:cNvPr id="210" name="Google Shape;210;p35"/>
          <p:cNvSpPr txBox="1"/>
          <p:nvPr/>
        </p:nvSpPr>
        <p:spPr>
          <a:xfrm>
            <a:off x="565475" y="2912600"/>
            <a:ext cx="7748700" cy="15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We selected four evenly spaced conditions to test non-linear effects between practice and score</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We could include more than four levels of practice if we wanted to, but we use four levels in this example for a simpler interpretation</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178475" y="89800"/>
            <a:ext cx="2902500" cy="2727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Visualize the relation between X and Y</a:t>
            </a:r>
            <a:endParaRPr/>
          </a:p>
        </p:txBody>
      </p:sp>
      <p:pic>
        <p:nvPicPr>
          <p:cNvPr id="216" name="Google Shape;216;p36"/>
          <p:cNvPicPr preferRelativeResize="0"/>
          <p:nvPr/>
        </p:nvPicPr>
        <p:blipFill>
          <a:blip r:embed="rId3">
            <a:alphaModFix/>
          </a:blip>
          <a:stretch>
            <a:fillRect/>
          </a:stretch>
        </p:blipFill>
        <p:spPr>
          <a:xfrm>
            <a:off x="3210977" y="0"/>
            <a:ext cx="4835099" cy="4199174"/>
          </a:xfrm>
          <a:prstGeom prst="rect">
            <a:avLst/>
          </a:prstGeom>
          <a:noFill/>
          <a:ln>
            <a:noFill/>
          </a:ln>
        </p:spPr>
      </p:pic>
      <p:sp>
        <p:nvSpPr>
          <p:cNvPr id="217" name="Google Shape;217;p36"/>
          <p:cNvSpPr txBox="1"/>
          <p:nvPr/>
        </p:nvSpPr>
        <p:spPr>
          <a:xfrm>
            <a:off x="95775" y="4304525"/>
            <a:ext cx="8975100" cy="78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slope appears to become less steep as practice time increases. Since there may be a curve to the regression line, we should test for more than a linear effect. Since we have four levels of our categorical variable, we can test both a quadratic and cubic effect.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37"/>
          <p:cNvSpPr txBox="1">
            <a:spLocks noGrp="1"/>
          </p:cNvSpPr>
          <p:nvPr>
            <p:ph type="body" idx="1"/>
          </p:nvPr>
        </p:nvSpPr>
        <p:spPr>
          <a:xfrm>
            <a:off x="5944575" y="1152475"/>
            <a:ext cx="3113700" cy="3750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We have 4 treatment levels</a:t>
            </a:r>
            <a:endParaRPr>
              <a:solidFill>
                <a:srgbClr val="000000"/>
              </a:solidFill>
            </a:endParaRPr>
          </a:p>
        </p:txBody>
      </p:sp>
      <p:pic>
        <p:nvPicPr>
          <p:cNvPr id="224" name="Google Shape;224;p37"/>
          <p:cNvPicPr preferRelativeResize="0"/>
          <p:nvPr/>
        </p:nvPicPr>
        <p:blipFill>
          <a:blip r:embed="rId3">
            <a:alphaModFix/>
          </a:blip>
          <a:stretch>
            <a:fillRect/>
          </a:stretch>
        </p:blipFill>
        <p:spPr>
          <a:xfrm>
            <a:off x="23196" y="0"/>
            <a:ext cx="6049609" cy="5143500"/>
          </a:xfrm>
          <a:prstGeom prst="rect">
            <a:avLst/>
          </a:prstGeom>
          <a:noFill/>
          <a:ln>
            <a:noFill/>
          </a:ln>
        </p:spPr>
      </p:pic>
      <p:sp>
        <p:nvSpPr>
          <p:cNvPr id="225" name="Google Shape;225;p37"/>
          <p:cNvSpPr/>
          <p:nvPr/>
        </p:nvSpPr>
        <p:spPr>
          <a:xfrm>
            <a:off x="131400" y="1878500"/>
            <a:ext cx="5757900" cy="8631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7"/>
          <p:cNvSpPr txBox="1"/>
          <p:nvPr/>
        </p:nvSpPr>
        <p:spPr>
          <a:xfrm>
            <a:off x="0" y="4888550"/>
            <a:ext cx="8248800" cy="24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u="sng">
                <a:solidFill>
                  <a:schemeClr val="hlink"/>
                </a:solidFill>
                <a:hlinkClick r:id="rId4"/>
              </a:rPr>
              <a:t>https://www.ndsu.edu/faculty/horsley/Polycnst.pdf</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43500" y="42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 the orthogonal polynomial contrasts</a:t>
            </a:r>
            <a:endParaRPr/>
          </a:p>
        </p:txBody>
      </p:sp>
      <p:pic>
        <p:nvPicPr>
          <p:cNvPr id="232" name="Google Shape;232;p38"/>
          <p:cNvPicPr preferRelativeResize="0"/>
          <p:nvPr/>
        </p:nvPicPr>
        <p:blipFill>
          <a:blip r:embed="rId3">
            <a:alphaModFix/>
          </a:blip>
          <a:stretch>
            <a:fillRect/>
          </a:stretch>
        </p:blipFill>
        <p:spPr>
          <a:xfrm>
            <a:off x="87375" y="686149"/>
            <a:ext cx="5511550" cy="3346275"/>
          </a:xfrm>
          <a:prstGeom prst="rect">
            <a:avLst/>
          </a:prstGeom>
          <a:noFill/>
          <a:ln>
            <a:noFill/>
          </a:ln>
        </p:spPr>
      </p:pic>
      <p:sp>
        <p:nvSpPr>
          <p:cNvPr id="233" name="Google Shape;233;p38"/>
          <p:cNvSpPr txBox="1"/>
          <p:nvPr/>
        </p:nvSpPr>
        <p:spPr>
          <a:xfrm>
            <a:off x="317250" y="4103150"/>
            <a:ext cx="4748100" cy="10143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We created three new variables: </a:t>
            </a:r>
            <a:endParaRPr/>
          </a:p>
          <a:p>
            <a:pPr marL="0" lvl="0" indent="0" algn="l" rtl="0">
              <a:spcBef>
                <a:spcPts val="0"/>
              </a:spcBef>
              <a:spcAft>
                <a:spcPts val="0"/>
              </a:spcAft>
              <a:buNone/>
            </a:pPr>
            <a:r>
              <a:rPr lang="en" u="sng"/>
              <a:t>linear</a:t>
            </a:r>
            <a:r>
              <a:rPr lang="en"/>
              <a:t> specifies contrasts for testing a linear effect </a:t>
            </a:r>
            <a:endParaRPr/>
          </a:p>
          <a:p>
            <a:pPr marL="0" lvl="0" indent="0" algn="l" rtl="0">
              <a:spcBef>
                <a:spcPts val="0"/>
              </a:spcBef>
              <a:spcAft>
                <a:spcPts val="0"/>
              </a:spcAft>
              <a:buNone/>
            </a:pPr>
            <a:r>
              <a:rPr lang="en" u="sng"/>
              <a:t>quadratic</a:t>
            </a:r>
            <a:r>
              <a:rPr lang="en"/>
              <a:t> specifies contrasts for testing a quadratic effect</a:t>
            </a:r>
            <a:endParaRPr/>
          </a:p>
          <a:p>
            <a:pPr marL="0" lvl="0" indent="0" algn="l" rtl="0">
              <a:spcBef>
                <a:spcPts val="0"/>
              </a:spcBef>
              <a:spcAft>
                <a:spcPts val="0"/>
              </a:spcAft>
              <a:buNone/>
            </a:pPr>
            <a:r>
              <a:rPr lang="en" u="sng"/>
              <a:t>cubic</a:t>
            </a:r>
            <a:r>
              <a:rPr lang="en"/>
              <a:t> specifies contrasts for testing a cubic effect </a:t>
            </a:r>
            <a:endParaRPr/>
          </a:p>
        </p:txBody>
      </p:sp>
      <p:sp>
        <p:nvSpPr>
          <p:cNvPr id="234" name="Google Shape;234;p38"/>
          <p:cNvSpPr txBox="1"/>
          <p:nvPr/>
        </p:nvSpPr>
        <p:spPr>
          <a:xfrm>
            <a:off x="5896275" y="1465475"/>
            <a:ext cx="2379600" cy="21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All of these contrasts come from the table on the previous slide!</a:t>
            </a:r>
            <a:endParaRPr sz="24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6025" y="13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 Regress score on linear effect</a:t>
            </a:r>
            <a:endParaRPr/>
          </a:p>
        </p:txBody>
      </p:sp>
      <p:pic>
        <p:nvPicPr>
          <p:cNvPr id="240" name="Google Shape;240;p39"/>
          <p:cNvPicPr preferRelativeResize="0"/>
          <p:nvPr/>
        </p:nvPicPr>
        <p:blipFill>
          <a:blip r:embed="rId3">
            <a:alphaModFix/>
          </a:blip>
          <a:stretch>
            <a:fillRect/>
          </a:stretch>
        </p:blipFill>
        <p:spPr>
          <a:xfrm>
            <a:off x="23863" y="932175"/>
            <a:ext cx="5785024" cy="3991025"/>
          </a:xfrm>
          <a:prstGeom prst="rect">
            <a:avLst/>
          </a:prstGeom>
          <a:noFill/>
          <a:ln>
            <a:noFill/>
          </a:ln>
        </p:spPr>
      </p:pic>
      <p:sp>
        <p:nvSpPr>
          <p:cNvPr id="241" name="Google Shape;241;p39"/>
          <p:cNvSpPr/>
          <p:nvPr/>
        </p:nvSpPr>
        <p:spPr>
          <a:xfrm>
            <a:off x="395425" y="4589875"/>
            <a:ext cx="5214300" cy="1674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txBox="1"/>
          <p:nvPr/>
        </p:nvSpPr>
        <p:spPr>
          <a:xfrm>
            <a:off x="5609725" y="4589875"/>
            <a:ext cx="2838900" cy="50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Evidence of linear effect</a:t>
            </a:r>
            <a:endParaRPr>
              <a:solidFill>
                <a:srgbClr val="0000FF"/>
              </a:solidFill>
            </a:endParaRPr>
          </a:p>
        </p:txBody>
      </p:sp>
      <p:sp>
        <p:nvSpPr>
          <p:cNvPr id="243" name="Google Shape;243;p39"/>
          <p:cNvSpPr txBox="1"/>
          <p:nvPr/>
        </p:nvSpPr>
        <p:spPr>
          <a:xfrm>
            <a:off x="5850575" y="11505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model testing the linear effect between practice and score explained 90.9% of the variance in score, and the linear trend was statistically significant at p&lt;0.001. </a:t>
            </a:r>
            <a:endParaRPr/>
          </a:p>
          <a:p>
            <a:pPr marL="0" lvl="0" indent="0" algn="l" rtl="0">
              <a:spcBef>
                <a:spcPts val="0"/>
              </a:spcBef>
              <a:spcAft>
                <a:spcPts val="0"/>
              </a:spcAft>
              <a:buNone/>
            </a:pPr>
            <a:endParaRPr/>
          </a:p>
          <a:p>
            <a:pPr marL="0" lvl="0" indent="0" algn="l" rtl="0">
              <a:spcBef>
                <a:spcPts val="0"/>
              </a:spcBef>
              <a:spcAft>
                <a:spcPts val="0"/>
              </a:spcAft>
              <a:buNone/>
            </a:pPr>
            <a:r>
              <a:rPr lang="en"/>
              <a:t>This model fits the data pretty well, but since we observed a potential curved relationship when we plotted the data, there could be a better way to examine this relationship.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412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 Regress score on linear &amp; quadratic effect</a:t>
            </a:r>
            <a:endParaRPr/>
          </a:p>
        </p:txBody>
      </p:sp>
      <p:pic>
        <p:nvPicPr>
          <p:cNvPr id="249" name="Google Shape;249;p40"/>
          <p:cNvPicPr preferRelativeResize="0"/>
          <p:nvPr/>
        </p:nvPicPr>
        <p:blipFill>
          <a:blip r:embed="rId3">
            <a:alphaModFix/>
          </a:blip>
          <a:stretch>
            <a:fillRect/>
          </a:stretch>
        </p:blipFill>
        <p:spPr>
          <a:xfrm>
            <a:off x="41225" y="576238"/>
            <a:ext cx="5493890" cy="3991026"/>
          </a:xfrm>
          <a:prstGeom prst="rect">
            <a:avLst/>
          </a:prstGeom>
          <a:noFill/>
          <a:ln>
            <a:noFill/>
          </a:ln>
        </p:spPr>
      </p:pic>
      <p:sp>
        <p:nvSpPr>
          <p:cNvPr id="250" name="Google Shape;250;p40"/>
          <p:cNvSpPr/>
          <p:nvPr/>
        </p:nvSpPr>
        <p:spPr>
          <a:xfrm>
            <a:off x="395425" y="4228350"/>
            <a:ext cx="5214300" cy="1089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0"/>
          <p:cNvSpPr txBox="1"/>
          <p:nvPr/>
        </p:nvSpPr>
        <p:spPr>
          <a:xfrm>
            <a:off x="3092025" y="4461900"/>
            <a:ext cx="2838900" cy="50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Evidence of quadratic effect</a:t>
            </a:r>
            <a:endParaRPr>
              <a:solidFill>
                <a:srgbClr val="0000FF"/>
              </a:solidFill>
            </a:endParaRPr>
          </a:p>
        </p:txBody>
      </p:sp>
      <p:sp>
        <p:nvSpPr>
          <p:cNvPr id="252" name="Google Shape;252;p40"/>
          <p:cNvSpPr txBox="1"/>
          <p:nvPr/>
        </p:nvSpPr>
        <p:spPr>
          <a:xfrm>
            <a:off x="5823550" y="797175"/>
            <a:ext cx="3000000" cy="38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model testing the linear and quadratic effects between practice and score explained 98.0% of the variance in score, which is 7.1% higher than the model that only tested the linear relation. </a:t>
            </a:r>
            <a:endParaRPr/>
          </a:p>
          <a:p>
            <a:pPr marL="0" lvl="0" indent="0" algn="l" rtl="0">
              <a:spcBef>
                <a:spcPts val="0"/>
              </a:spcBef>
              <a:spcAft>
                <a:spcPts val="0"/>
              </a:spcAft>
              <a:buNone/>
            </a:pPr>
            <a:endParaRPr/>
          </a:p>
          <a:p>
            <a:pPr marL="0" lvl="0" indent="0" algn="l" rtl="0">
              <a:spcBef>
                <a:spcPts val="0"/>
              </a:spcBef>
              <a:spcAft>
                <a:spcPts val="0"/>
              </a:spcAft>
              <a:buNone/>
            </a:pPr>
            <a:r>
              <a:rPr lang="en"/>
              <a:t>The quadratic term is statistically significant, indicating that there is a substantial curve to the relation between practice and score (i.e., it's not linear). We need to maintain the quadratic term in the model.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0" y="0"/>
            <a:ext cx="907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Step 3: Regress score on linear, quadratic &amp; cubic effect</a:t>
            </a:r>
            <a:endParaRPr/>
          </a:p>
        </p:txBody>
      </p:sp>
      <p:pic>
        <p:nvPicPr>
          <p:cNvPr id="258" name="Google Shape;258;p41"/>
          <p:cNvPicPr preferRelativeResize="0"/>
          <p:nvPr/>
        </p:nvPicPr>
        <p:blipFill>
          <a:blip r:embed="rId3">
            <a:alphaModFix/>
          </a:blip>
          <a:stretch>
            <a:fillRect/>
          </a:stretch>
        </p:blipFill>
        <p:spPr>
          <a:xfrm>
            <a:off x="1" y="714813"/>
            <a:ext cx="5266198" cy="3991025"/>
          </a:xfrm>
          <a:prstGeom prst="rect">
            <a:avLst/>
          </a:prstGeom>
          <a:noFill/>
          <a:ln>
            <a:noFill/>
          </a:ln>
        </p:spPr>
      </p:pic>
      <p:sp>
        <p:nvSpPr>
          <p:cNvPr id="259" name="Google Shape;259;p41"/>
          <p:cNvSpPr/>
          <p:nvPr/>
        </p:nvSpPr>
        <p:spPr>
          <a:xfrm>
            <a:off x="235075" y="4397775"/>
            <a:ext cx="4947000" cy="132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1"/>
          <p:cNvSpPr txBox="1"/>
          <p:nvPr/>
        </p:nvSpPr>
        <p:spPr>
          <a:xfrm>
            <a:off x="1422775" y="4635000"/>
            <a:ext cx="2838900" cy="50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No evidence of cubic effect</a:t>
            </a:r>
            <a:endParaRPr>
              <a:solidFill>
                <a:srgbClr val="FF0000"/>
              </a:solidFill>
            </a:endParaRPr>
          </a:p>
        </p:txBody>
      </p:sp>
      <p:sp>
        <p:nvSpPr>
          <p:cNvPr id="261" name="Google Shape;261;p41"/>
          <p:cNvSpPr txBox="1"/>
          <p:nvPr/>
        </p:nvSpPr>
        <p:spPr>
          <a:xfrm>
            <a:off x="5341800" y="755375"/>
            <a:ext cx="3737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We tested the cubic term to determine if there is a second bend to the relationship between practice and score. Since we have at least four levels of our categorical predictor, we can test the cubic effect.</a:t>
            </a:r>
            <a:endParaRPr/>
          </a:p>
          <a:p>
            <a:pPr marL="0" lvl="0" indent="0" algn="l" rtl="0">
              <a:spcBef>
                <a:spcPts val="0"/>
              </a:spcBef>
              <a:spcAft>
                <a:spcPts val="0"/>
              </a:spcAft>
              <a:buNone/>
            </a:pPr>
            <a:endParaRPr/>
          </a:p>
          <a:p>
            <a:pPr marL="0" lvl="0" indent="0" algn="l" rtl="0">
              <a:spcBef>
                <a:spcPts val="0"/>
              </a:spcBef>
              <a:spcAft>
                <a:spcPts val="0"/>
              </a:spcAft>
              <a:buNone/>
            </a:pPr>
            <a:r>
              <a:rPr lang="en"/>
              <a:t>This model explains the same amount of variance in score as the previous model that only included the linear and quadratic effects (i.e., adding the cubic effect does not increase the explanatory power of the model). </a:t>
            </a:r>
            <a:endParaRPr/>
          </a:p>
          <a:p>
            <a:pPr marL="0" lvl="0" indent="0" algn="l" rtl="0">
              <a:spcBef>
                <a:spcPts val="0"/>
              </a:spcBef>
              <a:spcAft>
                <a:spcPts val="0"/>
              </a:spcAft>
              <a:buNone/>
            </a:pPr>
            <a:endParaRPr/>
          </a:p>
          <a:p>
            <a:pPr marL="0" lvl="0" indent="0" algn="l" rtl="0">
              <a:spcBef>
                <a:spcPts val="0"/>
              </a:spcBef>
              <a:spcAft>
                <a:spcPts val="0"/>
              </a:spcAft>
              <a:buNone/>
            </a:pPr>
            <a:r>
              <a:rPr lang="en"/>
              <a:t>The cubic term is not significant, indicating that there is not a second bend to the relationship. </a:t>
            </a:r>
            <a:r>
              <a:rPr lang="en" b="1"/>
              <a:t>Therefore, the quadratic model is the best fit for these data.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Load Libraries</a:t>
            </a:r>
            <a:endParaRPr/>
          </a:p>
        </p:txBody>
      </p:sp>
      <p:pic>
        <p:nvPicPr>
          <p:cNvPr id="67" name="Google Shape;67;p15"/>
          <p:cNvPicPr preferRelativeResize="0"/>
          <p:nvPr/>
        </p:nvPicPr>
        <p:blipFill>
          <a:blip r:embed="rId3">
            <a:alphaModFix/>
          </a:blip>
          <a:stretch>
            <a:fillRect/>
          </a:stretch>
        </p:blipFill>
        <p:spPr>
          <a:xfrm>
            <a:off x="2038575" y="1675250"/>
            <a:ext cx="5066850" cy="2451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resources on categorical variable coding systems:</a:t>
            </a:r>
            <a:endParaRPr/>
          </a:p>
        </p:txBody>
      </p:sp>
      <p:sp>
        <p:nvSpPr>
          <p:cNvPr id="267" name="Google Shape;267;p42"/>
          <p:cNvSpPr txBox="1">
            <a:spLocks noGrp="1"/>
          </p:cNvSpPr>
          <p:nvPr>
            <p:ph type="body" idx="1"/>
          </p:nvPr>
        </p:nvSpPr>
        <p:spPr>
          <a:xfrm>
            <a:off x="311700" y="1631375"/>
            <a:ext cx="8520600" cy="3416400"/>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2000" u="sng">
                <a:solidFill>
                  <a:schemeClr val="accent5"/>
                </a:solidFill>
                <a:hlinkClick r:id="rId3"/>
              </a:rPr>
              <a:t>https://stats.idre.ucla.edu/spss/faq/coding-systems-for-categorical-variables-in-regression-analysis/</a:t>
            </a:r>
            <a:endParaRPr sz="2000"/>
          </a:p>
          <a:p>
            <a:pPr marL="457200" lvl="0" indent="-355600" algn="l" rtl="0">
              <a:spcBef>
                <a:spcPts val="0"/>
              </a:spcBef>
              <a:spcAft>
                <a:spcPts val="0"/>
              </a:spcAft>
              <a:buSzPts val="2000"/>
              <a:buChar char="●"/>
            </a:pPr>
            <a:r>
              <a:rPr lang="en" sz="2000" u="sng">
                <a:solidFill>
                  <a:schemeClr val="hlink"/>
                </a:solidFill>
                <a:hlinkClick r:id="rId4"/>
              </a:rPr>
              <a:t>http://www.jds-online.com/files/JDS-563.pdf</a:t>
            </a:r>
            <a:endParaRPr sz="2000"/>
          </a:p>
          <a:p>
            <a:pPr marL="457200" lvl="0" indent="-355600" algn="l" rtl="0">
              <a:lnSpc>
                <a:spcPct val="100000"/>
              </a:lnSpc>
              <a:spcBef>
                <a:spcPts val="0"/>
              </a:spcBef>
              <a:spcAft>
                <a:spcPts val="0"/>
              </a:spcAft>
              <a:buSzPts val="2000"/>
              <a:buChar char="●"/>
            </a:pPr>
            <a:r>
              <a:rPr lang="en" sz="2000" u="sng">
                <a:solidFill>
                  <a:schemeClr val="accent5"/>
                </a:solidFill>
                <a:hlinkClick r:id="rId5"/>
              </a:rPr>
              <a:t>https://www.ndsu.edu/faculty/horsley/Polycnst.pdf</a:t>
            </a:r>
            <a:endParaRPr sz="2000"/>
          </a:p>
          <a:p>
            <a:pPr marL="457200" lvl="0" indent="-355600" algn="l" rtl="0">
              <a:lnSpc>
                <a:spcPct val="100000"/>
              </a:lnSpc>
              <a:spcBef>
                <a:spcPts val="0"/>
              </a:spcBef>
              <a:spcAft>
                <a:spcPts val="0"/>
              </a:spcAft>
              <a:buSzPts val="2000"/>
              <a:buChar char="●"/>
            </a:pPr>
            <a:r>
              <a:rPr lang="en" sz="2000" u="sng">
                <a:solidFill>
                  <a:schemeClr val="accent5"/>
                </a:solidFill>
                <a:hlinkClick r:id="rId6"/>
              </a:rPr>
              <a:t>https://www.researchgate.net/post/Linear_quadratic_and_cubic_polynomial_contrasts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35075" y="10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in Data</a:t>
            </a:r>
            <a:endParaRPr/>
          </a:p>
        </p:txBody>
      </p:sp>
      <p:pic>
        <p:nvPicPr>
          <p:cNvPr id="73" name="Google Shape;73;p16"/>
          <p:cNvPicPr preferRelativeResize="0"/>
          <p:nvPr/>
        </p:nvPicPr>
        <p:blipFill>
          <a:blip r:embed="rId3">
            <a:alphaModFix/>
          </a:blip>
          <a:stretch>
            <a:fillRect/>
          </a:stretch>
        </p:blipFill>
        <p:spPr>
          <a:xfrm>
            <a:off x="170000" y="787850"/>
            <a:ext cx="4402000" cy="4096575"/>
          </a:xfrm>
          <a:prstGeom prst="rect">
            <a:avLst/>
          </a:prstGeom>
          <a:noFill/>
          <a:ln>
            <a:noFill/>
          </a:ln>
        </p:spPr>
      </p:pic>
      <p:sp>
        <p:nvSpPr>
          <p:cNvPr id="74" name="Google Shape;74;p16"/>
          <p:cNvSpPr txBox="1"/>
          <p:nvPr/>
        </p:nvSpPr>
        <p:spPr>
          <a:xfrm>
            <a:off x="5412025" y="1341800"/>
            <a:ext cx="3496200" cy="6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This is the same slpdata we’ve used in previous lab activities.</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a:t>We’ll use these data for parts 1-2 of the demo, for dummy coding and effect coding</a:t>
            </a:r>
            <a:endParaRPr sz="2000"/>
          </a:p>
          <a:p>
            <a:pPr marL="0" lvl="0" indent="0" algn="l" rtl="0">
              <a:spcBef>
                <a:spcPts val="0"/>
              </a:spcBef>
              <a:spcAft>
                <a:spcPts val="0"/>
              </a:spcAft>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53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research question for parts 1-2:</a:t>
            </a:r>
            <a:endParaRPr/>
          </a:p>
        </p:txBody>
      </p:sp>
      <p:sp>
        <p:nvSpPr>
          <p:cNvPr id="80" name="Google Shape;80;p17"/>
          <p:cNvSpPr txBox="1">
            <a:spLocks noGrp="1"/>
          </p:cNvSpPr>
          <p:nvPr>
            <p:ph type="body" idx="1"/>
          </p:nvPr>
        </p:nvSpPr>
        <p:spPr>
          <a:xfrm>
            <a:off x="311700" y="1152475"/>
            <a:ext cx="8520600" cy="830700"/>
          </a:xfrm>
          <a:prstGeom prst="rect">
            <a:avLst/>
          </a:prstGeom>
          <a:solidFill>
            <a:srgbClr val="C9DAF8"/>
          </a:solidFill>
        </p:spPr>
        <p:txBody>
          <a:bodyPr spcFirstLastPara="1" wrap="square" lIns="91425" tIns="91425" rIns="91425" bIns="91425" anchor="t" anchorCtr="0">
            <a:noAutofit/>
          </a:bodyPr>
          <a:lstStyle/>
          <a:p>
            <a:pPr marL="0" lvl="0" indent="0" algn="l" rtl="0">
              <a:spcBef>
                <a:spcPts val="0"/>
              </a:spcBef>
              <a:spcAft>
                <a:spcPts val="0"/>
              </a:spcAft>
              <a:buNone/>
            </a:pPr>
            <a:r>
              <a:rPr lang="en" b="1" i="1">
                <a:solidFill>
                  <a:srgbClr val="000000"/>
                </a:solidFill>
              </a:rPr>
              <a:t>To what extent do treatment condition, sex, and the interaction between these two variables predict sleep hygiene?</a:t>
            </a:r>
            <a:endParaRPr b="1" i="1">
              <a:solidFill>
                <a:srgbClr val="000000"/>
              </a:solidFill>
            </a:endParaRPr>
          </a:p>
          <a:p>
            <a:pPr marL="0" lvl="0" indent="0" algn="l" rtl="0">
              <a:spcBef>
                <a:spcPts val="1600"/>
              </a:spcBef>
              <a:spcAft>
                <a:spcPts val="1600"/>
              </a:spcAft>
              <a:buNone/>
            </a:pPr>
            <a:endParaRPr>
              <a:solidFill>
                <a:srgbClr val="000000"/>
              </a:solidFill>
            </a:endParaRPr>
          </a:p>
        </p:txBody>
      </p:sp>
      <p:sp>
        <p:nvSpPr>
          <p:cNvPr id="81" name="Google Shape;81;p17"/>
          <p:cNvSpPr txBox="1"/>
          <p:nvPr/>
        </p:nvSpPr>
        <p:spPr>
          <a:xfrm>
            <a:off x="311700" y="1983125"/>
            <a:ext cx="8520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1600"/>
              </a:spcBef>
              <a:spcAft>
                <a:spcPts val="0"/>
              </a:spcAft>
              <a:buNone/>
            </a:pPr>
            <a:r>
              <a:rPr lang="en" sz="1800">
                <a:solidFill>
                  <a:schemeClr val="dk1"/>
                </a:solidFill>
              </a:rPr>
              <a:t>We will show two different ways to approach this question using different coding methods for the categorical predictor variables: dummy coding and effect coding</a:t>
            </a:r>
            <a:endParaRPr sz="1800">
              <a:solidFill>
                <a:schemeClr val="dk1"/>
              </a:solidFill>
            </a:endParaRPr>
          </a:p>
          <a:p>
            <a:pPr marL="0" lvl="0" indent="0" algn="l" rtl="0">
              <a:lnSpc>
                <a:spcPct val="115000"/>
              </a:lnSpc>
              <a:spcBef>
                <a:spcPts val="1600"/>
              </a:spcBef>
              <a:spcAft>
                <a:spcPts val="1600"/>
              </a:spcAft>
              <a:buNone/>
            </a:pPr>
            <a:r>
              <a:rPr lang="en" sz="1800">
                <a:solidFill>
                  <a:schemeClr val="dk1"/>
                </a:solidFill>
              </a:rPr>
              <a:t>These two methods are similar, but the coding and interpretations are slightly different.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8065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Part 1: Dummy coding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87200" y="186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dummy coding and why use it?</a:t>
            </a:r>
            <a:endParaRPr/>
          </a:p>
        </p:txBody>
      </p:sp>
      <p:sp>
        <p:nvSpPr>
          <p:cNvPr id="92" name="Google Shape;92;p19"/>
          <p:cNvSpPr txBox="1">
            <a:spLocks noGrp="1"/>
          </p:cNvSpPr>
          <p:nvPr>
            <p:ph type="body" idx="1"/>
          </p:nvPr>
        </p:nvSpPr>
        <p:spPr>
          <a:xfrm>
            <a:off x="311700" y="885125"/>
            <a:ext cx="8520600" cy="40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One of the most common and simplest approaches to evaluating categorical predictors in psychology</a:t>
            </a:r>
            <a:endParaRPr>
              <a:solidFill>
                <a:srgbClr val="000000"/>
              </a:solidFill>
            </a:endParaRPr>
          </a:p>
          <a:p>
            <a:pPr marL="0" lvl="0" indent="0" algn="l" rtl="0">
              <a:spcBef>
                <a:spcPts val="1600"/>
              </a:spcBef>
              <a:spcAft>
                <a:spcPts val="0"/>
              </a:spcAft>
              <a:buNone/>
            </a:pPr>
            <a:r>
              <a:rPr lang="en">
                <a:solidFill>
                  <a:srgbClr val="000000"/>
                </a:solidFill>
              </a:rPr>
              <a:t>Dummy coding allows you to compare the mean difference between two levels of a categorical variable: the level that is coded as a 1 versus the level that is coded as 0</a:t>
            </a: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You can specify any level of the variable to be the reference group (i.e., the level coded as 0)</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Create a new “dummy coded” binary variable for every comparison you want to make between two groups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You only need to use dummy coding if you have more than two levels of a categorical predictor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9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Dummy coding</a:t>
            </a:r>
            <a:endParaRPr/>
          </a:p>
        </p:txBody>
      </p:sp>
      <p:sp>
        <p:nvSpPr>
          <p:cNvPr id="98" name="Google Shape;98;p20"/>
          <p:cNvSpPr txBox="1">
            <a:spLocks noGrp="1"/>
          </p:cNvSpPr>
          <p:nvPr>
            <p:ph type="body" idx="1"/>
          </p:nvPr>
        </p:nvSpPr>
        <p:spPr>
          <a:xfrm>
            <a:off x="311700" y="1115663"/>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For dummy coding, we will be converting categorical variables into a series of binary variables.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For all but one of the levels of the categorical variable, a new variable will be created that has a value of 1 for each observation at that level and 0 for all others. </a:t>
            </a:r>
            <a:endParaRPr>
              <a:solidFill>
                <a:srgbClr val="000000"/>
              </a:solidFill>
              <a:highlight>
                <a:srgbClr val="FFFFFF"/>
              </a:highlight>
            </a:endParaRPr>
          </a:p>
          <a:p>
            <a:pPr marL="457200" lvl="0" indent="0" algn="l" rtl="0">
              <a:spcBef>
                <a:spcPts val="1600"/>
              </a:spcBef>
              <a:spcAft>
                <a:spcPts val="1600"/>
              </a:spcAft>
              <a:buNone/>
            </a:pPr>
            <a:endParaRPr>
              <a:solidFill>
                <a:srgbClr val="000000"/>
              </a:solidFill>
              <a:highlight>
                <a:srgbClr val="FFFFFF"/>
              </a:highlight>
            </a:endParaRPr>
          </a:p>
        </p:txBody>
      </p:sp>
      <p:pic>
        <p:nvPicPr>
          <p:cNvPr id="99" name="Google Shape;99;p20"/>
          <p:cNvPicPr preferRelativeResize="0"/>
          <p:nvPr/>
        </p:nvPicPr>
        <p:blipFill>
          <a:blip r:embed="rId3">
            <a:alphaModFix/>
          </a:blip>
          <a:stretch>
            <a:fillRect/>
          </a:stretch>
        </p:blipFill>
        <p:spPr>
          <a:xfrm>
            <a:off x="0" y="2914965"/>
            <a:ext cx="9144000" cy="1904370"/>
          </a:xfrm>
          <a:prstGeom prst="rect">
            <a:avLst/>
          </a:prstGeom>
          <a:noFill/>
          <a:ln>
            <a:noFill/>
          </a:ln>
        </p:spPr>
      </p:pic>
      <p:sp>
        <p:nvSpPr>
          <p:cNvPr id="100" name="Google Shape;100;p20"/>
          <p:cNvSpPr txBox="1"/>
          <p:nvPr/>
        </p:nvSpPr>
        <p:spPr>
          <a:xfrm>
            <a:off x="2775550" y="4819325"/>
            <a:ext cx="63243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https://stats.idre.ucla.edu/spss/faq/coding-systems-for-categorical-variables-in-regression-analysis/</a:t>
            </a:r>
            <a:endParaRPr/>
          </a:p>
        </p:txBody>
      </p:sp>
      <p:sp>
        <p:nvSpPr>
          <p:cNvPr id="101" name="Google Shape;101;p20"/>
          <p:cNvSpPr/>
          <p:nvPr/>
        </p:nvSpPr>
        <p:spPr>
          <a:xfrm>
            <a:off x="69250" y="4426075"/>
            <a:ext cx="9030600" cy="3321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txBox="1"/>
          <p:nvPr/>
        </p:nvSpPr>
        <p:spPr>
          <a:xfrm>
            <a:off x="76200" y="4819325"/>
            <a:ext cx="1940100" cy="3321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Reference category</a:t>
            </a:r>
            <a:endParaRPr>
              <a:solidFill>
                <a:srgbClr val="0000FF"/>
              </a:solidFill>
            </a:endParaRPr>
          </a:p>
        </p:txBody>
      </p:sp>
      <p:cxnSp>
        <p:nvCxnSpPr>
          <p:cNvPr id="103" name="Google Shape;103;p20"/>
          <p:cNvCxnSpPr>
            <a:stCxn id="102" idx="3"/>
          </p:cNvCxnSpPr>
          <p:nvPr/>
        </p:nvCxnSpPr>
        <p:spPr>
          <a:xfrm rot="10800000" flipH="1">
            <a:off x="2016300" y="4784375"/>
            <a:ext cx="228000" cy="201000"/>
          </a:xfrm>
          <a:prstGeom prst="straightConnector1">
            <a:avLst/>
          </a:prstGeom>
          <a:noFill/>
          <a:ln w="9525" cap="flat" cmpd="sng">
            <a:solidFill>
              <a:srgbClr val="0000FF"/>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 dummy codes</a:t>
            </a:r>
            <a:endParaRPr/>
          </a:p>
        </p:txBody>
      </p:sp>
      <p:pic>
        <p:nvPicPr>
          <p:cNvPr id="109" name="Google Shape;109;p21"/>
          <p:cNvPicPr preferRelativeResize="0"/>
          <p:nvPr/>
        </p:nvPicPr>
        <p:blipFill>
          <a:blip r:embed="rId3">
            <a:alphaModFix/>
          </a:blip>
          <a:stretch>
            <a:fillRect/>
          </a:stretch>
        </p:blipFill>
        <p:spPr>
          <a:xfrm>
            <a:off x="5494420" y="0"/>
            <a:ext cx="3649580" cy="1152500"/>
          </a:xfrm>
          <a:prstGeom prst="rect">
            <a:avLst/>
          </a:prstGeom>
          <a:noFill/>
          <a:ln w="9525" cap="flat" cmpd="sng">
            <a:solidFill>
              <a:schemeClr val="dk2"/>
            </a:solidFill>
            <a:prstDash val="solid"/>
            <a:round/>
            <a:headEnd type="none" w="sm" len="sm"/>
            <a:tailEnd type="none" w="sm" len="sm"/>
          </a:ln>
        </p:spPr>
      </p:pic>
      <p:sp>
        <p:nvSpPr>
          <p:cNvPr id="110" name="Google Shape;110;p21"/>
          <p:cNvSpPr/>
          <p:nvPr/>
        </p:nvSpPr>
        <p:spPr>
          <a:xfrm>
            <a:off x="7570175" y="752150"/>
            <a:ext cx="224400" cy="199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7798775" y="752150"/>
            <a:ext cx="224400" cy="199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 name="Google Shape;112;p21"/>
          <p:cNvCxnSpPr>
            <a:stCxn id="113" idx="0"/>
            <a:endCxn id="110" idx="2"/>
          </p:cNvCxnSpPr>
          <p:nvPr/>
        </p:nvCxnSpPr>
        <p:spPr>
          <a:xfrm rot="10800000" flipH="1">
            <a:off x="7319213" y="951250"/>
            <a:ext cx="363300" cy="298200"/>
          </a:xfrm>
          <a:prstGeom prst="straightConnector1">
            <a:avLst/>
          </a:prstGeom>
          <a:noFill/>
          <a:ln w="9525" cap="flat" cmpd="sng">
            <a:solidFill>
              <a:schemeClr val="dk2"/>
            </a:solidFill>
            <a:prstDash val="solid"/>
            <a:round/>
            <a:headEnd type="none" w="med" len="med"/>
            <a:tailEnd type="triangle" w="med" len="med"/>
          </a:ln>
        </p:spPr>
      </p:cxnSp>
      <p:sp>
        <p:nvSpPr>
          <p:cNvPr id="113" name="Google Shape;113;p21"/>
          <p:cNvSpPr txBox="1"/>
          <p:nvPr/>
        </p:nvSpPr>
        <p:spPr>
          <a:xfrm>
            <a:off x="6966713" y="1249450"/>
            <a:ext cx="705000" cy="32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TRUE</a:t>
            </a:r>
            <a:endParaRPr>
              <a:solidFill>
                <a:srgbClr val="0000FF"/>
              </a:solidFill>
            </a:endParaRPr>
          </a:p>
        </p:txBody>
      </p:sp>
      <p:sp>
        <p:nvSpPr>
          <p:cNvPr id="114" name="Google Shape;114;p21"/>
          <p:cNvSpPr txBox="1"/>
          <p:nvPr/>
        </p:nvSpPr>
        <p:spPr>
          <a:xfrm>
            <a:off x="7671725" y="1249450"/>
            <a:ext cx="802200" cy="32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rPr>
              <a:t>FALSE</a:t>
            </a:r>
            <a:endParaRPr>
              <a:solidFill>
                <a:srgbClr val="FF0000"/>
              </a:solidFill>
            </a:endParaRPr>
          </a:p>
        </p:txBody>
      </p:sp>
      <p:cxnSp>
        <p:nvCxnSpPr>
          <p:cNvPr id="115" name="Google Shape;115;p21"/>
          <p:cNvCxnSpPr>
            <a:stCxn id="114" idx="0"/>
            <a:endCxn id="111" idx="2"/>
          </p:cNvCxnSpPr>
          <p:nvPr/>
        </p:nvCxnSpPr>
        <p:spPr>
          <a:xfrm rot="10800000">
            <a:off x="7911125" y="951250"/>
            <a:ext cx="161700" cy="2982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1"/>
          <p:cNvSpPr txBox="1"/>
          <p:nvPr/>
        </p:nvSpPr>
        <p:spPr>
          <a:xfrm>
            <a:off x="99000" y="3535350"/>
            <a:ext cx="8946000" cy="1397400"/>
          </a:xfrm>
          <a:prstGeom prst="rect">
            <a:avLst/>
          </a:prstGeom>
          <a:solidFill>
            <a:srgbClr val="D9EAD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We created two new variables: </a:t>
            </a:r>
            <a:endParaRPr/>
          </a:p>
          <a:p>
            <a:pPr marL="0" lvl="0" indent="0" algn="l" rtl="0">
              <a:spcBef>
                <a:spcPts val="0"/>
              </a:spcBef>
              <a:spcAft>
                <a:spcPts val="0"/>
              </a:spcAft>
              <a:buNone/>
            </a:pPr>
            <a:r>
              <a:rPr lang="en" u="sng"/>
              <a:t>cond2</a:t>
            </a:r>
            <a:r>
              <a:rPr lang="en"/>
              <a:t> is a dummy coded binary variable in which condition 2 is coded as 1 and condition 1 is coded as 0. This variable allows us to compare the mean difference in Y between conditions 2 and 1.</a:t>
            </a:r>
            <a:endParaRPr/>
          </a:p>
          <a:p>
            <a:pPr marL="0" lvl="0" indent="0" algn="l" rtl="0">
              <a:spcBef>
                <a:spcPts val="0"/>
              </a:spcBef>
              <a:spcAft>
                <a:spcPts val="0"/>
              </a:spcAft>
              <a:buNone/>
            </a:pPr>
            <a:endParaRPr/>
          </a:p>
          <a:p>
            <a:pPr marL="0" lvl="0" indent="0" algn="l" rtl="0">
              <a:spcBef>
                <a:spcPts val="0"/>
              </a:spcBef>
              <a:spcAft>
                <a:spcPts val="0"/>
              </a:spcAft>
              <a:buNone/>
            </a:pPr>
            <a:r>
              <a:rPr lang="en" u="sng"/>
              <a:t>cond3</a:t>
            </a:r>
            <a:r>
              <a:rPr lang="en"/>
              <a:t> is a </a:t>
            </a:r>
            <a:r>
              <a:rPr lang="en">
                <a:solidFill>
                  <a:schemeClr val="dk1"/>
                </a:solidFill>
              </a:rPr>
              <a:t>is a dummy coded binary variable in which condition 3 is coded as 1 and condition 1 is coded as 0. This variable allows us to compare the mean difference in Y between conditions 3 and 1.</a:t>
            </a:r>
            <a:endParaRPr>
              <a:solidFill>
                <a:schemeClr val="dk1"/>
              </a:solidFill>
            </a:endParaRPr>
          </a:p>
          <a:p>
            <a:pPr marL="0" lvl="0" indent="0" algn="l" rtl="0">
              <a:spcBef>
                <a:spcPts val="0"/>
              </a:spcBef>
              <a:spcAft>
                <a:spcPts val="0"/>
              </a:spcAft>
              <a:buNone/>
            </a:pPr>
            <a:endParaRPr/>
          </a:p>
        </p:txBody>
      </p:sp>
      <p:pic>
        <p:nvPicPr>
          <p:cNvPr id="117" name="Google Shape;117;p21"/>
          <p:cNvPicPr preferRelativeResize="0"/>
          <p:nvPr/>
        </p:nvPicPr>
        <p:blipFill>
          <a:blip r:embed="rId4">
            <a:alphaModFix/>
          </a:blip>
          <a:stretch>
            <a:fillRect/>
          </a:stretch>
        </p:blipFill>
        <p:spPr>
          <a:xfrm>
            <a:off x="0" y="1577650"/>
            <a:ext cx="9144000" cy="1957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2825</Words>
  <Application>Microsoft Office PowerPoint</Application>
  <PresentationFormat>On-screen Show (16:9)</PresentationFormat>
  <Paragraphs>150</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Roboto</vt:lpstr>
      <vt:lpstr>Simple Light</vt:lpstr>
      <vt:lpstr>Categorical predictors and nonlinear models</vt:lpstr>
      <vt:lpstr>Demo Overview</vt:lpstr>
      <vt:lpstr>Load Libraries</vt:lpstr>
      <vt:lpstr>Read in Data</vt:lpstr>
      <vt:lpstr>Our research question for parts 1-2:</vt:lpstr>
      <vt:lpstr>Part 1: Dummy coding</vt:lpstr>
      <vt:lpstr>What is dummy coding and why use it?</vt:lpstr>
      <vt:lpstr>Dummy coding</vt:lpstr>
      <vt:lpstr>Specify dummy codes</vt:lpstr>
      <vt:lpstr>Run model with dummy coded condition variable</vt:lpstr>
      <vt:lpstr>PowerPoint Presentation</vt:lpstr>
      <vt:lpstr>Run model with dummy coded condition, sex &amp; interaction</vt:lpstr>
      <vt:lpstr>PowerPoint Presentation</vt:lpstr>
      <vt:lpstr>Part 2: Effect Coding</vt:lpstr>
      <vt:lpstr>What is effect coding and why use it?</vt:lpstr>
      <vt:lpstr>Specify effect coding variables</vt:lpstr>
      <vt:lpstr>PowerPoint Presentation</vt:lpstr>
      <vt:lpstr>PowerPoint Presentation</vt:lpstr>
      <vt:lpstr>Part 3: Orthogonal polynomials contrasts</vt:lpstr>
      <vt:lpstr>What are orthogonal polynomial contrasts (aka trend contrasts) and why use them?</vt:lpstr>
      <vt:lpstr>Efffects we can evaluate with more than 3 levels of a categorical predictor:</vt:lpstr>
      <vt:lpstr>New dataset description</vt:lpstr>
      <vt:lpstr>Filter practice to only 4 conditions</vt:lpstr>
      <vt:lpstr>Visualize the relation between X and Y</vt:lpstr>
      <vt:lpstr>PowerPoint Presentation</vt:lpstr>
      <vt:lpstr>Specify the orthogonal polynomial contrasts</vt:lpstr>
      <vt:lpstr>Step 1: Regress score on linear effect</vt:lpstr>
      <vt:lpstr>Step 2: Regress score on linear &amp; quadratic effect</vt:lpstr>
      <vt:lpstr>Step 3: Regress score on linear, quadratic &amp; cubic effect</vt:lpstr>
      <vt:lpstr>Additional resources on categorical variable coding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predictors and nonlinear models</dc:title>
  <dc:creator>Neil Yetz</dc:creator>
  <cp:lastModifiedBy>Neil Yetz</cp:lastModifiedBy>
  <cp:revision>1</cp:revision>
  <dcterms:modified xsi:type="dcterms:W3CDTF">2020-04-08T21:13:15Z</dcterms:modified>
</cp:coreProperties>
</file>