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88" r:id="rId3"/>
    <p:sldId id="289" r:id="rId4"/>
    <p:sldId id="257" r:id="rId5"/>
    <p:sldId id="290" r:id="rId6"/>
    <p:sldId id="322" r:id="rId7"/>
    <p:sldId id="259" r:id="rId8"/>
    <p:sldId id="260" r:id="rId9"/>
    <p:sldId id="328" r:id="rId10"/>
    <p:sldId id="269" r:id="rId11"/>
    <p:sldId id="323" r:id="rId12"/>
    <p:sldId id="271" r:id="rId13"/>
    <p:sldId id="325" r:id="rId14"/>
    <p:sldId id="326" r:id="rId15"/>
    <p:sldId id="327" r:id="rId16"/>
    <p:sldId id="270"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94FDB-0BFD-4B4D-9D7E-E2BD1EF9D2AC}"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BCF94-518A-4559-8713-127CE21B3B00}" type="slidenum">
              <a:rPr lang="en-US" smtClean="0"/>
              <a:t>‹#›</a:t>
            </a:fld>
            <a:endParaRPr lang="en-US"/>
          </a:p>
        </p:txBody>
      </p:sp>
    </p:spTree>
    <p:extLst>
      <p:ext uri="{BB962C8B-B14F-4D97-AF65-F5344CB8AC3E}">
        <p14:creationId xmlns:p14="http://schemas.microsoft.com/office/powerpoint/2010/main" val="181879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3b188b6d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3b188b6d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37003436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37003436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3825a962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3825a96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Odd that these were quite different in this data but essentially identical in the bac data? Did I make a mistake in mine?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3700343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3700343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37003436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37003436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7003436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7003436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200"/>
              </a:spcAft>
              <a:buNone/>
            </a:pPr>
            <a:endParaRPr sz="1150">
              <a:solidFill>
                <a:srgbClr val="242729"/>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37003436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37003436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89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37003436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37003436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09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37003436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3700343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39482f1a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39482f1a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37003436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37003436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97FA-F825-45F7-B50A-6B76EA00F6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B728FE-B372-40E1-A9C3-E43C048A4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082654-3C1F-4EC2-B835-2117BEC5401A}"/>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5" name="Footer Placeholder 4">
            <a:extLst>
              <a:ext uri="{FF2B5EF4-FFF2-40B4-BE49-F238E27FC236}">
                <a16:creationId xmlns:a16="http://schemas.microsoft.com/office/drawing/2014/main" id="{8EEF2487-1591-4AB8-A12E-061C3F2B7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BD631-15E4-45B6-8D10-B6E9C7596867}"/>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5989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D10C-0674-4CE4-9921-36899ADB99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5D6DA-D563-4CA6-A62A-A671BD8EE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4A1CC-AD20-47E3-9A14-25BB20AAB8D8}"/>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5" name="Footer Placeholder 4">
            <a:extLst>
              <a:ext uri="{FF2B5EF4-FFF2-40B4-BE49-F238E27FC236}">
                <a16:creationId xmlns:a16="http://schemas.microsoft.com/office/drawing/2014/main" id="{8BBFEB23-8790-4354-B1C9-4DED4E7B5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403FD-4C9C-40F3-90B3-E8B6CC835E24}"/>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101077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8DDFC-7B2D-4C38-BE99-482A5BCCB5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1D3B4B-6080-48A2-9677-1FD50C904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87C8A-AA2B-4A6E-9873-458212AD8908}"/>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5" name="Footer Placeholder 4">
            <a:extLst>
              <a:ext uri="{FF2B5EF4-FFF2-40B4-BE49-F238E27FC236}">
                <a16:creationId xmlns:a16="http://schemas.microsoft.com/office/drawing/2014/main" id="{90685D7B-35BC-47AC-9E6E-D4B9E3746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E6084-829E-44B1-B350-B3B0246DF23F}"/>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24938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5"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2"/>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6"/>
            <a:ext cx="10993547" cy="590321"/>
          </a:xfrm>
        </p:spPr>
        <p:txBody>
          <a:bodyPr anchor="t">
            <a:normAutofit/>
          </a:bodyPr>
          <a:lstStyle>
            <a:lvl1pPr marL="0" indent="0" algn="l">
              <a:buNone/>
              <a:defRPr sz="1600" cap="all">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4237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340865"/>
            <a:ext cx="11029615" cy="3634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04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5"/>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2393951"/>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8"/>
            <a:ext cx="11029615" cy="600556"/>
          </a:xfrm>
        </p:spPr>
        <p:txBody>
          <a:bodyPr anchor="t">
            <a:normAutofit/>
          </a:bodyPr>
          <a:lstStyle>
            <a:lvl1pPr marL="0" indent="0" algn="l">
              <a:buNone/>
              <a:defRPr sz="1800" cap="all">
                <a:solidFill>
                  <a:schemeClr val="accent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11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1" y="2228004"/>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042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3" y="2250891"/>
            <a:ext cx="5194769" cy="557784"/>
          </a:xfrm>
        </p:spPr>
        <p:txBody>
          <a:bodyPr anchor="ctr">
            <a:noAutofit/>
          </a:bodyPr>
          <a:lstStyle>
            <a:lvl1pPr marL="0" indent="0">
              <a:buNone/>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4"/>
            <a:ext cx="519476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1" cy="553373"/>
          </a:xfrm>
        </p:spPr>
        <p:txBody>
          <a:bodyPr anchor="ctr">
            <a:noAutofit/>
          </a:bodyPr>
          <a:lstStyle>
            <a:lvl1pPr marL="0" marR="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marR="0" lvl="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4"/>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1906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5"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0258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657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1"/>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8" y="933451"/>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0"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8" y="2836655"/>
            <a:ext cx="3031852" cy="3001392"/>
          </a:xfrm>
        </p:spPr>
        <p:txBody>
          <a:bodyPr anchor="t">
            <a:normAutofit/>
          </a:bodyPr>
          <a:lstStyle>
            <a:lvl1pPr marL="0" indent="0" algn="l">
              <a:buNone/>
              <a:defRPr sz="1600">
                <a:solidFill>
                  <a:srgbClr val="FFFFFF"/>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3" y="6456916"/>
            <a:ext cx="2844799" cy="365125"/>
          </a:xfrm>
        </p:spPr>
        <p:txBody>
          <a:bodyPr/>
          <a:lstStyle/>
          <a:p>
            <a:fld id="{D82884F1-FFEA-405F-9602-3DCA865EDA4E}" type="datetime1">
              <a:rPr lang="en-US" smtClean="0"/>
              <a:t>1/22/2021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1"/>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1" y="6456916"/>
            <a:ext cx="1052511"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5244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7B2D-DD4D-42CA-B270-EF73F8278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5E7F19-95CB-4ECC-99C7-3505CC4EC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616AD-CBAB-47FD-B074-D90AC5742BB8}"/>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5" name="Footer Placeholder 4">
            <a:extLst>
              <a:ext uri="{FF2B5EF4-FFF2-40B4-BE49-F238E27FC236}">
                <a16:creationId xmlns:a16="http://schemas.microsoft.com/office/drawing/2014/main" id="{8D05173A-AFB5-4D60-95D9-163D27131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4C16A-841D-470A-964A-F10F8713179B}"/>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21267304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9"/>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2"/>
            <a:ext cx="11290859" cy="3651249"/>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7"/>
            <a:ext cx="11029617" cy="998148"/>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466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58114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6"/>
            <a:ext cx="3687316" cy="581695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1"/>
            <a:ext cx="3124200" cy="4807327"/>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5" y="863601"/>
            <a:ext cx="7161625" cy="480732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1268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3825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ED7E-D345-493C-A5A8-AD3520F5C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DFA902-3D08-480F-B51C-0D6B9B3ED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EE7F2-500C-4483-A434-026485B47CFB}"/>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5" name="Footer Placeholder 4">
            <a:extLst>
              <a:ext uri="{FF2B5EF4-FFF2-40B4-BE49-F238E27FC236}">
                <a16:creationId xmlns:a16="http://schemas.microsoft.com/office/drawing/2014/main" id="{0AEA571B-4236-43A1-AFF5-2D868DAAE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5D85A-09CB-4F3D-BE53-454910C43F48}"/>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204385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48F2-9E2E-4FF7-AC48-BDA9F1B50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9B1A7-8A47-423F-8CDD-961BF38255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041ABB-F480-42B7-A364-607B01A80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08991-48F6-4139-805B-DF4D162CDC08}"/>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6" name="Footer Placeholder 5">
            <a:extLst>
              <a:ext uri="{FF2B5EF4-FFF2-40B4-BE49-F238E27FC236}">
                <a16:creationId xmlns:a16="http://schemas.microsoft.com/office/drawing/2014/main" id="{120D39AF-9249-4A0E-B8A8-8ECBE1209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20F0E0-CE1E-47FF-90B9-C83EA9DF1601}"/>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7638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091D-7030-4681-82D0-3A544567BE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96E7EB-5AF9-4596-A2F1-3F530FD5A4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3941A-28AB-4E4F-B818-ED18F2AED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8A14A-F463-4A08-81A7-DE9F97F9D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18866-A042-4B33-AEF6-C10055E43A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C16144-2BA4-4B12-8466-306E1B1A8E13}"/>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8" name="Footer Placeholder 7">
            <a:extLst>
              <a:ext uri="{FF2B5EF4-FFF2-40B4-BE49-F238E27FC236}">
                <a16:creationId xmlns:a16="http://schemas.microsoft.com/office/drawing/2014/main" id="{CABC9954-5976-4EA2-9BFB-8C5857A5C0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F9665-9143-4D72-8F50-73E026B44CFA}"/>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361153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82D0-08A3-452C-A833-5F9859880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E1B1E2-FCFF-441E-A302-5BE298502F34}"/>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4" name="Footer Placeholder 3">
            <a:extLst>
              <a:ext uri="{FF2B5EF4-FFF2-40B4-BE49-F238E27FC236}">
                <a16:creationId xmlns:a16="http://schemas.microsoft.com/office/drawing/2014/main" id="{ABBB390C-0034-4679-A6EB-2E33DB9F0D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8290BF-36D0-4069-8894-E1227B6AA838}"/>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196892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6C505-F314-424C-8B1A-A1CAB03A65DE}"/>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3" name="Footer Placeholder 2">
            <a:extLst>
              <a:ext uri="{FF2B5EF4-FFF2-40B4-BE49-F238E27FC236}">
                <a16:creationId xmlns:a16="http://schemas.microsoft.com/office/drawing/2014/main" id="{377538F5-BEBB-4120-AC96-A7BE1FCEFB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E7FCE-624D-4537-9CD4-B9E5585629D9}"/>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210187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67A4-E779-4C5B-8644-D3D87D3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A45C1B-4A06-407B-9F40-214B5CBD3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11D01-76C8-482B-97F8-C2FA052EF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4AD8B-B245-4ED9-BDE2-12287FDBE452}"/>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6" name="Footer Placeholder 5">
            <a:extLst>
              <a:ext uri="{FF2B5EF4-FFF2-40B4-BE49-F238E27FC236}">
                <a16:creationId xmlns:a16="http://schemas.microsoft.com/office/drawing/2014/main" id="{6F12313A-80E5-4688-90C6-7AE42DC6C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460A6-1615-487A-8229-CC7C7B0BF6AD}"/>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45423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AA67-1C4E-4811-94AB-427DF9BFF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FC202-3804-4DD0-BC54-E088F3762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618285-ACCB-4DC6-871E-13DE7166C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BA056-4518-4E76-AAAF-438D051165A8}"/>
              </a:ext>
            </a:extLst>
          </p:cNvPr>
          <p:cNvSpPr>
            <a:spLocks noGrp="1"/>
          </p:cNvSpPr>
          <p:nvPr>
            <p:ph type="dt" sz="half" idx="10"/>
          </p:nvPr>
        </p:nvSpPr>
        <p:spPr/>
        <p:txBody>
          <a:bodyPr/>
          <a:lstStyle/>
          <a:p>
            <a:fld id="{9CEAE546-2296-4BFC-8314-5A7C58B96F31}" type="datetimeFigureOut">
              <a:rPr lang="en-US" smtClean="0"/>
              <a:t>1/22/2021</a:t>
            </a:fld>
            <a:endParaRPr lang="en-US"/>
          </a:p>
        </p:txBody>
      </p:sp>
      <p:sp>
        <p:nvSpPr>
          <p:cNvPr id="6" name="Footer Placeholder 5">
            <a:extLst>
              <a:ext uri="{FF2B5EF4-FFF2-40B4-BE49-F238E27FC236}">
                <a16:creationId xmlns:a16="http://schemas.microsoft.com/office/drawing/2014/main" id="{4A1EDB41-D3CA-4BDF-BC18-E62DC95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309FB-DB44-4A07-A1C5-A729714CAE99}"/>
              </a:ext>
            </a:extLst>
          </p:cNvPr>
          <p:cNvSpPr>
            <a:spLocks noGrp="1"/>
          </p:cNvSpPr>
          <p:nvPr>
            <p:ph type="sldNum" sz="quarter" idx="12"/>
          </p:nvPr>
        </p:nvSpPr>
        <p:spPr/>
        <p:txBody>
          <a:bodyPr/>
          <a:lstStyle/>
          <a:p>
            <a:fld id="{5CCD5BEF-F4BB-473D-9233-DAAF16FE3C81}" type="slidenum">
              <a:rPr lang="en-US" smtClean="0"/>
              <a:t>‹#›</a:t>
            </a:fld>
            <a:endParaRPr lang="en-US"/>
          </a:p>
        </p:txBody>
      </p:sp>
    </p:spTree>
    <p:extLst>
      <p:ext uri="{BB962C8B-B14F-4D97-AF65-F5344CB8AC3E}">
        <p14:creationId xmlns:p14="http://schemas.microsoft.com/office/powerpoint/2010/main" val="334496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F830E-6404-4090-98FC-3B7AB9BD38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980569-0472-4F43-9199-9897ECC77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A68C9-03B6-49A2-A752-A178176E7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AE546-2296-4BFC-8314-5A7C58B96F31}" type="datetimeFigureOut">
              <a:rPr lang="en-US" smtClean="0"/>
              <a:t>1/22/2021</a:t>
            </a:fld>
            <a:endParaRPr lang="en-US"/>
          </a:p>
        </p:txBody>
      </p:sp>
      <p:sp>
        <p:nvSpPr>
          <p:cNvPr id="5" name="Footer Placeholder 4">
            <a:extLst>
              <a:ext uri="{FF2B5EF4-FFF2-40B4-BE49-F238E27FC236}">
                <a16:creationId xmlns:a16="http://schemas.microsoft.com/office/drawing/2014/main" id="{CFCF6CE3-3800-4556-ABDE-E87837F81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998445-52C1-45D3-9D7D-79C7B00FB9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D5BEF-F4BB-473D-9233-DAAF16FE3C81}" type="slidenum">
              <a:rPr lang="en-US" smtClean="0"/>
              <a:t>‹#›</a:t>
            </a:fld>
            <a:endParaRPr lang="en-US"/>
          </a:p>
        </p:txBody>
      </p:sp>
    </p:spTree>
    <p:extLst>
      <p:ext uri="{BB962C8B-B14F-4D97-AF65-F5344CB8AC3E}">
        <p14:creationId xmlns:p14="http://schemas.microsoft.com/office/powerpoint/2010/main" val="163443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6423915"/>
            <a:ext cx="2844799"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ED291B17-9318-49DB-B28B-6E5994AE9581}" type="datetime1">
              <a:rPr lang="en-US" smtClean="0"/>
              <a:t>1/22/2021</a:t>
            </a:fld>
            <a:endParaRPr lang="en-US" dirty="0"/>
          </a:p>
        </p:txBody>
      </p:sp>
      <p:sp>
        <p:nvSpPr>
          <p:cNvPr id="5" name="Footer Placeholder 4"/>
          <p:cNvSpPr>
            <a:spLocks noGrp="1"/>
          </p:cNvSpPr>
          <p:nvPr>
            <p:ph type="ftr" sz="quarter" idx="3"/>
          </p:nvPr>
        </p:nvSpPr>
        <p:spPr>
          <a:xfrm>
            <a:off x="581192" y="6423915"/>
            <a:ext cx="6917211" cy="365125"/>
          </a:xfrm>
          <a:prstGeom prst="rect">
            <a:avLst/>
          </a:prstGeom>
        </p:spPr>
        <p:txBody>
          <a:bodyPr vert="horz" lIns="91440" tIns="45720" rIns="91440" bIns="45720" rtlCol="0" anchor="ctr"/>
          <a:lstStyle>
            <a:lvl1pPr algn="l">
              <a:defRPr sz="851"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1" y="6423915"/>
            <a:ext cx="1052511"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4728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457189"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84"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899978" indent="-269993"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1969"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1960"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sym typeface="Arial"/>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753CAF-45DE-46CB-8659-3AFF1E77859C}"/>
              </a:ext>
            </a:extLst>
          </p:cNvPr>
          <p:cNvSpPr>
            <a:spLocks noGrp="1"/>
          </p:cNvSpPr>
          <p:nvPr>
            <p:ph type="ctrTitle"/>
          </p:nvPr>
        </p:nvSpPr>
        <p:spPr>
          <a:xfrm>
            <a:off x="581193" y="1009399"/>
            <a:ext cx="6823988" cy="3453419"/>
          </a:xfrm>
        </p:spPr>
        <p:txBody>
          <a:bodyPr anchor="b">
            <a:normAutofit/>
          </a:bodyPr>
          <a:lstStyle/>
          <a:p>
            <a:r>
              <a:rPr lang="en-US" sz="6000">
                <a:solidFill>
                  <a:schemeClr val="tx1"/>
                </a:solidFill>
              </a:rPr>
              <a:t>Welcome to Psy 653 Lab!</a:t>
            </a:r>
          </a:p>
        </p:txBody>
      </p:sp>
      <p:sp>
        <p:nvSpPr>
          <p:cNvPr id="3" name="Subtitle 2">
            <a:extLst>
              <a:ext uri="{FF2B5EF4-FFF2-40B4-BE49-F238E27FC236}">
                <a16:creationId xmlns:a16="http://schemas.microsoft.com/office/drawing/2014/main" id="{7287E34D-37EB-4709-9D16-C445AC1226A3}"/>
              </a:ext>
            </a:extLst>
          </p:cNvPr>
          <p:cNvSpPr>
            <a:spLocks noGrp="1"/>
          </p:cNvSpPr>
          <p:nvPr>
            <p:ph type="subTitle" idx="1"/>
          </p:nvPr>
        </p:nvSpPr>
        <p:spPr>
          <a:xfrm>
            <a:off x="581191" y="4572001"/>
            <a:ext cx="6823988" cy="1023580"/>
          </a:xfrm>
        </p:spPr>
        <p:txBody>
          <a:bodyPr anchor="t">
            <a:normAutofit fontScale="92500" lnSpcReduction="20000"/>
          </a:bodyPr>
          <a:lstStyle/>
          <a:p>
            <a:pPr>
              <a:lnSpc>
                <a:spcPct val="100000"/>
              </a:lnSpc>
            </a:pPr>
            <a:r>
              <a:rPr lang="en-US" sz="2200" dirty="0">
                <a:solidFill>
                  <a:schemeClr val="tx1">
                    <a:alpha val="60000"/>
                  </a:schemeClr>
                </a:solidFill>
              </a:rPr>
              <a:t>Module 05:</a:t>
            </a:r>
          </a:p>
          <a:p>
            <a:pPr>
              <a:lnSpc>
                <a:spcPct val="100000"/>
              </a:lnSpc>
            </a:pPr>
            <a:r>
              <a:rPr lang="en-US" sz="2200" dirty="0">
                <a:solidFill>
                  <a:schemeClr val="tx1">
                    <a:alpha val="60000"/>
                  </a:schemeClr>
                </a:solidFill>
              </a:rPr>
              <a:t>Analyses involving categorical Dependent variables (Logistic regression)</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2"/>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Background pattern&#10;&#10;Description automatically generated">
            <a:extLst>
              <a:ext uri="{FF2B5EF4-FFF2-40B4-BE49-F238E27FC236}">
                <a16:creationId xmlns:a16="http://schemas.microsoft.com/office/drawing/2014/main" id="{5969250B-6145-4B41-B738-4C0DB791710C}"/>
              </a:ext>
            </a:extLst>
          </p:cNvPr>
          <p:cNvPicPr>
            <a:picLocks noChangeAspect="1"/>
          </p:cNvPicPr>
          <p:nvPr/>
        </p:nvPicPr>
        <p:blipFill rotWithShape="1">
          <a:blip r:embed="rId2"/>
          <a:srcRect l="19714" r="29627" b="-1"/>
          <a:stretch/>
        </p:blipFill>
        <p:spPr>
          <a:xfrm>
            <a:off x="8140429" y="10"/>
            <a:ext cx="4051572" cy="6857991"/>
          </a:xfrm>
          <a:prstGeom prst="rect">
            <a:avLst/>
          </a:prstGeom>
        </p:spPr>
      </p:pic>
      <p:sp>
        <p:nvSpPr>
          <p:cNvPr id="5" name="TextBox 4">
            <a:extLst>
              <a:ext uri="{FF2B5EF4-FFF2-40B4-BE49-F238E27FC236}">
                <a16:creationId xmlns:a16="http://schemas.microsoft.com/office/drawing/2014/main" id="{568C757E-7159-4D85-A44C-E979E998289C}"/>
              </a:ext>
            </a:extLst>
          </p:cNvPr>
          <p:cNvSpPr txBox="1"/>
          <p:nvPr/>
        </p:nvSpPr>
        <p:spPr>
          <a:xfrm>
            <a:off x="0" y="6446978"/>
            <a:ext cx="6253019" cy="369332"/>
          </a:xfrm>
          <a:prstGeom prst="rect">
            <a:avLst/>
          </a:prstGeom>
          <a:noFill/>
        </p:spPr>
        <p:txBody>
          <a:bodyPr wrap="square" rtlCol="0">
            <a:spAutoFit/>
          </a:bodyPr>
          <a:lstStyle/>
          <a:p>
            <a:r>
              <a:rPr lang="en-US" dirty="0"/>
              <a:t>*Thanks to Gemma Wallace for her help with these slides</a:t>
            </a:r>
          </a:p>
        </p:txBody>
      </p:sp>
    </p:spTree>
    <p:extLst>
      <p:ext uri="{BB962C8B-B14F-4D97-AF65-F5344CB8AC3E}">
        <p14:creationId xmlns:p14="http://schemas.microsoft.com/office/powerpoint/2010/main" val="1267001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11DC-2425-4F92-9880-B7467FC309CF}"/>
              </a:ext>
            </a:extLst>
          </p:cNvPr>
          <p:cNvSpPr>
            <a:spLocks noGrp="1"/>
          </p:cNvSpPr>
          <p:nvPr>
            <p:ph type="title"/>
          </p:nvPr>
        </p:nvSpPr>
        <p:spPr/>
        <p:txBody>
          <a:bodyPr/>
          <a:lstStyle/>
          <a:p>
            <a:r>
              <a:rPr lang="en-US" dirty="0"/>
              <a:t>Run a simple logistic regression model one binary predictor</a:t>
            </a:r>
          </a:p>
        </p:txBody>
      </p:sp>
      <p:pic>
        <p:nvPicPr>
          <p:cNvPr id="5" name="Picture 4">
            <a:extLst>
              <a:ext uri="{FF2B5EF4-FFF2-40B4-BE49-F238E27FC236}">
                <a16:creationId xmlns:a16="http://schemas.microsoft.com/office/drawing/2014/main" id="{F447C0F8-AA97-452A-9978-7F614726B236}"/>
              </a:ext>
            </a:extLst>
          </p:cNvPr>
          <p:cNvPicPr>
            <a:picLocks noChangeAspect="1"/>
          </p:cNvPicPr>
          <p:nvPr/>
        </p:nvPicPr>
        <p:blipFill>
          <a:blip r:embed="rId2"/>
          <a:stretch>
            <a:fillRect/>
          </a:stretch>
        </p:blipFill>
        <p:spPr>
          <a:xfrm>
            <a:off x="79375" y="1356967"/>
            <a:ext cx="5924261" cy="5252745"/>
          </a:xfrm>
          <a:prstGeom prst="rect">
            <a:avLst/>
          </a:prstGeom>
        </p:spPr>
      </p:pic>
      <p:sp>
        <p:nvSpPr>
          <p:cNvPr id="19" name="Google Shape;150;p27">
            <a:extLst>
              <a:ext uri="{FF2B5EF4-FFF2-40B4-BE49-F238E27FC236}">
                <a16:creationId xmlns:a16="http://schemas.microsoft.com/office/drawing/2014/main" id="{FA241F43-1374-44B8-8C48-45A0C1D338ED}"/>
              </a:ext>
            </a:extLst>
          </p:cNvPr>
          <p:cNvSpPr txBox="1">
            <a:spLocks noGrp="1"/>
          </p:cNvSpPr>
          <p:nvPr>
            <p:ph type="body" idx="1"/>
          </p:nvPr>
        </p:nvSpPr>
        <p:spPr>
          <a:xfrm>
            <a:off x="7376736" y="1589051"/>
            <a:ext cx="4030800" cy="41340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ctr" anchorCtr="0">
            <a:noAutofit/>
          </a:bodyPr>
          <a:lstStyle/>
          <a:p>
            <a:pPr marL="0" indent="0">
              <a:buNone/>
            </a:pPr>
            <a:r>
              <a:rPr lang="en" sz="2000" dirty="0">
                <a:solidFill>
                  <a:srgbClr val="000000"/>
                </a:solidFill>
              </a:rPr>
              <a:t>The model displays the </a:t>
            </a:r>
            <a:r>
              <a:rPr lang="en" sz="2000" b="1" dirty="0">
                <a:solidFill>
                  <a:srgbClr val="7030A0"/>
                </a:solidFill>
              </a:rPr>
              <a:t>log odds</a:t>
            </a:r>
            <a:r>
              <a:rPr lang="en" sz="2000" dirty="0">
                <a:solidFill>
                  <a:srgbClr val="000000"/>
                </a:solidFill>
              </a:rPr>
              <a:t> of the predictor variable on the outcome of Y. </a:t>
            </a:r>
            <a:endParaRPr sz="2000" dirty="0">
              <a:solidFill>
                <a:srgbClr val="000000"/>
              </a:solidFill>
            </a:endParaRPr>
          </a:p>
          <a:p>
            <a:pPr marL="0" indent="0">
              <a:spcBef>
                <a:spcPts val="2133"/>
              </a:spcBef>
              <a:spcAft>
                <a:spcPts val="2133"/>
              </a:spcAft>
              <a:buNone/>
            </a:pPr>
            <a:r>
              <a:rPr lang="en" sz="2000" dirty="0">
                <a:solidFill>
                  <a:srgbClr val="000000"/>
                </a:solidFill>
              </a:rPr>
              <a:t>We can see that X1 is statistically significant. </a:t>
            </a:r>
            <a:r>
              <a:rPr lang="en" sz="2000" b="1" dirty="0">
                <a:solidFill>
                  <a:srgbClr val="000000"/>
                </a:solidFill>
              </a:rPr>
              <a:t>However, to have a better interpretation of each with odds ratios, we need to exponentiate the coefficients. </a:t>
            </a:r>
            <a:endParaRPr sz="2000" b="1" dirty="0">
              <a:solidFill>
                <a:srgbClr val="000000"/>
              </a:solidFill>
            </a:endParaRPr>
          </a:p>
        </p:txBody>
      </p:sp>
    </p:spTree>
    <p:extLst>
      <p:ext uri="{BB962C8B-B14F-4D97-AF65-F5344CB8AC3E}">
        <p14:creationId xmlns:p14="http://schemas.microsoft.com/office/powerpoint/2010/main" val="88914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3" name="Picture 2">
            <a:extLst>
              <a:ext uri="{FF2B5EF4-FFF2-40B4-BE49-F238E27FC236}">
                <a16:creationId xmlns:a16="http://schemas.microsoft.com/office/drawing/2014/main" id="{A1B34E2A-EDEA-4D37-A5AC-E8CB7A56FA8C}"/>
              </a:ext>
            </a:extLst>
          </p:cNvPr>
          <p:cNvPicPr>
            <a:picLocks noChangeAspect="1"/>
          </p:cNvPicPr>
          <p:nvPr/>
        </p:nvPicPr>
        <p:blipFill>
          <a:blip r:embed="rId3"/>
          <a:stretch>
            <a:fillRect/>
          </a:stretch>
        </p:blipFill>
        <p:spPr>
          <a:xfrm>
            <a:off x="781367" y="1822149"/>
            <a:ext cx="6979404" cy="4419391"/>
          </a:xfrm>
          <a:prstGeom prst="rect">
            <a:avLst/>
          </a:prstGeom>
        </p:spPr>
      </p:pic>
      <p:sp>
        <p:nvSpPr>
          <p:cNvPr id="158" name="Google Shape;158;p28"/>
          <p:cNvSpPr txBox="1"/>
          <p:nvPr/>
        </p:nvSpPr>
        <p:spPr>
          <a:xfrm>
            <a:off x="189133" y="284000"/>
            <a:ext cx="11390000" cy="1364800"/>
          </a:xfrm>
          <a:prstGeom prst="rect">
            <a:avLst/>
          </a:prstGeom>
          <a:no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333" b="0" i="0" u="none" strike="noStrike" kern="1200" cap="none" spc="0" normalizeH="0" baseline="0" noProof="0">
                <a:ln>
                  <a:noFill/>
                </a:ln>
                <a:solidFill>
                  <a:srgbClr val="000000"/>
                </a:solidFill>
                <a:effectLst/>
                <a:uLnTx/>
                <a:uFillTx/>
                <a:latin typeface="Avenir Next LT Pro" panose="020B0502020104020203"/>
                <a:ea typeface="+mn-ea"/>
                <a:cs typeface="+mn-cs"/>
              </a:rPr>
              <a:t>Exponentiate the coefficients and confidence intervals to obtain interpretable Odds ratios. </a:t>
            </a:r>
            <a:endParaRPr kumimoji="0" sz="3333"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4" name="Google Shape;165;p29">
            <a:extLst>
              <a:ext uri="{FF2B5EF4-FFF2-40B4-BE49-F238E27FC236}">
                <a16:creationId xmlns:a16="http://schemas.microsoft.com/office/drawing/2014/main" id="{01CE9AF2-65BA-42E2-A4C6-4048643E2972}"/>
              </a:ext>
            </a:extLst>
          </p:cNvPr>
          <p:cNvSpPr/>
          <p:nvPr/>
        </p:nvSpPr>
        <p:spPr>
          <a:xfrm>
            <a:off x="781366" y="2610727"/>
            <a:ext cx="4495483" cy="266000"/>
          </a:xfrm>
          <a:prstGeom prst="rect">
            <a:avLst/>
          </a:prstGeom>
          <a:noFill/>
          <a:ln w="1905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5" name="Google Shape;166;p29">
            <a:extLst>
              <a:ext uri="{FF2B5EF4-FFF2-40B4-BE49-F238E27FC236}">
                <a16:creationId xmlns:a16="http://schemas.microsoft.com/office/drawing/2014/main" id="{EAB763E5-C43B-4082-BB39-9036292B3AFB}"/>
              </a:ext>
            </a:extLst>
          </p:cNvPr>
          <p:cNvSpPr/>
          <p:nvPr/>
        </p:nvSpPr>
        <p:spPr>
          <a:xfrm>
            <a:off x="781367" y="2936401"/>
            <a:ext cx="4016800" cy="266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6" name="Google Shape;167;p29">
            <a:extLst>
              <a:ext uri="{FF2B5EF4-FFF2-40B4-BE49-F238E27FC236}">
                <a16:creationId xmlns:a16="http://schemas.microsoft.com/office/drawing/2014/main" id="{546CBE22-95D2-4EFD-955A-B61A67700030}"/>
              </a:ext>
            </a:extLst>
          </p:cNvPr>
          <p:cNvSpPr/>
          <p:nvPr/>
        </p:nvSpPr>
        <p:spPr>
          <a:xfrm>
            <a:off x="710649" y="3838654"/>
            <a:ext cx="5661576" cy="823095"/>
          </a:xfrm>
          <a:prstGeom prst="rect">
            <a:avLst/>
          </a:prstGeom>
          <a:noFill/>
          <a:ln w="1905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7" name="Google Shape;168;p29">
            <a:extLst>
              <a:ext uri="{FF2B5EF4-FFF2-40B4-BE49-F238E27FC236}">
                <a16:creationId xmlns:a16="http://schemas.microsoft.com/office/drawing/2014/main" id="{698BB4E2-E87D-4B6C-917C-26A3D0099A3F}"/>
              </a:ext>
            </a:extLst>
          </p:cNvPr>
          <p:cNvSpPr/>
          <p:nvPr/>
        </p:nvSpPr>
        <p:spPr>
          <a:xfrm>
            <a:off x="781367" y="4883527"/>
            <a:ext cx="5590858" cy="1166292"/>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8" name="Google Shape;169;p29">
            <a:extLst>
              <a:ext uri="{FF2B5EF4-FFF2-40B4-BE49-F238E27FC236}">
                <a16:creationId xmlns:a16="http://schemas.microsoft.com/office/drawing/2014/main" id="{3277C781-E28E-4DD5-A41D-88B20CE60C8A}"/>
              </a:ext>
            </a:extLst>
          </p:cNvPr>
          <p:cNvSpPr txBox="1"/>
          <p:nvPr/>
        </p:nvSpPr>
        <p:spPr>
          <a:xfrm>
            <a:off x="7468044" y="4844889"/>
            <a:ext cx="1974000" cy="514800"/>
          </a:xfrm>
          <a:prstGeom prst="rect">
            <a:avLst/>
          </a:prstGeom>
          <a:noFill/>
          <a:ln w="1905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800" b="1" i="0" u="none" strike="noStrike" kern="1200" cap="none" spc="0" normalizeH="0" baseline="0" noProof="0" dirty="0">
                <a:ln>
                  <a:noFill/>
                </a:ln>
                <a:solidFill>
                  <a:srgbClr val="0000FF"/>
                </a:solidFill>
                <a:effectLst/>
                <a:uLnTx/>
                <a:uFillTx/>
                <a:latin typeface="Avenir Next LT Pro" panose="020B0502020104020203"/>
                <a:ea typeface="+mn-ea"/>
                <a:cs typeface="+mn-cs"/>
              </a:rPr>
              <a:t>ODDS RATIOS</a:t>
            </a:r>
            <a:endParaRPr kumimoji="0" sz="1800" b="1" i="0" u="none" strike="noStrike" kern="1200" cap="none" spc="0" normalizeH="0" baseline="0" noProof="0" dirty="0">
              <a:ln>
                <a:noFill/>
              </a:ln>
              <a:solidFill>
                <a:srgbClr val="0000FF"/>
              </a:solidFill>
              <a:effectLst/>
              <a:uLnTx/>
              <a:uFillTx/>
              <a:latin typeface="Avenir Next LT Pro" panose="020B0502020104020203"/>
              <a:ea typeface="+mn-ea"/>
              <a:cs typeface="+mn-cs"/>
            </a:endParaRPr>
          </a:p>
        </p:txBody>
      </p:sp>
      <p:sp>
        <p:nvSpPr>
          <p:cNvPr id="9" name="Google Shape;170;p29">
            <a:extLst>
              <a:ext uri="{FF2B5EF4-FFF2-40B4-BE49-F238E27FC236}">
                <a16:creationId xmlns:a16="http://schemas.microsoft.com/office/drawing/2014/main" id="{3D9318A8-BB7C-4EC9-89BD-11FE66535105}"/>
              </a:ext>
            </a:extLst>
          </p:cNvPr>
          <p:cNvSpPr txBox="1"/>
          <p:nvPr/>
        </p:nvSpPr>
        <p:spPr>
          <a:xfrm>
            <a:off x="7468044" y="5564949"/>
            <a:ext cx="1974000" cy="10384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800" b="1" i="0" u="none" strike="noStrike" kern="1200" cap="none" spc="0" normalizeH="0" baseline="0" noProof="0" dirty="0">
                <a:ln>
                  <a:noFill/>
                </a:ln>
                <a:solidFill>
                  <a:srgbClr val="FF0000"/>
                </a:solidFill>
                <a:effectLst/>
                <a:uLnTx/>
                <a:uFillTx/>
                <a:latin typeface="Avenir Next LT Pro" panose="020B0502020104020203"/>
                <a:ea typeface="+mn-ea"/>
                <a:cs typeface="+mn-cs"/>
              </a:rPr>
              <a:t>CONFIDENCE INTERVALS</a:t>
            </a:r>
            <a:endParaRPr kumimoji="0" sz="1800" b="1" i="0" u="none" strike="noStrike" kern="1200" cap="none" spc="0" normalizeH="0" baseline="0" noProof="0" dirty="0">
              <a:ln>
                <a:noFill/>
              </a:ln>
              <a:solidFill>
                <a:srgbClr val="FF0000"/>
              </a:solidFill>
              <a:effectLst/>
              <a:uLnTx/>
              <a:uFillTx/>
              <a:latin typeface="Avenir Next LT Pro" panose="020B0502020104020203"/>
              <a:ea typeface="+mn-ea"/>
              <a:cs typeface="+mn-cs"/>
            </a:endParaRPr>
          </a:p>
        </p:txBody>
      </p:sp>
    </p:spTree>
    <p:extLst>
      <p:ext uri="{BB962C8B-B14F-4D97-AF65-F5344CB8AC3E}">
        <p14:creationId xmlns:p14="http://schemas.microsoft.com/office/powerpoint/2010/main" val="66814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3" name="Picture 2">
            <a:extLst>
              <a:ext uri="{FF2B5EF4-FFF2-40B4-BE49-F238E27FC236}">
                <a16:creationId xmlns:a16="http://schemas.microsoft.com/office/drawing/2014/main" id="{A1B34E2A-EDEA-4D37-A5AC-E8CB7A56FA8C}"/>
              </a:ext>
            </a:extLst>
          </p:cNvPr>
          <p:cNvPicPr>
            <a:picLocks noChangeAspect="1"/>
          </p:cNvPicPr>
          <p:nvPr/>
        </p:nvPicPr>
        <p:blipFill>
          <a:blip r:embed="rId3"/>
          <a:stretch>
            <a:fillRect/>
          </a:stretch>
        </p:blipFill>
        <p:spPr>
          <a:xfrm>
            <a:off x="781367" y="1822149"/>
            <a:ext cx="6979404" cy="4419391"/>
          </a:xfrm>
          <a:prstGeom prst="rect">
            <a:avLst/>
          </a:prstGeom>
        </p:spPr>
      </p:pic>
      <p:sp>
        <p:nvSpPr>
          <p:cNvPr id="158" name="Google Shape;158;p28"/>
          <p:cNvSpPr txBox="1"/>
          <p:nvPr/>
        </p:nvSpPr>
        <p:spPr>
          <a:xfrm>
            <a:off x="189133" y="284000"/>
            <a:ext cx="11390000" cy="1364800"/>
          </a:xfrm>
          <a:prstGeom prst="rect">
            <a:avLst/>
          </a:prstGeom>
          <a:no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333" b="0" i="0" u="none" strike="noStrike" kern="1200" cap="none" spc="0" normalizeH="0" baseline="0" noProof="0" dirty="0">
                <a:ln>
                  <a:noFill/>
                </a:ln>
                <a:solidFill>
                  <a:srgbClr val="000000"/>
                </a:solidFill>
                <a:effectLst/>
                <a:uLnTx/>
                <a:uFillTx/>
                <a:latin typeface="Avenir Next LT Pro" panose="020B0502020104020203"/>
                <a:ea typeface="+mn-ea"/>
                <a:cs typeface="+mn-cs"/>
              </a:rPr>
              <a:t>Exponentiate the coefficients and confidence intervals to obtain interpretable Odds ratios. </a:t>
            </a:r>
            <a:endParaRPr kumimoji="0" sz="3333" b="0" i="0" u="none" strike="noStrike" kern="1200" cap="none" spc="0" normalizeH="0" baseline="0" noProof="0" dirty="0">
              <a:ln>
                <a:noFill/>
              </a:ln>
              <a:solidFill>
                <a:srgbClr val="000000"/>
              </a:solidFill>
              <a:effectLst/>
              <a:uLnTx/>
              <a:uFillTx/>
              <a:latin typeface="Avenir Next LT Pro" panose="020B0502020104020203"/>
              <a:ea typeface="+mn-ea"/>
              <a:cs typeface="+mn-cs"/>
            </a:endParaRPr>
          </a:p>
        </p:txBody>
      </p:sp>
      <p:sp>
        <p:nvSpPr>
          <p:cNvPr id="4" name="Google Shape;165;p29">
            <a:extLst>
              <a:ext uri="{FF2B5EF4-FFF2-40B4-BE49-F238E27FC236}">
                <a16:creationId xmlns:a16="http://schemas.microsoft.com/office/drawing/2014/main" id="{01CE9AF2-65BA-42E2-A4C6-4048643E2972}"/>
              </a:ext>
            </a:extLst>
          </p:cNvPr>
          <p:cNvSpPr/>
          <p:nvPr/>
        </p:nvSpPr>
        <p:spPr>
          <a:xfrm>
            <a:off x="781366" y="2610727"/>
            <a:ext cx="4495483" cy="266000"/>
          </a:xfrm>
          <a:prstGeom prst="rect">
            <a:avLst/>
          </a:prstGeom>
          <a:noFill/>
          <a:ln w="1905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5" name="Google Shape;166;p29">
            <a:extLst>
              <a:ext uri="{FF2B5EF4-FFF2-40B4-BE49-F238E27FC236}">
                <a16:creationId xmlns:a16="http://schemas.microsoft.com/office/drawing/2014/main" id="{EAB763E5-C43B-4082-BB39-9036292B3AFB}"/>
              </a:ext>
            </a:extLst>
          </p:cNvPr>
          <p:cNvSpPr/>
          <p:nvPr/>
        </p:nvSpPr>
        <p:spPr>
          <a:xfrm>
            <a:off x="781367" y="2936401"/>
            <a:ext cx="4016800" cy="266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6" name="Google Shape;167;p29">
            <a:extLst>
              <a:ext uri="{FF2B5EF4-FFF2-40B4-BE49-F238E27FC236}">
                <a16:creationId xmlns:a16="http://schemas.microsoft.com/office/drawing/2014/main" id="{546CBE22-95D2-4EFD-955A-B61A67700030}"/>
              </a:ext>
            </a:extLst>
          </p:cNvPr>
          <p:cNvSpPr/>
          <p:nvPr/>
        </p:nvSpPr>
        <p:spPr>
          <a:xfrm>
            <a:off x="710649" y="3838654"/>
            <a:ext cx="5661576" cy="823095"/>
          </a:xfrm>
          <a:prstGeom prst="rect">
            <a:avLst/>
          </a:prstGeom>
          <a:noFill/>
          <a:ln w="1905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7" name="Google Shape;168;p29">
            <a:extLst>
              <a:ext uri="{FF2B5EF4-FFF2-40B4-BE49-F238E27FC236}">
                <a16:creationId xmlns:a16="http://schemas.microsoft.com/office/drawing/2014/main" id="{698BB4E2-E87D-4B6C-917C-26A3D0099A3F}"/>
              </a:ext>
            </a:extLst>
          </p:cNvPr>
          <p:cNvSpPr/>
          <p:nvPr/>
        </p:nvSpPr>
        <p:spPr>
          <a:xfrm>
            <a:off x="781367" y="4883527"/>
            <a:ext cx="5590858" cy="1157055"/>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10" name="Google Shape;177;p30">
            <a:extLst>
              <a:ext uri="{FF2B5EF4-FFF2-40B4-BE49-F238E27FC236}">
                <a16:creationId xmlns:a16="http://schemas.microsoft.com/office/drawing/2014/main" id="{8DC0F643-82B9-4DE3-A572-30EE75798206}"/>
              </a:ext>
            </a:extLst>
          </p:cNvPr>
          <p:cNvSpPr txBox="1"/>
          <p:nvPr/>
        </p:nvSpPr>
        <p:spPr>
          <a:xfrm>
            <a:off x="7760771" y="1623676"/>
            <a:ext cx="4315696" cy="472717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1333" b="1" i="0" u="none" strike="noStrike" kern="1200" cap="none" spc="0" normalizeH="0" baseline="0" noProof="0" dirty="0">
                <a:ln>
                  <a:noFill/>
                </a:ln>
                <a:solidFill>
                  <a:srgbClr val="000000"/>
                </a:solidFill>
                <a:effectLst/>
                <a:uLnTx/>
                <a:uFillTx/>
                <a:latin typeface="Avenir Next LT Pro" panose="020B0502020104020203"/>
                <a:ea typeface="+mn-ea"/>
                <a:cs typeface="+mn-cs"/>
              </a:rPr>
              <a:t>(Intercept):</a:t>
            </a:r>
            <a:r>
              <a:rPr kumimoji="0" lang="en" sz="1333" b="0" i="0" u="none" strike="noStrike" kern="1200" cap="none" spc="0" normalizeH="0" baseline="0" noProof="0" dirty="0">
                <a:ln>
                  <a:noFill/>
                </a:ln>
                <a:solidFill>
                  <a:srgbClr val="000000"/>
                </a:solidFill>
                <a:effectLst/>
                <a:uLnTx/>
                <a:uFillTx/>
                <a:latin typeface="Avenir Next LT Pro" panose="020B0502020104020203"/>
                <a:ea typeface="+mn-ea"/>
                <a:cs typeface="+mn-cs"/>
              </a:rPr>
              <a:t> When all of the X variables are zero, the odds are 1.00 times as likely of developing the outcome of Y (Meaning the odds are completely even of developing Y). This is </a:t>
            </a:r>
            <a:r>
              <a:rPr kumimoji="0" lang="en" sz="1333" b="1" i="0" u="none" strike="noStrike" kern="1200" cap="none" spc="0" normalizeH="0" baseline="0" noProof="0" dirty="0">
                <a:ln>
                  <a:noFill/>
                </a:ln>
                <a:solidFill>
                  <a:srgbClr val="000000"/>
                </a:solidFill>
                <a:effectLst/>
                <a:uLnTx/>
                <a:uFillTx/>
                <a:latin typeface="Avenir Next LT Pro" panose="020B0502020104020203"/>
                <a:ea typeface="+mn-ea"/>
                <a:cs typeface="+mn-cs"/>
              </a:rPr>
              <a:t>not </a:t>
            </a:r>
            <a:r>
              <a:rPr kumimoji="0" lang="en" sz="1333" b="0" i="0" u="none" strike="noStrike" kern="1200" cap="none" spc="0" normalizeH="0" baseline="0" noProof="0" dirty="0">
                <a:ln>
                  <a:noFill/>
                </a:ln>
                <a:solidFill>
                  <a:srgbClr val="000000"/>
                </a:solidFill>
                <a:effectLst/>
                <a:uLnTx/>
                <a:uFillTx/>
                <a:latin typeface="Avenir Next LT Pro" panose="020B0502020104020203"/>
                <a:ea typeface="+mn-ea"/>
                <a:cs typeface="+mn-cs"/>
              </a:rPr>
              <a:t>statistically significant.</a:t>
            </a:r>
            <a:endParaRPr kumimoji="0" sz="1333" b="0" i="0" u="none" strike="noStrike" kern="1200" cap="none" spc="0" normalizeH="0" baseline="0" noProof="0" dirty="0">
              <a:ln>
                <a:noFill/>
              </a:ln>
              <a:solidFill>
                <a:srgbClr val="000000"/>
              </a:solidFill>
              <a:effectLst/>
              <a:uLnTx/>
              <a:uFillTx/>
              <a:latin typeface="Avenir Next LT Pro"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333" b="0" i="0" u="none" strike="noStrike" kern="1200" cap="none" spc="0" normalizeH="0" baseline="0" noProof="0" dirty="0">
              <a:ln>
                <a:noFill/>
              </a:ln>
              <a:solidFill>
                <a:srgbClr val="000000"/>
              </a:solidFill>
              <a:effectLst/>
              <a:uLnTx/>
              <a:uFillTx/>
              <a:latin typeface="Avenir Next LT Pro"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1333" b="1" i="0" u="none" strike="noStrike" kern="1200" cap="none" spc="0" normalizeH="0" baseline="0" noProof="0" dirty="0">
                <a:ln>
                  <a:noFill/>
                </a:ln>
                <a:solidFill>
                  <a:srgbClr val="000000"/>
                </a:solidFill>
                <a:effectLst/>
                <a:uLnTx/>
                <a:uFillTx/>
                <a:latin typeface="Avenir Next LT Pro" panose="020B0502020104020203"/>
                <a:ea typeface="+mn-ea"/>
                <a:cs typeface="+mn-cs"/>
              </a:rPr>
              <a:t>X1</a:t>
            </a:r>
            <a:r>
              <a:rPr kumimoji="0" lang="en" sz="1333" b="0" i="0" u="none" strike="noStrike" kern="1200" cap="none" spc="0" normalizeH="0" baseline="0" noProof="0" dirty="0">
                <a:ln>
                  <a:noFill/>
                </a:ln>
                <a:solidFill>
                  <a:srgbClr val="000000"/>
                </a:solidFill>
                <a:effectLst/>
                <a:uLnTx/>
                <a:uFillTx/>
                <a:latin typeface="Avenir Next LT Pro" panose="020B0502020104020203"/>
                <a:ea typeface="+mn-ea"/>
                <a:cs typeface="+mn-cs"/>
              </a:rPr>
              <a:t> (Binary): Those coded as 1 are 9.86 times as likely to develop the outcome of Y as compared to those coded 0. </a:t>
            </a:r>
            <a:r>
              <a:rPr kumimoji="0" lang="en" sz="1333" b="1" i="0" u="none" strike="noStrike" kern="1200" cap="none" spc="0" normalizeH="0" baseline="0" noProof="0" dirty="0">
                <a:ln>
                  <a:noFill/>
                </a:ln>
                <a:solidFill>
                  <a:srgbClr val="000000"/>
                </a:solidFill>
                <a:effectLst/>
                <a:uLnTx/>
                <a:uFillTx/>
                <a:latin typeface="Avenir Next LT Pro" panose="020B0502020104020203"/>
                <a:ea typeface="+mn-ea"/>
                <a:cs typeface="+mn-cs"/>
              </a:rPr>
              <a:t>This is statistically significant</a:t>
            </a:r>
            <a:r>
              <a:rPr kumimoji="0" lang="en" sz="1333" b="0" i="0" u="none" strike="noStrike" kern="1200" cap="none" spc="0" normalizeH="0" baseline="0" noProof="0" dirty="0">
                <a:ln>
                  <a:noFill/>
                </a:ln>
                <a:solidFill>
                  <a:srgbClr val="000000"/>
                </a:solidFill>
                <a:effectLst/>
                <a:uLnTx/>
                <a:uFillTx/>
                <a:latin typeface="Avenir Next LT Pro" panose="020B0502020104020203"/>
                <a:ea typeface="+mn-ea"/>
                <a:cs typeface="+mn-cs"/>
              </a:rPr>
              <a:t>. But it is a very wide confidence interval!</a:t>
            </a:r>
            <a:endParaRPr kumimoji="0" sz="1333" b="0" i="0" u="none" strike="noStrike" kern="1200" cap="none" spc="0" normalizeH="0" baseline="0" noProof="0" dirty="0">
              <a:ln>
                <a:noFill/>
              </a:ln>
              <a:solidFill>
                <a:srgbClr val="000000"/>
              </a:solidFill>
              <a:effectLst/>
              <a:uLnTx/>
              <a:uFillTx/>
              <a:latin typeface="Avenir Next LT Pro" panose="020B0502020104020203"/>
              <a:ea typeface="+mn-ea"/>
              <a:cs typeface="+mn-cs"/>
            </a:endParaRPr>
          </a:p>
        </p:txBody>
      </p:sp>
    </p:spTree>
    <p:extLst>
      <p:ext uri="{BB962C8B-B14F-4D97-AF65-F5344CB8AC3E}">
        <p14:creationId xmlns:p14="http://schemas.microsoft.com/office/powerpoint/2010/main" val="386160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0E81-4C41-45CB-ABDA-3AEB1AE6AA72}"/>
              </a:ext>
            </a:extLst>
          </p:cNvPr>
          <p:cNvSpPr>
            <a:spLocks noGrp="1"/>
          </p:cNvSpPr>
          <p:nvPr>
            <p:ph type="title"/>
          </p:nvPr>
        </p:nvSpPr>
        <p:spPr/>
        <p:txBody>
          <a:bodyPr/>
          <a:lstStyle/>
          <a:p>
            <a:r>
              <a:rPr lang="en-US" dirty="0"/>
              <a:t>Run a Another logistic regression model one binary predictor &amp; one continuous predictor</a:t>
            </a:r>
          </a:p>
        </p:txBody>
      </p:sp>
      <p:pic>
        <p:nvPicPr>
          <p:cNvPr id="5" name="Picture 4">
            <a:extLst>
              <a:ext uri="{FF2B5EF4-FFF2-40B4-BE49-F238E27FC236}">
                <a16:creationId xmlns:a16="http://schemas.microsoft.com/office/drawing/2014/main" id="{30BFB67C-E5FD-4D0B-AC3A-71CA7BC4C63E}"/>
              </a:ext>
            </a:extLst>
          </p:cNvPr>
          <p:cNvPicPr>
            <a:picLocks noChangeAspect="1"/>
          </p:cNvPicPr>
          <p:nvPr/>
        </p:nvPicPr>
        <p:blipFill>
          <a:blip r:embed="rId2"/>
          <a:stretch>
            <a:fillRect/>
          </a:stretch>
        </p:blipFill>
        <p:spPr>
          <a:xfrm>
            <a:off x="415600" y="1536633"/>
            <a:ext cx="6140372" cy="5105400"/>
          </a:xfrm>
          <a:prstGeom prst="rect">
            <a:avLst/>
          </a:prstGeom>
        </p:spPr>
      </p:pic>
      <p:sp>
        <p:nvSpPr>
          <p:cNvPr id="6" name="Google Shape;150;p27">
            <a:extLst>
              <a:ext uri="{FF2B5EF4-FFF2-40B4-BE49-F238E27FC236}">
                <a16:creationId xmlns:a16="http://schemas.microsoft.com/office/drawing/2014/main" id="{FB44AE1A-0593-4712-A789-B630224A7063}"/>
              </a:ext>
            </a:extLst>
          </p:cNvPr>
          <p:cNvSpPr txBox="1">
            <a:spLocks noGrp="1"/>
          </p:cNvSpPr>
          <p:nvPr>
            <p:ph type="body" idx="1"/>
          </p:nvPr>
        </p:nvSpPr>
        <p:spPr>
          <a:xfrm>
            <a:off x="7376736" y="1589051"/>
            <a:ext cx="4030800" cy="41340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ctr" anchorCtr="0">
            <a:noAutofit/>
          </a:bodyPr>
          <a:lstStyle/>
          <a:p>
            <a:pPr marL="0" indent="0">
              <a:buNone/>
            </a:pPr>
            <a:r>
              <a:rPr lang="en" sz="2000" dirty="0">
                <a:solidFill>
                  <a:srgbClr val="000000"/>
                </a:solidFill>
              </a:rPr>
              <a:t>The model displays the </a:t>
            </a:r>
            <a:r>
              <a:rPr lang="en" sz="2000" b="1" dirty="0">
                <a:solidFill>
                  <a:srgbClr val="7030A0"/>
                </a:solidFill>
              </a:rPr>
              <a:t>log odds</a:t>
            </a:r>
            <a:r>
              <a:rPr lang="en" sz="2000" dirty="0">
                <a:solidFill>
                  <a:srgbClr val="000000"/>
                </a:solidFill>
              </a:rPr>
              <a:t> of the predictor variable on the outcome of Y. </a:t>
            </a:r>
            <a:endParaRPr sz="2000" dirty="0">
              <a:solidFill>
                <a:srgbClr val="000000"/>
              </a:solidFill>
            </a:endParaRPr>
          </a:p>
          <a:p>
            <a:pPr marL="0" indent="0">
              <a:spcBef>
                <a:spcPts val="2133"/>
              </a:spcBef>
              <a:spcAft>
                <a:spcPts val="2133"/>
              </a:spcAft>
              <a:buNone/>
            </a:pPr>
            <a:r>
              <a:rPr lang="en" sz="2000" dirty="0">
                <a:solidFill>
                  <a:srgbClr val="000000"/>
                </a:solidFill>
              </a:rPr>
              <a:t>We can see that X1 is statistically significant and X2 is not. </a:t>
            </a:r>
            <a:r>
              <a:rPr lang="en" sz="2000" b="1" dirty="0">
                <a:solidFill>
                  <a:srgbClr val="000000"/>
                </a:solidFill>
              </a:rPr>
              <a:t>However, to have a better interpretation of each with odds ratios, we need to exponentiate the coefficients. </a:t>
            </a:r>
            <a:endParaRPr sz="2000" b="1" dirty="0">
              <a:solidFill>
                <a:srgbClr val="000000"/>
              </a:solidFill>
            </a:endParaRPr>
          </a:p>
        </p:txBody>
      </p:sp>
    </p:spTree>
    <p:extLst>
      <p:ext uri="{BB962C8B-B14F-4D97-AF65-F5344CB8AC3E}">
        <p14:creationId xmlns:p14="http://schemas.microsoft.com/office/powerpoint/2010/main" val="44883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76FA-4A96-452E-A307-A761F5A3F4FA}"/>
              </a:ext>
            </a:extLst>
          </p:cNvPr>
          <p:cNvSpPr>
            <a:spLocks noGrp="1"/>
          </p:cNvSpPr>
          <p:nvPr>
            <p:ph type="title"/>
          </p:nvPr>
        </p:nvSpPr>
        <p:spPr/>
        <p:txBody>
          <a:bodyPr/>
          <a:lstStyle/>
          <a:p>
            <a:r>
              <a:rPr kumimoji="0" lang="en-US" sz="2800" b="0" i="0" u="none" strike="noStrike" kern="1200" cap="none" spc="0" normalizeH="0" baseline="0" noProof="0" dirty="0">
                <a:ln>
                  <a:noFill/>
                </a:ln>
                <a:solidFill>
                  <a:srgbClr val="000000"/>
                </a:solidFill>
                <a:effectLst/>
                <a:uLnTx/>
                <a:uFillTx/>
                <a:latin typeface="Avenir Next LT Pro" panose="020B0502020104020203"/>
                <a:ea typeface="+mn-ea"/>
                <a:cs typeface="+mn-cs"/>
              </a:rPr>
              <a:t>Exponentiate the coefficients and confidence intervals to obtain interpretable Odds ratios. </a:t>
            </a:r>
            <a:br>
              <a:rPr kumimoji="0" lang="en-US" sz="2800" b="0" i="0" u="none" strike="noStrike" kern="1200" cap="none" spc="0" normalizeH="0" baseline="0" noProof="0" dirty="0">
                <a:ln>
                  <a:noFill/>
                </a:ln>
                <a:solidFill>
                  <a:srgbClr val="000000"/>
                </a:solidFill>
                <a:effectLst/>
                <a:uLnTx/>
                <a:uFillTx/>
                <a:latin typeface="Avenir Next LT Pro" panose="020B0502020104020203"/>
                <a:ea typeface="+mn-ea"/>
                <a:cs typeface="+mn-cs"/>
              </a:rPr>
            </a:br>
            <a:endParaRPr lang="en-US" dirty="0"/>
          </a:p>
        </p:txBody>
      </p:sp>
      <p:sp>
        <p:nvSpPr>
          <p:cNvPr id="3" name="Text Placeholder 2">
            <a:extLst>
              <a:ext uri="{FF2B5EF4-FFF2-40B4-BE49-F238E27FC236}">
                <a16:creationId xmlns:a16="http://schemas.microsoft.com/office/drawing/2014/main" id="{49E72B48-60F7-409D-99A7-6E66EB5433D0}"/>
              </a:ext>
            </a:extLst>
          </p:cNvPr>
          <p:cNvSpPr>
            <a:spLocks noGrp="1"/>
          </p:cNvSpPr>
          <p:nvPr>
            <p:ph type="body" idx="1"/>
          </p:nvPr>
        </p:nvSpPr>
        <p:spPr>
          <a:xfrm>
            <a:off x="7379855" y="1536632"/>
            <a:ext cx="4396545" cy="5168967"/>
          </a:xfrm>
        </p:spPr>
        <p:txBody>
          <a:bodyPr/>
          <a:lstStyle/>
          <a:p>
            <a:r>
              <a:rPr lang="en-US" sz="1400" b="1" dirty="0"/>
              <a:t>Intercept:</a:t>
            </a:r>
            <a:r>
              <a:rPr lang="en-US" sz="1400" dirty="0"/>
              <a:t> When all of the X variables are zero, the odds are 1.56 times as likely of developing the outcome of Y. This is </a:t>
            </a:r>
            <a:r>
              <a:rPr lang="en-US" sz="1400" b="1" dirty="0"/>
              <a:t>not</a:t>
            </a:r>
            <a:r>
              <a:rPr lang="en-US" sz="1400" dirty="0"/>
              <a:t> statistically significant.</a:t>
            </a:r>
          </a:p>
          <a:p>
            <a:endParaRPr lang="en-US" sz="1400" dirty="0"/>
          </a:p>
          <a:p>
            <a:r>
              <a:rPr lang="en-US" sz="1400" b="1" dirty="0"/>
              <a:t>X1</a:t>
            </a:r>
            <a:r>
              <a:rPr lang="en-US" sz="1400" dirty="0"/>
              <a:t> (Binary): After controlling for all variables in the model, Those coded as 1 are 9.74 times as likely to develop the outcome of Y as compared to those coded 0. </a:t>
            </a:r>
            <a:r>
              <a:rPr lang="en-US" sz="1400" b="1" dirty="0"/>
              <a:t>This is statistically significant.</a:t>
            </a:r>
          </a:p>
          <a:p>
            <a:endParaRPr lang="en-US" sz="1400" dirty="0"/>
          </a:p>
          <a:p>
            <a:r>
              <a:rPr lang="en-US" sz="1400" b="1" dirty="0"/>
              <a:t>X2 </a:t>
            </a:r>
            <a:r>
              <a:rPr lang="en-US" sz="1400" dirty="0"/>
              <a:t>(Continuous): After controlling for all variables in the model, For every one unit increase in X2, there is an expected increase of 0.931 times of developing Y (Or we can take the inverse and state that for every one unit increase in X2, there is a 1.07 increase in the odds of NOT developing the outcome of Y). This is </a:t>
            </a:r>
            <a:r>
              <a:rPr lang="en-US" sz="1400" b="1" dirty="0"/>
              <a:t>not</a:t>
            </a:r>
            <a:r>
              <a:rPr lang="en-US" sz="1400" dirty="0"/>
              <a:t> statistically significant. </a:t>
            </a:r>
          </a:p>
        </p:txBody>
      </p:sp>
      <p:pic>
        <p:nvPicPr>
          <p:cNvPr id="5" name="Picture 4">
            <a:extLst>
              <a:ext uri="{FF2B5EF4-FFF2-40B4-BE49-F238E27FC236}">
                <a16:creationId xmlns:a16="http://schemas.microsoft.com/office/drawing/2014/main" id="{E6343DFC-C1DF-406A-8DF2-C92C83A09A5D}"/>
              </a:ext>
            </a:extLst>
          </p:cNvPr>
          <p:cNvPicPr>
            <a:picLocks noChangeAspect="1"/>
          </p:cNvPicPr>
          <p:nvPr/>
        </p:nvPicPr>
        <p:blipFill>
          <a:blip r:embed="rId2"/>
          <a:stretch>
            <a:fillRect/>
          </a:stretch>
        </p:blipFill>
        <p:spPr>
          <a:xfrm>
            <a:off x="343477" y="1536633"/>
            <a:ext cx="6698824" cy="4555200"/>
          </a:xfrm>
          <a:prstGeom prst="rect">
            <a:avLst/>
          </a:prstGeom>
        </p:spPr>
      </p:pic>
    </p:spTree>
    <p:extLst>
      <p:ext uri="{BB962C8B-B14F-4D97-AF65-F5344CB8AC3E}">
        <p14:creationId xmlns:p14="http://schemas.microsoft.com/office/powerpoint/2010/main" val="192326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188233" y="763600"/>
            <a:ext cx="6823000" cy="5839832"/>
          </a:xfrm>
          <a:prstGeom prst="rect">
            <a:avLst/>
          </a:prstGeom>
          <a:noFill/>
          <a:ln>
            <a:noFill/>
          </a:ln>
        </p:spPr>
      </p:pic>
      <p:sp>
        <p:nvSpPr>
          <p:cNvPr id="150" name="Google Shape;150;p27"/>
          <p:cNvSpPr txBox="1">
            <a:spLocks noGrp="1"/>
          </p:cNvSpPr>
          <p:nvPr>
            <p:ph type="body" idx="1"/>
          </p:nvPr>
        </p:nvSpPr>
        <p:spPr>
          <a:xfrm>
            <a:off x="7570700" y="822433"/>
            <a:ext cx="4030800" cy="41340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ctr" anchorCtr="0">
            <a:noAutofit/>
          </a:bodyPr>
          <a:lstStyle/>
          <a:p>
            <a:pPr marL="0" indent="0">
              <a:buNone/>
            </a:pPr>
            <a:r>
              <a:rPr lang="en" sz="2000" dirty="0">
                <a:solidFill>
                  <a:srgbClr val="000000"/>
                </a:solidFill>
              </a:rPr>
              <a:t>The model displays the </a:t>
            </a:r>
            <a:r>
              <a:rPr lang="en" sz="2000" b="1" dirty="0">
                <a:solidFill>
                  <a:srgbClr val="7030A0"/>
                </a:solidFill>
              </a:rPr>
              <a:t>log odds</a:t>
            </a:r>
            <a:r>
              <a:rPr lang="en" sz="2000" dirty="0">
                <a:solidFill>
                  <a:srgbClr val="000000"/>
                </a:solidFill>
              </a:rPr>
              <a:t> of each predictor variable (While controlling for all other predictors in the model) on the outcome of Y. </a:t>
            </a:r>
            <a:endParaRPr sz="2000" dirty="0">
              <a:solidFill>
                <a:srgbClr val="000000"/>
              </a:solidFill>
            </a:endParaRPr>
          </a:p>
          <a:p>
            <a:pPr marL="0" indent="0">
              <a:spcBef>
                <a:spcPts val="2133"/>
              </a:spcBef>
              <a:spcAft>
                <a:spcPts val="2133"/>
              </a:spcAft>
              <a:buNone/>
            </a:pPr>
            <a:r>
              <a:rPr lang="en" sz="2000" dirty="0">
                <a:solidFill>
                  <a:srgbClr val="000000"/>
                </a:solidFill>
              </a:rPr>
              <a:t>We can see that X1 and X4 are statistically significant. However, to have a better interpretation of each with odds ratios, we need to exponentiate the coefficients. </a:t>
            </a:r>
            <a:endParaRPr sz="2000" dirty="0">
              <a:solidFill>
                <a:srgbClr val="000000"/>
              </a:solidFill>
            </a:endParaRPr>
          </a:p>
        </p:txBody>
      </p:sp>
      <p:sp>
        <p:nvSpPr>
          <p:cNvPr id="151" name="Google Shape;151;p27"/>
          <p:cNvSpPr txBox="1">
            <a:spLocks noGrp="1"/>
          </p:cNvSpPr>
          <p:nvPr>
            <p:ph type="title"/>
          </p:nvPr>
        </p:nvSpPr>
        <p:spPr>
          <a:xfrm>
            <a:off x="0" y="0"/>
            <a:ext cx="7712400" cy="763600"/>
          </a:xfrm>
          <a:prstGeom prst="rect">
            <a:avLst/>
          </a:prstGeom>
        </p:spPr>
        <p:txBody>
          <a:bodyPr spcFirstLastPara="1" vert="horz" wrap="square" lIns="121900" tIns="121900" rIns="121900" bIns="121900" rtlCol="0" anchor="t" anchorCtr="0">
            <a:noAutofit/>
          </a:bodyPr>
          <a:lstStyle/>
          <a:p>
            <a:r>
              <a:rPr lang="en"/>
              <a:t>Logistic regression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50566" y="1435967"/>
            <a:ext cx="6803033" cy="3235067"/>
          </a:xfrm>
          <a:prstGeom prst="rect">
            <a:avLst/>
          </a:prstGeom>
          <a:noFill/>
          <a:ln>
            <a:noFill/>
          </a:ln>
        </p:spPr>
      </p:pic>
      <p:sp>
        <p:nvSpPr>
          <p:cNvPr id="177" name="Google Shape;177;p30"/>
          <p:cNvSpPr txBox="1"/>
          <p:nvPr/>
        </p:nvSpPr>
        <p:spPr>
          <a:xfrm>
            <a:off x="6752467" y="1195867"/>
            <a:ext cx="5324000" cy="5434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 sz="1333" b="1" dirty="0"/>
              <a:t>Intercept:</a:t>
            </a:r>
            <a:r>
              <a:rPr lang="en" sz="1333" dirty="0"/>
              <a:t> When all of the X variables are zero, the odds are .421 times as likely of developing the outcome of Y (Or we can take the inverse and state the they are 2.38 times as likely NOT to develop the outcome of Y). This is not statistically significant.</a:t>
            </a:r>
            <a:endParaRPr sz="1333" dirty="0"/>
          </a:p>
          <a:p>
            <a:endParaRPr sz="1333" dirty="0"/>
          </a:p>
          <a:p>
            <a:r>
              <a:rPr lang="en" sz="1333" b="1" dirty="0"/>
              <a:t>X1</a:t>
            </a:r>
            <a:r>
              <a:rPr lang="en" sz="1333" dirty="0"/>
              <a:t> (Binary): After controlling for all variables in the model, Those coded as 1 are 5.88 times as likely to develop the outcome of Y as compared to those coded 0. This is statistically significant.</a:t>
            </a:r>
            <a:endParaRPr sz="1333" dirty="0"/>
          </a:p>
          <a:p>
            <a:endParaRPr sz="1333" dirty="0"/>
          </a:p>
          <a:p>
            <a:r>
              <a:rPr lang="en" sz="1333" b="1" dirty="0"/>
              <a:t>X2 </a:t>
            </a:r>
            <a:r>
              <a:rPr lang="en" sz="1333" dirty="0"/>
              <a:t>(Continuous): After controlling for all variables in the model, For every one unit increase in X2, there is an expected increase of 0.918 times of developing Y (Or we can take the inverse and state that for every one unit increase in X2, there is a 1.09 increase in the odds of NOT developing the outcome of Y). This is not statistically significant. </a:t>
            </a:r>
            <a:endParaRPr sz="1333" dirty="0"/>
          </a:p>
          <a:p>
            <a:endParaRPr sz="1333" dirty="0"/>
          </a:p>
          <a:p>
            <a:r>
              <a:rPr lang="en" sz="1333" b="1" dirty="0"/>
              <a:t>X3 </a:t>
            </a:r>
            <a:r>
              <a:rPr lang="en" sz="1333" dirty="0"/>
              <a:t>(Continuous): After controlling for all variables in the model, For every one unit increase in X3, there is an expected increase of 0.856 times in the odds of developing Y (Or we can take the inverse and state that for every one unit increase in X2, there is a 1.17 increase in the odds of NOT developing the outcome of Y). This not is statistically significant. </a:t>
            </a:r>
            <a:endParaRPr sz="1333" dirty="0"/>
          </a:p>
          <a:p>
            <a:endParaRPr sz="1333" dirty="0"/>
          </a:p>
          <a:p>
            <a:r>
              <a:rPr lang="en" sz="1333" b="1" dirty="0"/>
              <a:t>X4 </a:t>
            </a:r>
            <a:r>
              <a:rPr lang="en" sz="1333" dirty="0"/>
              <a:t>(Continuous): After controlling for all variables in the model, For every one unit increase in X4, there is an expected increase of 1.81 times in the odds of developing Y. This is statistically significant. </a:t>
            </a:r>
            <a:endParaRPr sz="1333" dirty="0"/>
          </a:p>
        </p:txBody>
      </p:sp>
      <p:sp>
        <p:nvSpPr>
          <p:cNvPr id="178" name="Google Shape;178;p30"/>
          <p:cNvSpPr txBox="1">
            <a:spLocks noGrp="1"/>
          </p:cNvSpPr>
          <p:nvPr>
            <p:ph type="title"/>
          </p:nvPr>
        </p:nvSpPr>
        <p:spPr>
          <a:xfrm>
            <a:off x="0" y="0"/>
            <a:ext cx="8928800" cy="763600"/>
          </a:xfrm>
          <a:prstGeom prst="rect">
            <a:avLst/>
          </a:prstGeom>
        </p:spPr>
        <p:txBody>
          <a:bodyPr spcFirstLastPara="1" vert="horz" wrap="square" lIns="121900" tIns="121900" rIns="121900" bIns="121900" rtlCol="0" anchor="t" anchorCtr="0">
            <a:noAutofit/>
          </a:bodyPr>
          <a:lstStyle/>
          <a:p>
            <a:r>
              <a:rPr lang="en"/>
              <a:t>Logistic regression model interpretations</a:t>
            </a:r>
            <a:endParaRPr/>
          </a:p>
        </p:txBody>
      </p:sp>
      <p:sp>
        <p:nvSpPr>
          <p:cNvPr id="179" name="Google Shape;179;p30"/>
          <p:cNvSpPr txBox="1"/>
          <p:nvPr/>
        </p:nvSpPr>
        <p:spPr>
          <a:xfrm>
            <a:off x="282633" y="5119900"/>
            <a:ext cx="4976000" cy="1427600"/>
          </a:xfrm>
          <a:prstGeom prst="rect">
            <a:avLst/>
          </a:prstGeom>
          <a:solidFill>
            <a:srgbClr val="D9EAD3"/>
          </a:solidFill>
          <a:ln>
            <a:noFill/>
          </a:ln>
        </p:spPr>
        <p:txBody>
          <a:bodyPr spcFirstLastPara="1" wrap="square" lIns="121900" tIns="121900" rIns="121900" bIns="121900" anchor="t" anchorCtr="0">
            <a:noAutofit/>
          </a:bodyPr>
          <a:lstStyle/>
          <a:p>
            <a:r>
              <a:rPr lang="en" dirty="0"/>
              <a:t>In logistic regression, an effect is significant if the confidence interval </a:t>
            </a:r>
            <a:r>
              <a:rPr lang="en" b="1" dirty="0"/>
              <a:t>does not contain 1</a:t>
            </a:r>
            <a:r>
              <a:rPr lang="en" dirty="0"/>
              <a:t> (not zero, as in ols analyses; odds of 1 represent equal odds)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50933" y="64033"/>
            <a:ext cx="11964800" cy="763600"/>
          </a:xfrm>
          <a:prstGeom prst="rect">
            <a:avLst/>
          </a:prstGeom>
        </p:spPr>
        <p:txBody>
          <a:bodyPr spcFirstLastPara="1" vert="horz" wrap="square" lIns="121900" tIns="121900" rIns="121900" bIns="121900" rtlCol="0" anchor="t" anchorCtr="0">
            <a:noAutofit/>
          </a:bodyPr>
          <a:lstStyle/>
          <a:p>
            <a:r>
              <a:rPr lang="en"/>
              <a:t>Logistic regression: Examine deviance between models</a:t>
            </a:r>
            <a:endParaRPr/>
          </a:p>
        </p:txBody>
      </p:sp>
      <p:pic>
        <p:nvPicPr>
          <p:cNvPr id="185" name="Google Shape;185;p31"/>
          <p:cNvPicPr preferRelativeResize="0"/>
          <p:nvPr/>
        </p:nvPicPr>
        <p:blipFill>
          <a:blip r:embed="rId3">
            <a:alphaModFix/>
          </a:blip>
          <a:stretch>
            <a:fillRect/>
          </a:stretch>
        </p:blipFill>
        <p:spPr>
          <a:xfrm>
            <a:off x="101567" y="1178333"/>
            <a:ext cx="6348565" cy="4304367"/>
          </a:xfrm>
          <a:prstGeom prst="rect">
            <a:avLst/>
          </a:prstGeom>
          <a:noFill/>
          <a:ln>
            <a:noFill/>
          </a:ln>
        </p:spPr>
      </p:pic>
      <p:sp>
        <p:nvSpPr>
          <p:cNvPr id="186" name="Google Shape;186;p31"/>
          <p:cNvSpPr txBox="1"/>
          <p:nvPr/>
        </p:nvSpPr>
        <p:spPr>
          <a:xfrm>
            <a:off x="6450133" y="1425500"/>
            <a:ext cx="5742000" cy="4057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r>
              <a:rPr lang="en" dirty="0"/>
              <a:t>This compares deviance, an estimate of model fit, between each model and the null model. The values represent:</a:t>
            </a:r>
            <a:endParaRPr dirty="0"/>
          </a:p>
          <a:p>
            <a:endParaRPr dirty="0"/>
          </a:p>
          <a:p>
            <a:pPr>
              <a:buClr>
                <a:schemeClr val="dk1"/>
              </a:buClr>
              <a:buSzPts val="1100"/>
            </a:pPr>
            <a:r>
              <a:rPr lang="en" dirty="0"/>
              <a:t>X1 = model with just X1 vs. NULL model</a:t>
            </a:r>
            <a:endParaRPr dirty="0"/>
          </a:p>
          <a:p>
            <a:pPr>
              <a:buClr>
                <a:schemeClr val="dk1"/>
              </a:buClr>
              <a:buSzPts val="1100"/>
            </a:pPr>
            <a:r>
              <a:rPr lang="en" dirty="0"/>
              <a:t>X2 = model with X1 + X2 vs. NULL model</a:t>
            </a:r>
            <a:endParaRPr dirty="0"/>
          </a:p>
          <a:p>
            <a:pPr>
              <a:buClr>
                <a:schemeClr val="dk1"/>
              </a:buClr>
              <a:buSzPts val="1100"/>
            </a:pPr>
            <a:r>
              <a:rPr lang="en" dirty="0"/>
              <a:t>X3 = model with X1 + X2 + X3 vs. NULL model</a:t>
            </a:r>
            <a:endParaRPr dirty="0"/>
          </a:p>
          <a:p>
            <a:r>
              <a:rPr lang="en" dirty="0"/>
              <a:t>X4 = model with X1 + X2 + X3 + X4 vs. NULL model</a:t>
            </a:r>
            <a:endParaRPr dirty="0"/>
          </a:p>
          <a:p>
            <a:endParaRPr dirty="0"/>
          </a:p>
          <a:p>
            <a:pPr>
              <a:buClr>
                <a:schemeClr val="dk1"/>
              </a:buClr>
              <a:buSzPts val="1100"/>
            </a:pPr>
            <a:r>
              <a:rPr lang="en" dirty="0"/>
              <a:t>These comparisons tell us whether adding information to the null model leads to better prediction. In this case, the X2 and X3 models do not significantly improve model fit.</a:t>
            </a:r>
            <a:endParaRPr dirty="0"/>
          </a:p>
          <a:p>
            <a:endParaRPr dirty="0"/>
          </a:p>
          <a:p>
            <a:endParaRPr dirty="0"/>
          </a:p>
          <a:p>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168567" y="158100"/>
            <a:ext cx="11360800" cy="763600"/>
          </a:xfrm>
          <a:prstGeom prst="rect">
            <a:avLst/>
          </a:prstGeom>
        </p:spPr>
        <p:txBody>
          <a:bodyPr spcFirstLastPara="1" vert="horz" wrap="square" lIns="121900" tIns="121900" rIns="121900" bIns="121900" rtlCol="0" anchor="t" anchorCtr="0">
            <a:noAutofit/>
          </a:bodyPr>
          <a:lstStyle/>
          <a:p>
            <a:r>
              <a:rPr lang="en"/>
              <a:t>Logistic regression: McFadden’s </a:t>
            </a:r>
            <a:r>
              <a:rPr lang="en">
                <a:latin typeface="Calibri"/>
                <a:ea typeface="Calibri"/>
                <a:cs typeface="Calibri"/>
                <a:sym typeface="Calibri"/>
              </a:rPr>
              <a:t>R</a:t>
            </a:r>
            <a:r>
              <a:rPr lang="en" baseline="30000">
                <a:latin typeface="Calibri"/>
                <a:ea typeface="Calibri"/>
                <a:cs typeface="Calibri"/>
                <a:sym typeface="Calibri"/>
              </a:rPr>
              <a:t>2</a:t>
            </a:r>
            <a:r>
              <a:rPr lang="en">
                <a:latin typeface="Calibri"/>
                <a:ea typeface="Calibri"/>
                <a:cs typeface="Calibri"/>
                <a:sym typeface="Calibri"/>
              </a:rPr>
              <a:t> </a:t>
            </a:r>
            <a:endParaRPr/>
          </a:p>
        </p:txBody>
      </p:sp>
      <p:sp>
        <p:nvSpPr>
          <p:cNvPr id="192" name="Google Shape;192;p32"/>
          <p:cNvSpPr txBox="1">
            <a:spLocks noGrp="1"/>
          </p:cNvSpPr>
          <p:nvPr>
            <p:ph type="body" idx="1"/>
          </p:nvPr>
        </p:nvSpPr>
        <p:spPr>
          <a:xfrm>
            <a:off x="7600567" y="1133433"/>
            <a:ext cx="3928800" cy="3122800"/>
          </a:xfrm>
          <a:prstGeom prst="rect">
            <a:avLst/>
          </a:prstGeom>
        </p:spPr>
        <p:txBody>
          <a:bodyPr spcFirstLastPara="1" vert="horz" wrap="square" lIns="121900" tIns="121900" rIns="121900" bIns="121900" rtlCol="0" anchor="t" anchorCtr="0">
            <a:noAutofit/>
          </a:bodyPr>
          <a:lstStyle/>
          <a:p>
            <a:pPr marL="0" indent="0">
              <a:buNone/>
            </a:pPr>
            <a:r>
              <a:rPr lang="en" sz="2133">
                <a:solidFill>
                  <a:srgbClr val="000000"/>
                </a:solidFill>
              </a:rPr>
              <a:t>On the previous slide, we showed how deviance comparisons give information about how each subsequent model compares to the null model.</a:t>
            </a:r>
            <a:endParaRPr sz="2133">
              <a:solidFill>
                <a:srgbClr val="000000"/>
              </a:solidFill>
            </a:endParaRPr>
          </a:p>
          <a:p>
            <a:pPr marL="0" indent="0">
              <a:spcBef>
                <a:spcPts val="2133"/>
              </a:spcBef>
              <a:spcAft>
                <a:spcPts val="2133"/>
              </a:spcAft>
              <a:buNone/>
            </a:pPr>
            <a:r>
              <a:rPr lang="en" sz="2133">
                <a:solidFill>
                  <a:srgbClr val="000000"/>
                </a:solidFill>
              </a:rPr>
              <a:t>McFadde</a:t>
            </a:r>
            <a:r>
              <a:rPr lang="en" sz="2133">
                <a:solidFill>
                  <a:srgbClr val="000000"/>
                </a:solidFill>
                <a:latin typeface="Calibri"/>
                <a:ea typeface="Calibri"/>
                <a:cs typeface="Calibri"/>
                <a:sym typeface="Calibri"/>
              </a:rPr>
              <a:t>n’s </a:t>
            </a:r>
            <a:r>
              <a:rPr lang="en" sz="2133">
                <a:solidFill>
                  <a:schemeClr val="dk1"/>
                </a:solidFill>
                <a:latin typeface="Calibri"/>
                <a:ea typeface="Calibri"/>
                <a:cs typeface="Calibri"/>
                <a:sym typeface="Calibri"/>
              </a:rPr>
              <a:t>R</a:t>
            </a:r>
            <a:r>
              <a:rPr lang="en" sz="2133" baseline="30000">
                <a:solidFill>
                  <a:schemeClr val="dk1"/>
                </a:solidFill>
                <a:latin typeface="Calibri"/>
                <a:ea typeface="Calibri"/>
                <a:cs typeface="Calibri"/>
                <a:sym typeface="Calibri"/>
              </a:rPr>
              <a:t>2</a:t>
            </a:r>
            <a:r>
              <a:rPr lang="en" sz="2133">
                <a:solidFill>
                  <a:schemeClr val="dk1"/>
                </a:solidFill>
                <a:latin typeface="Calibri"/>
                <a:ea typeface="Calibri"/>
                <a:cs typeface="Calibri"/>
                <a:sym typeface="Calibri"/>
              </a:rPr>
              <a:t> </a:t>
            </a:r>
            <a:r>
              <a:rPr lang="en" sz="2133">
                <a:solidFill>
                  <a:srgbClr val="000000"/>
                </a:solidFill>
                <a:latin typeface="Calibri"/>
                <a:ea typeface="Calibri"/>
                <a:cs typeface="Calibri"/>
                <a:sym typeface="Calibri"/>
              </a:rPr>
              <a:t>all</a:t>
            </a:r>
            <a:r>
              <a:rPr lang="en" sz="2133">
                <a:solidFill>
                  <a:srgbClr val="000000"/>
                </a:solidFill>
              </a:rPr>
              <a:t>ows you to estimate the </a:t>
            </a:r>
            <a:r>
              <a:rPr lang="en" sz="2133" i="1">
                <a:solidFill>
                  <a:srgbClr val="000000"/>
                </a:solidFill>
              </a:rPr>
              <a:t>percent variance </a:t>
            </a:r>
            <a:r>
              <a:rPr lang="en" sz="2133">
                <a:solidFill>
                  <a:srgbClr val="000000"/>
                </a:solidFill>
              </a:rPr>
              <a:t>explained by each model, which can serve as an effect size.</a:t>
            </a:r>
            <a:endParaRPr sz="2133">
              <a:solidFill>
                <a:srgbClr val="000000"/>
              </a:solidFill>
            </a:endParaRPr>
          </a:p>
        </p:txBody>
      </p:sp>
      <p:sp>
        <p:nvSpPr>
          <p:cNvPr id="193" name="Google Shape;193;p32"/>
          <p:cNvSpPr txBox="1"/>
          <p:nvPr/>
        </p:nvSpPr>
        <p:spPr>
          <a:xfrm>
            <a:off x="250900" y="1330267"/>
            <a:ext cx="6834800" cy="635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spcBef>
                <a:spcPts val="933"/>
              </a:spcBef>
            </a:pPr>
            <a:r>
              <a:rPr lang="en" sz="2400" b="1">
                <a:solidFill>
                  <a:schemeClr val="dk1"/>
                </a:solidFill>
                <a:latin typeface="Calibri"/>
                <a:ea typeface="Calibri"/>
                <a:cs typeface="Calibri"/>
                <a:sym typeface="Calibri"/>
              </a:rPr>
              <a:t>McFadden R</a:t>
            </a:r>
            <a:r>
              <a:rPr lang="en" sz="2400" b="1" baseline="30000">
                <a:solidFill>
                  <a:schemeClr val="dk1"/>
                </a:solidFill>
                <a:latin typeface="Calibri"/>
                <a:ea typeface="Calibri"/>
                <a:cs typeface="Calibri"/>
                <a:sym typeface="Calibri"/>
              </a:rPr>
              <a:t>2</a:t>
            </a:r>
            <a:r>
              <a:rPr lang="en" sz="2400" b="1">
                <a:solidFill>
                  <a:schemeClr val="dk1"/>
                </a:solidFill>
                <a:latin typeface="Calibri"/>
                <a:ea typeface="Calibri"/>
                <a:cs typeface="Calibri"/>
                <a:sym typeface="Calibri"/>
              </a:rPr>
              <a:t> =  1-(</a:t>
            </a:r>
            <a:r>
              <a:rPr lang="en" sz="2400" b="1">
                <a:solidFill>
                  <a:schemeClr val="dk1"/>
                </a:solidFill>
                <a:highlight>
                  <a:srgbClr val="D5A6BD"/>
                </a:highlight>
                <a:latin typeface="Calibri"/>
                <a:ea typeface="Calibri"/>
                <a:cs typeface="Calibri"/>
                <a:sym typeface="Calibri"/>
              </a:rPr>
              <a:t>Deviance model</a:t>
            </a:r>
            <a:r>
              <a:rPr lang="en" sz="2400" b="1">
                <a:solidFill>
                  <a:schemeClr val="dk1"/>
                </a:solidFill>
                <a:latin typeface="Calibri"/>
                <a:ea typeface="Calibri"/>
                <a:cs typeface="Calibri"/>
                <a:sym typeface="Calibri"/>
              </a:rPr>
              <a:t>/</a:t>
            </a:r>
            <a:r>
              <a:rPr lang="en" sz="2400" b="1">
                <a:solidFill>
                  <a:schemeClr val="dk1"/>
                </a:solidFill>
                <a:highlight>
                  <a:srgbClr val="4A86E8"/>
                </a:highlight>
                <a:latin typeface="Calibri"/>
                <a:ea typeface="Calibri"/>
                <a:cs typeface="Calibri"/>
                <a:sym typeface="Calibri"/>
              </a:rPr>
              <a:t>Deviance Null</a:t>
            </a:r>
            <a:r>
              <a:rPr lang="en" sz="2400" b="1">
                <a:solidFill>
                  <a:schemeClr val="dk1"/>
                </a:solidFill>
                <a:latin typeface="Calibri"/>
                <a:ea typeface="Calibri"/>
                <a:cs typeface="Calibri"/>
                <a:sym typeface="Calibri"/>
              </a:rPr>
              <a:t>)</a:t>
            </a:r>
            <a:endParaRPr sz="2400" b="1">
              <a:solidFill>
                <a:schemeClr val="dk1"/>
              </a:solidFill>
              <a:latin typeface="Calibri"/>
              <a:ea typeface="Calibri"/>
              <a:cs typeface="Calibri"/>
              <a:sym typeface="Calibri"/>
            </a:endParaRPr>
          </a:p>
        </p:txBody>
      </p:sp>
      <p:pic>
        <p:nvPicPr>
          <p:cNvPr id="194" name="Google Shape;194;p32"/>
          <p:cNvPicPr preferRelativeResize="0"/>
          <p:nvPr/>
        </p:nvPicPr>
        <p:blipFill>
          <a:blip r:embed="rId3">
            <a:alphaModFix/>
          </a:blip>
          <a:stretch>
            <a:fillRect/>
          </a:stretch>
        </p:blipFill>
        <p:spPr>
          <a:xfrm>
            <a:off x="403834" y="2213501"/>
            <a:ext cx="6160399" cy="4176799"/>
          </a:xfrm>
          <a:prstGeom prst="rect">
            <a:avLst/>
          </a:prstGeom>
          <a:noFill/>
          <a:ln>
            <a:noFill/>
          </a:ln>
        </p:spPr>
      </p:pic>
      <p:sp>
        <p:nvSpPr>
          <p:cNvPr id="195" name="Google Shape;195;p32"/>
          <p:cNvSpPr/>
          <p:nvPr/>
        </p:nvSpPr>
        <p:spPr>
          <a:xfrm>
            <a:off x="3599900" y="5140567"/>
            <a:ext cx="576400" cy="763600"/>
          </a:xfrm>
          <a:prstGeom prst="rect">
            <a:avLst/>
          </a:prstGeom>
          <a:noFill/>
          <a:ln w="28575" cap="flat" cmpd="sng">
            <a:solidFill>
              <a:srgbClr val="D5A6B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6" name="Google Shape;196;p32"/>
          <p:cNvCxnSpPr>
            <a:endCxn id="195" idx="1"/>
          </p:cNvCxnSpPr>
          <p:nvPr/>
        </p:nvCxnSpPr>
        <p:spPr>
          <a:xfrm>
            <a:off x="2964700" y="1952767"/>
            <a:ext cx="635200" cy="3569600"/>
          </a:xfrm>
          <a:prstGeom prst="straightConnector1">
            <a:avLst/>
          </a:prstGeom>
          <a:noFill/>
          <a:ln w="28575" cap="flat" cmpd="sng">
            <a:solidFill>
              <a:srgbClr val="D5A6BD"/>
            </a:solidFill>
            <a:prstDash val="solid"/>
            <a:round/>
            <a:headEnd type="none" w="med" len="med"/>
            <a:tailEnd type="triangle" w="med" len="med"/>
          </a:ln>
        </p:spPr>
      </p:cxnSp>
      <p:sp>
        <p:nvSpPr>
          <p:cNvPr id="197" name="Google Shape;197;p32"/>
          <p:cNvSpPr/>
          <p:nvPr/>
        </p:nvSpPr>
        <p:spPr>
          <a:xfrm>
            <a:off x="3599900" y="4928567"/>
            <a:ext cx="635200" cy="212000"/>
          </a:xfrm>
          <a:prstGeom prst="rect">
            <a:avLst/>
          </a:prstGeom>
          <a:noFill/>
          <a:ln w="19050" cap="flat" cmpd="sng">
            <a:solidFill>
              <a:srgbClr val="4A86E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8" name="Google Shape;198;p32"/>
          <p:cNvCxnSpPr>
            <a:endCxn id="197" idx="3"/>
          </p:cNvCxnSpPr>
          <p:nvPr/>
        </p:nvCxnSpPr>
        <p:spPr>
          <a:xfrm flipH="1">
            <a:off x="4235100" y="1905767"/>
            <a:ext cx="1694000" cy="3128800"/>
          </a:xfrm>
          <a:prstGeom prst="straightConnector1">
            <a:avLst/>
          </a:prstGeom>
          <a:noFill/>
          <a:ln w="28575" cap="flat" cmpd="sng">
            <a:solidFill>
              <a:srgbClr val="4A86E8"/>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147597" y="516400"/>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Logistic regression: McFadden’s </a:t>
            </a:r>
            <a:r>
              <a:rPr lang="en" dirty="0">
                <a:latin typeface="Calibri"/>
                <a:ea typeface="Calibri"/>
                <a:cs typeface="Calibri"/>
                <a:sym typeface="Calibri"/>
              </a:rPr>
              <a:t>R</a:t>
            </a:r>
            <a:r>
              <a:rPr lang="en" baseline="30000" dirty="0">
                <a:latin typeface="Calibri"/>
                <a:ea typeface="Calibri"/>
                <a:cs typeface="Calibri"/>
                <a:sym typeface="Calibri"/>
              </a:rPr>
              <a:t>2</a:t>
            </a:r>
            <a:r>
              <a:rPr lang="en" dirty="0">
                <a:latin typeface="Calibri"/>
                <a:ea typeface="Calibri"/>
                <a:cs typeface="Calibri"/>
                <a:sym typeface="Calibri"/>
              </a:rPr>
              <a:t> </a:t>
            </a:r>
            <a:endParaRPr dirty="0"/>
          </a:p>
        </p:txBody>
      </p:sp>
      <p:sp>
        <p:nvSpPr>
          <p:cNvPr id="204" name="Google Shape;204;p33"/>
          <p:cNvSpPr txBox="1">
            <a:spLocks noGrp="1"/>
          </p:cNvSpPr>
          <p:nvPr>
            <p:ph type="body" idx="1"/>
          </p:nvPr>
        </p:nvSpPr>
        <p:spPr>
          <a:xfrm>
            <a:off x="227367" y="971800"/>
            <a:ext cx="11360800" cy="1648400"/>
          </a:xfrm>
          <a:prstGeom prst="rect">
            <a:avLst/>
          </a:prstGeom>
        </p:spPr>
        <p:txBody>
          <a:bodyPr spcFirstLastPara="1" vert="horz" wrap="square" lIns="121900" tIns="121900" rIns="121900" bIns="121900" rtlCol="0" anchor="t" anchorCtr="0">
            <a:noAutofit/>
          </a:bodyPr>
          <a:lstStyle/>
          <a:p>
            <a:pPr marL="0" indent="0">
              <a:buNone/>
            </a:pPr>
            <a:r>
              <a:rPr lang="en" dirty="0"/>
              <a:t>You can use the McFadden’s R</a:t>
            </a:r>
            <a:r>
              <a:rPr lang="en" baseline="30000" dirty="0"/>
              <a:t>2</a:t>
            </a:r>
            <a:r>
              <a:rPr lang="en" dirty="0"/>
              <a:t> values to compare changes in the percent of variance in Y for the addition of each variable, like we do in OLS hierarchical regression comparisons:</a:t>
            </a:r>
            <a:endParaRPr dirty="0"/>
          </a:p>
          <a:p>
            <a:pPr marL="0" indent="0">
              <a:spcBef>
                <a:spcPts val="2133"/>
              </a:spcBef>
              <a:buNone/>
            </a:pPr>
            <a:endParaRPr dirty="0"/>
          </a:p>
          <a:p>
            <a:pPr marL="0" indent="0">
              <a:spcBef>
                <a:spcPts val="2133"/>
              </a:spcBef>
              <a:spcAft>
                <a:spcPts val="2133"/>
              </a:spcAft>
              <a:buNone/>
            </a:pPr>
            <a:endParaRPr dirty="0"/>
          </a:p>
        </p:txBody>
      </p:sp>
      <p:pic>
        <p:nvPicPr>
          <p:cNvPr id="205" name="Google Shape;205;p33"/>
          <p:cNvPicPr preferRelativeResize="0"/>
          <p:nvPr/>
        </p:nvPicPr>
        <p:blipFill>
          <a:blip r:embed="rId3">
            <a:alphaModFix/>
          </a:blip>
          <a:stretch>
            <a:fillRect/>
          </a:stretch>
        </p:blipFill>
        <p:spPr>
          <a:xfrm>
            <a:off x="227367" y="2693800"/>
            <a:ext cx="5342717" cy="4164200"/>
          </a:xfrm>
          <a:prstGeom prst="rect">
            <a:avLst/>
          </a:prstGeom>
          <a:noFill/>
          <a:ln>
            <a:noFill/>
          </a:ln>
        </p:spPr>
      </p:pic>
      <p:sp>
        <p:nvSpPr>
          <p:cNvPr id="206" name="Google Shape;206;p33"/>
          <p:cNvSpPr txBox="1"/>
          <p:nvPr/>
        </p:nvSpPr>
        <p:spPr>
          <a:xfrm>
            <a:off x="6096000" y="2693800"/>
            <a:ext cx="5761600" cy="2785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r>
              <a:rPr lang="en" sz="2400"/>
              <a:t>Percent variance explained in Y:</a:t>
            </a:r>
            <a:endParaRPr sz="2400"/>
          </a:p>
          <a:p>
            <a:endParaRPr sz="2400"/>
          </a:p>
          <a:p>
            <a:r>
              <a:rPr lang="en" sz="2400"/>
              <a:t>Model 1 (Y~X1) = 17.02</a:t>
            </a:r>
            <a:endParaRPr sz="2400"/>
          </a:p>
          <a:p>
            <a:r>
              <a:rPr lang="en" sz="2400">
                <a:solidFill>
                  <a:schemeClr val="dk1"/>
                </a:solidFill>
              </a:rPr>
              <a:t>Model 2 (Y~X1+X2) = 17.26</a:t>
            </a:r>
            <a:endParaRPr sz="2400">
              <a:solidFill>
                <a:schemeClr val="dk1"/>
              </a:solidFill>
            </a:endParaRPr>
          </a:p>
          <a:p>
            <a:r>
              <a:rPr lang="en" sz="2400">
                <a:solidFill>
                  <a:schemeClr val="dk1"/>
                </a:solidFill>
              </a:rPr>
              <a:t>Model 3 (Y~X1+X2+X3) = 19.07</a:t>
            </a:r>
            <a:endParaRPr sz="2400">
              <a:solidFill>
                <a:schemeClr val="dk1"/>
              </a:solidFill>
            </a:endParaRPr>
          </a:p>
          <a:p>
            <a:r>
              <a:rPr lang="en" sz="2400">
                <a:solidFill>
                  <a:schemeClr val="dk1"/>
                </a:solidFill>
              </a:rPr>
              <a:t>Model 4(Y~X1 + X2 + X3 + X4) = 23.47</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E357-FD88-41BC-AC60-06E14D0BE3E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5637C52-4E4E-412C-9362-6D9FACEE0AC2}"/>
              </a:ext>
            </a:extLst>
          </p:cNvPr>
          <p:cNvSpPr>
            <a:spLocks noGrp="1"/>
          </p:cNvSpPr>
          <p:nvPr>
            <p:ph idx="1"/>
          </p:nvPr>
        </p:nvSpPr>
        <p:spPr/>
        <p:txBody>
          <a:bodyPr/>
          <a:lstStyle/>
          <a:p>
            <a:r>
              <a:rPr lang="en-US" dirty="0"/>
              <a:t>Quick review of logistic regression</a:t>
            </a:r>
          </a:p>
          <a:p>
            <a:r>
              <a:rPr lang="en-US" dirty="0"/>
              <a:t>Odds ratios</a:t>
            </a:r>
          </a:p>
          <a:p>
            <a:r>
              <a:rPr lang="en-US" dirty="0"/>
              <a:t>Coding tutorial</a:t>
            </a:r>
          </a:p>
        </p:txBody>
      </p:sp>
    </p:spTree>
    <p:extLst>
      <p:ext uri="{BB962C8B-B14F-4D97-AF65-F5344CB8AC3E}">
        <p14:creationId xmlns:p14="http://schemas.microsoft.com/office/powerpoint/2010/main" val="184223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80" name="Rectangle 7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6" name="Rectangle 8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93">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Google Shape;60;p14"/>
          <p:cNvSpPr txBox="1">
            <a:spLocks noGrp="1"/>
          </p:cNvSpPr>
          <p:nvPr>
            <p:ph type="title"/>
          </p:nvPr>
        </p:nvSpPr>
        <p:spPr>
          <a:xfrm>
            <a:off x="803189" y="1209184"/>
            <a:ext cx="3089189" cy="4734416"/>
          </a:xfrm>
          <a:prstGeom prst="rect">
            <a:avLst/>
          </a:prstGeom>
        </p:spPr>
        <p:txBody>
          <a:bodyPr spcFirstLastPara="1" vert="horz" lIns="91440" tIns="45720" rIns="91440" bIns="45720" rtlCol="0" anchor="ctr" anchorCtr="0">
            <a:normAutofit/>
          </a:bodyPr>
          <a:lstStyle/>
          <a:p>
            <a:pPr defTabSz="457200">
              <a:spcBef>
                <a:spcPct val="0"/>
              </a:spcBef>
            </a:pPr>
            <a:r>
              <a:rPr lang="en-US" sz="2800">
                <a:solidFill>
                  <a:srgbClr val="FFFFFF"/>
                </a:solidFill>
              </a:rPr>
              <a:t>Logistic regression</a:t>
            </a:r>
          </a:p>
        </p:txBody>
      </p:sp>
      <p:sp>
        <p:nvSpPr>
          <p:cNvPr id="61" name="Google Shape;61;p14"/>
          <p:cNvSpPr txBox="1">
            <a:spLocks noGrp="1"/>
          </p:cNvSpPr>
          <p:nvPr>
            <p:ph type="body" idx="1"/>
          </p:nvPr>
        </p:nvSpPr>
        <p:spPr>
          <a:xfrm>
            <a:off x="4561870" y="723900"/>
            <a:ext cx="7183597" cy="3152362"/>
          </a:xfrm>
          <a:prstGeom prst="rect">
            <a:avLst/>
          </a:prstGeom>
        </p:spPr>
        <p:txBody>
          <a:bodyPr spcFirstLastPara="1" vert="horz" lIns="91440" tIns="45720" rIns="91440" bIns="45720" rtlCol="0" anchor="ctr" anchorCtr="0">
            <a:normAutofit/>
          </a:bodyPr>
          <a:lstStyle/>
          <a:p>
            <a:pPr defTabSz="457200">
              <a:spcBef>
                <a:spcPct val="20000"/>
              </a:spcBef>
              <a:spcAft>
                <a:spcPts val="600"/>
              </a:spcAft>
              <a:buSzPct val="92000"/>
              <a:buFont typeface="Wingdings 2" panose="05020102010507070707" pitchFamily="18" charset="2"/>
              <a:buChar char=""/>
            </a:pPr>
            <a:r>
              <a:rPr lang="en-US" dirty="0"/>
              <a:t>Logistic regression is used when you have a binomial outcome </a:t>
            </a:r>
          </a:p>
          <a:p>
            <a:pPr defTabSz="457200">
              <a:spcBef>
                <a:spcPct val="20000"/>
              </a:spcBef>
              <a:spcAft>
                <a:spcPts val="600"/>
              </a:spcAft>
              <a:buSzPct val="92000"/>
              <a:buFont typeface="Wingdings 2" panose="05020102010507070707" pitchFamily="18" charset="2"/>
              <a:buChar char=""/>
            </a:pPr>
            <a:r>
              <a:rPr lang="en-US" dirty="0"/>
              <a:t>Uses a logit link to link the categorical outcome with the predictor variables</a:t>
            </a:r>
          </a:p>
          <a:p>
            <a:pPr defTabSz="457200">
              <a:spcBef>
                <a:spcPct val="20000"/>
              </a:spcBef>
              <a:spcAft>
                <a:spcPts val="600"/>
              </a:spcAft>
              <a:buSzPct val="92000"/>
              <a:buFont typeface="Wingdings 2" panose="05020102010507070707" pitchFamily="18" charset="2"/>
              <a:buChar char=""/>
            </a:pPr>
            <a:r>
              <a:rPr lang="en-US" dirty="0"/>
              <a:t>You can derive interpretable odds ratios from logistic regression</a:t>
            </a:r>
          </a:p>
          <a:p>
            <a:pPr lvl="1" defTabSz="457200">
              <a:spcBef>
                <a:spcPct val="20000"/>
              </a:spcBef>
              <a:spcAft>
                <a:spcPts val="600"/>
              </a:spcAft>
              <a:buSzPct val="92000"/>
              <a:buFont typeface="Wingdings 2" panose="05020102010507070707" pitchFamily="18" charset="2"/>
              <a:buChar char=""/>
            </a:pPr>
            <a:r>
              <a:rPr lang="en-US" dirty="0"/>
              <a:t>Which is super neat! Logistic makes it extremely easy to obtain these Odds ratios.</a:t>
            </a:r>
          </a:p>
        </p:txBody>
      </p:sp>
      <p:pic>
        <p:nvPicPr>
          <p:cNvPr id="2" name="Picture 2">
            <a:extLst>
              <a:ext uri="{FF2B5EF4-FFF2-40B4-BE49-F238E27FC236}">
                <a16:creationId xmlns:a16="http://schemas.microsoft.com/office/drawing/2014/main" id="{81E83CC8-C743-489F-9C3C-B6254F5208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6457" y="3656239"/>
            <a:ext cx="6919010" cy="3061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49E241-C372-42D2-A826-C75715BCDAAB}"/>
              </a:ext>
            </a:extLst>
          </p:cNvPr>
          <p:cNvSpPr>
            <a:spLocks noGrp="1"/>
          </p:cNvSpPr>
          <p:nvPr>
            <p:ph type="title"/>
          </p:nvPr>
        </p:nvSpPr>
        <p:spPr>
          <a:xfrm>
            <a:off x="609906" y="702155"/>
            <a:ext cx="3568661" cy="1269713"/>
          </a:xfrm>
        </p:spPr>
        <p:txBody>
          <a:bodyPr vert="horz" lIns="91440" tIns="45720" rIns="91440" bIns="45720" rtlCol="0" anchor="b">
            <a:normAutofit/>
          </a:bodyPr>
          <a:lstStyle/>
          <a:p>
            <a:pPr defTabSz="457200">
              <a:spcBef>
                <a:spcPct val="0"/>
              </a:spcBef>
            </a:pPr>
            <a:r>
              <a:rPr lang="en-US" sz="2800"/>
              <a:t>Odds ratios (OR)</a:t>
            </a:r>
          </a:p>
        </p:txBody>
      </p:sp>
      <p:sp>
        <p:nvSpPr>
          <p:cNvPr id="17" name="Rectangle 1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CC897FA6-0356-4754-A010-EF8B45C114BA}"/>
              </a:ext>
            </a:extLst>
          </p:cNvPr>
          <p:cNvSpPr>
            <a:spLocks noGrp="1"/>
          </p:cNvSpPr>
          <p:nvPr>
            <p:ph type="body" idx="1"/>
          </p:nvPr>
        </p:nvSpPr>
        <p:spPr>
          <a:xfrm>
            <a:off x="609906" y="2340864"/>
            <a:ext cx="3568661" cy="3634486"/>
          </a:xfrm>
        </p:spPr>
        <p:txBody>
          <a:bodyPr vert="horz" lIns="91440" tIns="45720" rIns="91440" bIns="45720" rtlCol="0" anchor="ctr">
            <a:normAutofit fontScale="92500" lnSpcReduction="10000"/>
          </a:bodyPr>
          <a:lstStyle/>
          <a:p>
            <a:pPr defTabSz="457200">
              <a:lnSpc>
                <a:spcPct val="100000"/>
              </a:lnSpc>
              <a:spcBef>
                <a:spcPct val="20000"/>
              </a:spcBef>
              <a:spcAft>
                <a:spcPts val="600"/>
              </a:spcAft>
              <a:buSzPct val="92000"/>
              <a:buFont typeface="Wingdings 2" panose="05020102010507070707" pitchFamily="18" charset="2"/>
              <a:buChar char=""/>
            </a:pPr>
            <a:r>
              <a:rPr lang="en-US" sz="1600" dirty="0"/>
              <a:t>Odds ratios range from zero to infinity! </a:t>
            </a:r>
          </a:p>
          <a:p>
            <a:pPr defTabSz="457200">
              <a:lnSpc>
                <a:spcPct val="100000"/>
              </a:lnSpc>
              <a:spcBef>
                <a:spcPct val="20000"/>
              </a:spcBef>
              <a:spcAft>
                <a:spcPts val="600"/>
              </a:spcAft>
              <a:buSzPct val="92000"/>
              <a:buFont typeface="Wingdings 2" panose="05020102010507070707" pitchFamily="18" charset="2"/>
              <a:buChar char=""/>
            </a:pPr>
            <a:r>
              <a:rPr lang="en-US" sz="1600" dirty="0"/>
              <a:t>An OR </a:t>
            </a:r>
            <a:r>
              <a:rPr lang="en-US" sz="1600" b="1" dirty="0">
                <a:solidFill>
                  <a:srgbClr val="FF0000"/>
                </a:solidFill>
              </a:rPr>
              <a:t>LOWER</a:t>
            </a:r>
            <a:r>
              <a:rPr lang="en-US" sz="1600" dirty="0"/>
              <a:t> than 1 indicates that an event is less likely to occur</a:t>
            </a:r>
          </a:p>
          <a:p>
            <a:pPr defTabSz="457200">
              <a:lnSpc>
                <a:spcPct val="100000"/>
              </a:lnSpc>
              <a:spcBef>
                <a:spcPct val="20000"/>
              </a:spcBef>
              <a:spcAft>
                <a:spcPts val="600"/>
              </a:spcAft>
              <a:buSzPct val="92000"/>
              <a:buFont typeface="Wingdings 2" panose="05020102010507070707" pitchFamily="18" charset="2"/>
              <a:buChar char=""/>
            </a:pPr>
            <a:r>
              <a:rPr lang="en-US" sz="1600" dirty="0"/>
              <a:t>An OR </a:t>
            </a:r>
            <a:r>
              <a:rPr lang="en-US" sz="1600" b="1" dirty="0">
                <a:solidFill>
                  <a:srgbClr val="00B050"/>
                </a:solidFill>
              </a:rPr>
              <a:t>ABOVE</a:t>
            </a:r>
            <a:r>
              <a:rPr lang="en-US" sz="1600" b="1" dirty="0"/>
              <a:t> </a:t>
            </a:r>
            <a:r>
              <a:rPr lang="en-US" sz="1600" dirty="0"/>
              <a:t>1 indicates that the even is more likely to occur</a:t>
            </a:r>
          </a:p>
          <a:p>
            <a:pPr defTabSz="457200">
              <a:lnSpc>
                <a:spcPct val="100000"/>
              </a:lnSpc>
              <a:spcBef>
                <a:spcPct val="20000"/>
              </a:spcBef>
              <a:spcAft>
                <a:spcPts val="600"/>
              </a:spcAft>
              <a:buSzPct val="92000"/>
              <a:buFont typeface="Wingdings 2" panose="05020102010507070707" pitchFamily="18" charset="2"/>
              <a:buChar char=""/>
            </a:pPr>
            <a:r>
              <a:rPr lang="en-US" sz="1600" dirty="0"/>
              <a:t>An OR of </a:t>
            </a:r>
            <a:r>
              <a:rPr lang="en-US" sz="1600" b="1" dirty="0">
                <a:solidFill>
                  <a:srgbClr val="00B0F0"/>
                </a:solidFill>
              </a:rPr>
              <a:t>EXACTLY</a:t>
            </a:r>
            <a:r>
              <a:rPr lang="en-US" sz="1600" dirty="0"/>
              <a:t> 1 indicates there is no relationship between the predictor and binary outcome</a:t>
            </a:r>
          </a:p>
          <a:p>
            <a:pPr defTabSz="457200">
              <a:lnSpc>
                <a:spcPct val="100000"/>
              </a:lnSpc>
              <a:spcBef>
                <a:spcPct val="20000"/>
              </a:spcBef>
              <a:spcAft>
                <a:spcPts val="600"/>
              </a:spcAft>
              <a:buSzPct val="92000"/>
              <a:buFont typeface="Wingdings 2" panose="05020102010507070707" pitchFamily="18" charset="2"/>
              <a:buChar char=""/>
            </a:pPr>
            <a:r>
              <a:rPr lang="en-US" sz="1600" dirty="0"/>
              <a:t>In logistic regression, we’ll be exponentiating our coefficients to obtain the odds ratios</a:t>
            </a:r>
          </a:p>
        </p:txBody>
      </p:sp>
      <p:pic>
        <p:nvPicPr>
          <p:cNvPr id="4" name="Picture 3">
            <a:extLst>
              <a:ext uri="{FF2B5EF4-FFF2-40B4-BE49-F238E27FC236}">
                <a16:creationId xmlns:a16="http://schemas.microsoft.com/office/drawing/2014/main" id="{DCBCB03A-A809-4596-8EB8-5C2BB6A89DDA}"/>
              </a:ext>
            </a:extLst>
          </p:cNvPr>
          <p:cNvPicPr>
            <a:picLocks noChangeAspect="1"/>
          </p:cNvPicPr>
          <p:nvPr/>
        </p:nvPicPr>
        <p:blipFill>
          <a:blip r:embed="rId2"/>
          <a:stretch>
            <a:fillRect/>
          </a:stretch>
        </p:blipFill>
        <p:spPr>
          <a:xfrm>
            <a:off x="4654296" y="1074018"/>
            <a:ext cx="6735272" cy="4529470"/>
          </a:xfrm>
          <a:prstGeom prst="rect">
            <a:avLst/>
          </a:prstGeom>
        </p:spPr>
      </p:pic>
    </p:spTree>
    <p:extLst>
      <p:ext uri="{BB962C8B-B14F-4D97-AF65-F5344CB8AC3E}">
        <p14:creationId xmlns:p14="http://schemas.microsoft.com/office/powerpoint/2010/main" val="205740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38" name="Rectangle 3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191532-D73B-4B9C-A66F-1F2E32F0771F}"/>
              </a:ext>
            </a:extLst>
          </p:cNvPr>
          <p:cNvSpPr>
            <a:spLocks noGrp="1"/>
          </p:cNvSpPr>
          <p:nvPr>
            <p:ph type="title"/>
          </p:nvPr>
        </p:nvSpPr>
        <p:spPr>
          <a:xfrm>
            <a:off x="8109235" y="863695"/>
            <a:ext cx="3511233" cy="3779995"/>
          </a:xfrm>
        </p:spPr>
        <p:txBody>
          <a:bodyPr vert="horz" lIns="91440" tIns="45720" rIns="91440" bIns="45720" rtlCol="0" anchor="ctr">
            <a:normAutofit/>
          </a:bodyPr>
          <a:lstStyle/>
          <a:p>
            <a:pPr defTabSz="457200">
              <a:spcBef>
                <a:spcPct val="0"/>
              </a:spcBef>
            </a:pPr>
            <a:r>
              <a:rPr lang="en-US" sz="3600" dirty="0">
                <a:solidFill>
                  <a:schemeClr val="tx1"/>
                </a:solidFill>
              </a:rPr>
              <a:t>Create a new </a:t>
            </a:r>
            <a:br>
              <a:rPr lang="en-US" sz="3600" dirty="0">
                <a:solidFill>
                  <a:schemeClr val="tx1"/>
                </a:solidFill>
              </a:rPr>
            </a:br>
            <a:r>
              <a:rPr lang="en-US" sz="3600" dirty="0">
                <a:solidFill>
                  <a:schemeClr val="tx1"/>
                </a:solidFill>
              </a:rPr>
              <a:t>R-Project and </a:t>
            </a:r>
            <a:br>
              <a:rPr lang="en-US" sz="3600" dirty="0">
                <a:solidFill>
                  <a:schemeClr val="tx1"/>
                </a:solidFill>
              </a:rPr>
            </a:br>
            <a:r>
              <a:rPr lang="en-US" sz="3600" dirty="0">
                <a:solidFill>
                  <a:schemeClr val="tx1"/>
                </a:solidFill>
              </a:rPr>
              <a:t>r-notebook!</a:t>
            </a:r>
          </a:p>
        </p:txBody>
      </p:sp>
      <p:sp>
        <p:nvSpPr>
          <p:cNvPr id="40" name="Rectangle 3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Graphic 24" descr="R">
            <a:extLst>
              <a:ext uri="{FF2B5EF4-FFF2-40B4-BE49-F238E27FC236}">
                <a16:creationId xmlns:a16="http://schemas.microsoft.com/office/drawing/2014/main" id="{9A39C587-A837-4C63-BE24-509311218D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57" y="647808"/>
            <a:ext cx="5581779" cy="5581779"/>
          </a:xfrm>
          <a:prstGeom prst="rect">
            <a:avLst/>
          </a:prstGeom>
        </p:spPr>
      </p:pic>
      <p:sp>
        <p:nvSpPr>
          <p:cNvPr id="4" name="TextBox 3">
            <a:extLst>
              <a:ext uri="{FF2B5EF4-FFF2-40B4-BE49-F238E27FC236}">
                <a16:creationId xmlns:a16="http://schemas.microsoft.com/office/drawing/2014/main" id="{F7E79EE4-8B96-488B-810D-EDEAE99CB0BA}"/>
              </a:ext>
            </a:extLst>
          </p:cNvPr>
          <p:cNvSpPr txBox="1"/>
          <p:nvPr/>
        </p:nvSpPr>
        <p:spPr>
          <a:xfrm>
            <a:off x="7945150" y="4294909"/>
            <a:ext cx="367531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venir Next LT Pro" panose="020B0502020104020203"/>
                <a:ea typeface="+mn-ea"/>
                <a:cs typeface="+mn-cs"/>
              </a:rPr>
              <a:t>Download the “Logistic2.csv” file from Canvas and save it into your R-project file</a:t>
            </a:r>
          </a:p>
        </p:txBody>
      </p:sp>
    </p:spTree>
    <p:extLst>
      <p:ext uri="{BB962C8B-B14F-4D97-AF65-F5344CB8AC3E}">
        <p14:creationId xmlns:p14="http://schemas.microsoft.com/office/powerpoint/2010/main" val="32705520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333400"/>
            <a:ext cx="11360800" cy="763600"/>
          </a:xfrm>
          <a:prstGeom prst="rect">
            <a:avLst/>
          </a:prstGeom>
        </p:spPr>
        <p:txBody>
          <a:bodyPr spcFirstLastPara="1" vert="horz" wrap="square" lIns="121900" tIns="121900" rIns="121900" bIns="121900" rtlCol="0" anchor="t" anchorCtr="0">
            <a:noAutofit/>
          </a:bodyPr>
          <a:lstStyle/>
          <a:p>
            <a:r>
              <a:rPr lang="en"/>
              <a:t>Load Libraries</a:t>
            </a:r>
            <a:endParaRPr/>
          </a:p>
        </p:txBody>
      </p:sp>
      <p:grpSp>
        <p:nvGrpSpPr>
          <p:cNvPr id="3" name="Group 2">
            <a:extLst>
              <a:ext uri="{FF2B5EF4-FFF2-40B4-BE49-F238E27FC236}">
                <a16:creationId xmlns:a16="http://schemas.microsoft.com/office/drawing/2014/main" id="{F3AB247C-50AA-4BDF-B513-75440069F5A8}"/>
              </a:ext>
            </a:extLst>
          </p:cNvPr>
          <p:cNvGrpSpPr/>
          <p:nvPr/>
        </p:nvGrpSpPr>
        <p:grpSpPr>
          <a:xfrm>
            <a:off x="971334" y="1525533"/>
            <a:ext cx="7897333" cy="3064200"/>
            <a:chOff x="971334" y="1525533"/>
            <a:chExt cx="7897333" cy="3064200"/>
          </a:xfrm>
        </p:grpSpPr>
        <p:pic>
          <p:nvPicPr>
            <p:cNvPr id="73" name="Google Shape;73;p16"/>
            <p:cNvPicPr preferRelativeResize="0"/>
            <p:nvPr/>
          </p:nvPicPr>
          <p:blipFill>
            <a:blip r:embed="rId3">
              <a:alphaModFix/>
            </a:blip>
            <a:stretch>
              <a:fillRect/>
            </a:stretch>
          </p:blipFill>
          <p:spPr>
            <a:xfrm>
              <a:off x="971334" y="1525533"/>
              <a:ext cx="7897333" cy="3064200"/>
            </a:xfrm>
            <a:prstGeom prst="rect">
              <a:avLst/>
            </a:prstGeom>
            <a:noFill/>
            <a:ln>
              <a:noFill/>
            </a:ln>
          </p:spPr>
        </p:pic>
        <p:sp>
          <p:nvSpPr>
            <p:cNvPr id="2" name="Rectangle 1">
              <a:extLst>
                <a:ext uri="{FF2B5EF4-FFF2-40B4-BE49-F238E27FC236}">
                  <a16:creationId xmlns:a16="http://schemas.microsoft.com/office/drawing/2014/main" id="{C7C8A317-40F7-4B74-83A8-EC578CDC3588}"/>
                </a:ext>
              </a:extLst>
            </p:cNvPr>
            <p:cNvSpPr/>
            <p:nvPr/>
          </p:nvSpPr>
          <p:spPr>
            <a:xfrm>
              <a:off x="2281382" y="3509818"/>
              <a:ext cx="3592945" cy="461818"/>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84917" y="98200"/>
            <a:ext cx="11360800" cy="763600"/>
          </a:xfrm>
          <a:prstGeom prst="rect">
            <a:avLst/>
          </a:prstGeom>
        </p:spPr>
        <p:txBody>
          <a:bodyPr spcFirstLastPara="1" vert="horz" wrap="square" lIns="121900" tIns="121900" rIns="121900" bIns="121900" rtlCol="0" anchor="t" anchorCtr="0">
            <a:noAutofit/>
          </a:bodyPr>
          <a:lstStyle/>
          <a:p>
            <a:r>
              <a:rPr lang="en"/>
              <a:t>Read in data</a:t>
            </a:r>
            <a:endParaRPr/>
          </a:p>
        </p:txBody>
      </p:sp>
      <p:pic>
        <p:nvPicPr>
          <p:cNvPr id="79" name="Google Shape;79;p17"/>
          <p:cNvPicPr preferRelativeResize="0"/>
          <p:nvPr/>
        </p:nvPicPr>
        <p:blipFill>
          <a:blip r:embed="rId3">
            <a:alphaModFix/>
          </a:blip>
          <a:stretch>
            <a:fillRect/>
          </a:stretch>
        </p:blipFill>
        <p:spPr>
          <a:xfrm>
            <a:off x="184933" y="1227867"/>
            <a:ext cx="6871632" cy="4529733"/>
          </a:xfrm>
          <a:prstGeom prst="rect">
            <a:avLst/>
          </a:prstGeom>
          <a:noFill/>
          <a:ln>
            <a:noFill/>
          </a:ln>
        </p:spPr>
      </p:pic>
      <p:sp>
        <p:nvSpPr>
          <p:cNvPr id="80" name="Google Shape;80;p17"/>
          <p:cNvSpPr txBox="1"/>
          <p:nvPr/>
        </p:nvSpPr>
        <p:spPr>
          <a:xfrm>
            <a:off x="7356300" y="966667"/>
            <a:ext cx="4594000" cy="5235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 sz="2400">
                <a:solidFill>
                  <a:schemeClr val="dk1"/>
                </a:solidFill>
                <a:latin typeface="Calibri"/>
                <a:ea typeface="Calibri"/>
                <a:cs typeface="Calibri"/>
                <a:sym typeface="Calibri"/>
              </a:rPr>
              <a:t>This is a simulated dataset with N=164 and 5 variables:</a:t>
            </a:r>
            <a:endParaRPr sz="2400">
              <a:solidFill>
                <a:schemeClr val="dk1"/>
              </a:solidFill>
              <a:latin typeface="Calibri"/>
              <a:ea typeface="Calibri"/>
              <a:cs typeface="Calibri"/>
              <a:sym typeface="Calibri"/>
            </a:endParaRPr>
          </a:p>
          <a:p>
            <a:pPr>
              <a:lnSpc>
                <a:spcPct val="115000"/>
              </a:lnSpc>
            </a:pPr>
            <a:r>
              <a:rPr lang="en" sz="2400" b="1">
                <a:solidFill>
                  <a:schemeClr val="dk1"/>
                </a:solidFill>
                <a:latin typeface="Calibri"/>
                <a:ea typeface="Calibri"/>
                <a:cs typeface="Calibri"/>
                <a:sym typeface="Calibri"/>
              </a:rPr>
              <a:t>Y:</a:t>
            </a:r>
            <a:r>
              <a:rPr lang="en" sz="2400">
                <a:solidFill>
                  <a:schemeClr val="dk1"/>
                </a:solidFill>
                <a:latin typeface="Calibri"/>
                <a:ea typeface="Calibri"/>
                <a:cs typeface="Calibri"/>
                <a:sym typeface="Calibri"/>
              </a:rPr>
              <a:t> </a:t>
            </a:r>
            <a:r>
              <a:rPr lang="en" sz="2400" i="1" u="sng">
                <a:solidFill>
                  <a:schemeClr val="dk1"/>
                </a:solidFill>
                <a:latin typeface="Calibri"/>
                <a:ea typeface="Calibri"/>
                <a:cs typeface="Calibri"/>
                <a:sym typeface="Calibri"/>
              </a:rPr>
              <a:t>A binary categorical variable</a:t>
            </a:r>
            <a:r>
              <a:rPr lang="en" sz="2400">
                <a:solidFill>
                  <a:schemeClr val="dk1"/>
                </a:solidFill>
                <a:latin typeface="Calibri"/>
                <a:ea typeface="Calibri"/>
                <a:cs typeface="Calibri"/>
                <a:sym typeface="Calibri"/>
              </a:rPr>
              <a:t> (Coded as 0 or 1). </a:t>
            </a:r>
            <a:endParaRPr sz="2400">
              <a:solidFill>
                <a:schemeClr val="dk1"/>
              </a:solidFill>
              <a:latin typeface="Calibri"/>
              <a:ea typeface="Calibri"/>
              <a:cs typeface="Calibri"/>
              <a:sym typeface="Calibri"/>
            </a:endParaRPr>
          </a:p>
          <a:p>
            <a:pPr>
              <a:lnSpc>
                <a:spcPct val="115000"/>
              </a:lnSpc>
            </a:pPr>
            <a:r>
              <a:rPr lang="en" sz="2400" b="1">
                <a:solidFill>
                  <a:schemeClr val="dk1"/>
                </a:solidFill>
                <a:latin typeface="Calibri"/>
                <a:ea typeface="Calibri"/>
                <a:cs typeface="Calibri"/>
                <a:sym typeface="Calibri"/>
              </a:rPr>
              <a:t>X1</a:t>
            </a:r>
            <a:r>
              <a:rPr lang="en" sz="2400">
                <a:solidFill>
                  <a:schemeClr val="dk1"/>
                </a:solidFill>
                <a:latin typeface="Calibri"/>
                <a:ea typeface="Calibri"/>
                <a:cs typeface="Calibri"/>
                <a:sym typeface="Calibri"/>
              </a:rPr>
              <a:t>: A binary variable (Coded as 0 or 1)</a:t>
            </a:r>
            <a:endParaRPr sz="2400">
              <a:solidFill>
                <a:schemeClr val="dk1"/>
              </a:solidFill>
              <a:latin typeface="Calibri"/>
              <a:ea typeface="Calibri"/>
              <a:cs typeface="Calibri"/>
              <a:sym typeface="Calibri"/>
            </a:endParaRPr>
          </a:p>
          <a:p>
            <a:pPr>
              <a:lnSpc>
                <a:spcPct val="115000"/>
              </a:lnSpc>
            </a:pPr>
            <a:r>
              <a:rPr lang="en" sz="2400" b="1">
                <a:solidFill>
                  <a:schemeClr val="dk1"/>
                </a:solidFill>
                <a:latin typeface="Calibri"/>
                <a:ea typeface="Calibri"/>
                <a:cs typeface="Calibri"/>
                <a:sym typeface="Calibri"/>
              </a:rPr>
              <a:t>X2: </a:t>
            </a:r>
            <a:r>
              <a:rPr lang="en" sz="2400">
                <a:solidFill>
                  <a:schemeClr val="dk1"/>
                </a:solidFill>
                <a:latin typeface="Calibri"/>
                <a:ea typeface="Calibri"/>
                <a:cs typeface="Calibri"/>
                <a:sym typeface="Calibri"/>
              </a:rPr>
              <a:t>A continuous variable ranging from 0 to 10</a:t>
            </a:r>
            <a:endParaRPr sz="2400">
              <a:solidFill>
                <a:schemeClr val="dk1"/>
              </a:solidFill>
              <a:latin typeface="Calibri"/>
              <a:ea typeface="Calibri"/>
              <a:cs typeface="Calibri"/>
              <a:sym typeface="Calibri"/>
            </a:endParaRPr>
          </a:p>
          <a:p>
            <a:pPr>
              <a:lnSpc>
                <a:spcPct val="115000"/>
              </a:lnSpc>
            </a:pPr>
            <a:r>
              <a:rPr lang="en" sz="2400" b="1">
                <a:solidFill>
                  <a:schemeClr val="dk1"/>
                </a:solidFill>
                <a:latin typeface="Calibri"/>
                <a:ea typeface="Calibri"/>
                <a:cs typeface="Calibri"/>
                <a:sym typeface="Calibri"/>
              </a:rPr>
              <a:t>X3:</a:t>
            </a:r>
            <a:r>
              <a:rPr lang="en" sz="2400">
                <a:solidFill>
                  <a:schemeClr val="dk1"/>
                </a:solidFill>
                <a:latin typeface="Calibri"/>
                <a:ea typeface="Calibri"/>
                <a:cs typeface="Calibri"/>
                <a:sym typeface="Calibri"/>
              </a:rPr>
              <a:t> A continuous variable ranging from 0 to 5</a:t>
            </a:r>
            <a:endParaRPr sz="2400">
              <a:solidFill>
                <a:schemeClr val="dk1"/>
              </a:solidFill>
              <a:latin typeface="Calibri"/>
              <a:ea typeface="Calibri"/>
              <a:cs typeface="Calibri"/>
              <a:sym typeface="Calibri"/>
            </a:endParaRPr>
          </a:p>
          <a:p>
            <a:pPr>
              <a:lnSpc>
                <a:spcPct val="115000"/>
              </a:lnSpc>
            </a:pPr>
            <a:r>
              <a:rPr lang="en" sz="2400" b="1">
                <a:solidFill>
                  <a:schemeClr val="dk1"/>
                </a:solidFill>
                <a:latin typeface="Calibri"/>
                <a:ea typeface="Calibri"/>
                <a:cs typeface="Calibri"/>
                <a:sym typeface="Calibri"/>
              </a:rPr>
              <a:t>X4: </a:t>
            </a:r>
            <a:r>
              <a:rPr lang="en" sz="2400">
                <a:solidFill>
                  <a:schemeClr val="dk1"/>
                </a:solidFill>
                <a:latin typeface="Calibri"/>
                <a:ea typeface="Calibri"/>
                <a:cs typeface="Calibri"/>
                <a:sym typeface="Calibri"/>
              </a:rPr>
              <a:t>A continuous variable ranging from 0 to 4</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04F08E69-2083-4285-A467-4777F20CB3DC}"/>
              </a:ext>
            </a:extLst>
          </p:cNvPr>
          <p:cNvPicPr>
            <a:picLocks noChangeAspect="1"/>
          </p:cNvPicPr>
          <p:nvPr/>
        </p:nvPicPr>
        <p:blipFill>
          <a:blip r:embed="rId2"/>
          <a:stretch>
            <a:fillRect/>
          </a:stretch>
        </p:blipFill>
        <p:spPr>
          <a:xfrm>
            <a:off x="724038" y="634550"/>
            <a:ext cx="5469571" cy="5789365"/>
          </a:xfrm>
          <a:prstGeom prst="rect">
            <a:avLst/>
          </a:prstGeom>
        </p:spPr>
      </p:pic>
      <p:sp>
        <p:nvSpPr>
          <p:cNvPr id="20" name="Rectangle 19">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B970811-A6D8-4886-8088-8E47F0C20FC4}"/>
              </a:ext>
            </a:extLst>
          </p:cNvPr>
          <p:cNvSpPr>
            <a:spLocks noGrp="1"/>
          </p:cNvSpPr>
          <p:nvPr>
            <p:ph type="title"/>
          </p:nvPr>
        </p:nvSpPr>
        <p:spPr>
          <a:xfrm>
            <a:off x="6873606" y="938022"/>
            <a:ext cx="4597758" cy="1188720"/>
          </a:xfrm>
        </p:spPr>
        <p:txBody>
          <a:bodyPr vert="horz" lIns="91440" tIns="45720" rIns="91440" bIns="45720" rtlCol="0" anchor="b">
            <a:normAutofit/>
          </a:bodyPr>
          <a:lstStyle/>
          <a:p>
            <a:pPr defTabSz="457200">
              <a:spcBef>
                <a:spcPct val="0"/>
              </a:spcBef>
            </a:pPr>
            <a:r>
              <a:rPr lang="en-US" sz="2800">
                <a:solidFill>
                  <a:srgbClr val="FFFFFF"/>
                </a:solidFill>
              </a:rPr>
              <a:t>A look at our dataset</a:t>
            </a:r>
          </a:p>
        </p:txBody>
      </p:sp>
      <p:sp>
        <p:nvSpPr>
          <p:cNvPr id="3" name="Text Placeholder 2">
            <a:extLst>
              <a:ext uri="{FF2B5EF4-FFF2-40B4-BE49-F238E27FC236}">
                <a16:creationId xmlns:a16="http://schemas.microsoft.com/office/drawing/2014/main" id="{351D1298-8F0A-4BE6-8660-0AF0BD8E558B}"/>
              </a:ext>
            </a:extLst>
          </p:cNvPr>
          <p:cNvSpPr>
            <a:spLocks noGrp="1"/>
          </p:cNvSpPr>
          <p:nvPr>
            <p:ph type="body" idx="1"/>
          </p:nvPr>
        </p:nvSpPr>
        <p:spPr>
          <a:xfrm>
            <a:off x="6873606" y="2340864"/>
            <a:ext cx="4597758" cy="3793237"/>
          </a:xfrm>
        </p:spPr>
        <p:txBody>
          <a:bodyPr vert="horz" lIns="91440" tIns="45720" rIns="91440" bIns="45720" rtlCol="0" anchor="ctr">
            <a:normAutofit/>
          </a:bodyPr>
          <a:lstStyle/>
          <a:p>
            <a:pPr defTabSz="457200">
              <a:spcBef>
                <a:spcPct val="20000"/>
              </a:spcBef>
              <a:spcAft>
                <a:spcPts val="600"/>
              </a:spcAft>
              <a:buSzPct val="92000"/>
              <a:buFont typeface="Wingdings 2" panose="05020102010507070707" pitchFamily="18" charset="2"/>
              <a:buChar char=""/>
            </a:pPr>
            <a:r>
              <a:rPr lang="en-US" dirty="0">
                <a:solidFill>
                  <a:srgbClr val="FFFFFF"/>
                </a:solidFill>
              </a:rPr>
              <a:t>Notice how Y is just a series of 0’s and 1’s.</a:t>
            </a:r>
          </a:p>
        </p:txBody>
      </p:sp>
    </p:spTree>
    <p:extLst>
      <p:ext uri="{BB962C8B-B14F-4D97-AF65-F5344CB8AC3E}">
        <p14:creationId xmlns:p14="http://schemas.microsoft.com/office/powerpoint/2010/main" val="36692587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415600" y="492103"/>
            <a:ext cx="11360800" cy="763600"/>
          </a:xfrm>
          <a:prstGeom prst="rect">
            <a:avLst/>
          </a:prstGeom>
        </p:spPr>
        <p:txBody>
          <a:bodyPr spcFirstLastPara="1" vert="horz" wrap="square" lIns="121900" tIns="121900" rIns="121900" bIns="121900" rtlCol="0" anchor="t" anchorCtr="0">
            <a:noAutofit/>
          </a:bodyPr>
          <a:lstStyle/>
          <a:p>
            <a:r>
              <a:rPr lang="en" dirty="0"/>
              <a:t>The</a:t>
            </a:r>
            <a:r>
              <a:rPr lang="en" cap="none" dirty="0"/>
              <a:t> glm</a:t>
            </a:r>
            <a:r>
              <a:rPr lang="en" dirty="0"/>
              <a:t>() function</a:t>
            </a:r>
            <a:endParaRPr dirty="0"/>
          </a:p>
        </p:txBody>
      </p:sp>
      <p:pic>
        <p:nvPicPr>
          <p:cNvPr id="142" name="Google Shape;142;p26"/>
          <p:cNvPicPr preferRelativeResize="0"/>
          <p:nvPr/>
        </p:nvPicPr>
        <p:blipFill>
          <a:blip r:embed="rId3">
            <a:alphaModFix/>
          </a:blip>
          <a:stretch>
            <a:fillRect/>
          </a:stretch>
        </p:blipFill>
        <p:spPr>
          <a:xfrm>
            <a:off x="704851" y="1740118"/>
            <a:ext cx="10782300" cy="1892300"/>
          </a:xfrm>
          <a:prstGeom prst="rect">
            <a:avLst/>
          </a:prstGeom>
          <a:noFill/>
          <a:ln>
            <a:noFill/>
          </a:ln>
        </p:spPr>
      </p:pic>
      <p:sp>
        <p:nvSpPr>
          <p:cNvPr id="143" name="Google Shape;143;p26"/>
          <p:cNvSpPr/>
          <p:nvPr/>
        </p:nvSpPr>
        <p:spPr>
          <a:xfrm>
            <a:off x="6178333" y="2353100"/>
            <a:ext cx="2322000" cy="544800"/>
          </a:xfrm>
          <a:prstGeom prst="roundRect">
            <a:avLst>
              <a:gd name="adj" fmla="val 0"/>
            </a:avLst>
          </a:prstGeom>
          <a:noFill/>
          <a:ln w="1905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 name="Google Shape;144;p26"/>
          <p:cNvSpPr txBox="1"/>
          <p:nvPr/>
        </p:nvSpPr>
        <p:spPr>
          <a:xfrm>
            <a:off x="1015433" y="4116833"/>
            <a:ext cx="10277600" cy="544800"/>
          </a:xfrm>
          <a:prstGeom prst="rect">
            <a:avLst/>
          </a:prstGeom>
          <a:noFill/>
          <a:ln>
            <a:noFill/>
          </a:ln>
        </p:spPr>
        <p:txBody>
          <a:bodyPr spcFirstLastPara="1" wrap="square" lIns="121900" tIns="121900" rIns="121900" bIns="121900" anchor="t" anchorCtr="0">
            <a:noAutofit/>
          </a:bodyPr>
          <a:lstStyle/>
          <a:p>
            <a:r>
              <a:rPr lang="en" sz="2400" b="1">
                <a:solidFill>
                  <a:srgbClr val="9900FF"/>
                </a:solidFill>
              </a:rPr>
              <a:t>family = binomial </a:t>
            </a:r>
            <a:r>
              <a:rPr lang="en" sz="2400" b="1"/>
              <a:t>tells the model that the outcome variable is binary (zeros and ones)</a:t>
            </a:r>
            <a:endParaRPr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AnalogousFromLightSeedLeftStep">
      <a:dk1>
        <a:srgbClr val="000000"/>
      </a:dk1>
      <a:lt1>
        <a:srgbClr val="FFFFFF"/>
      </a:lt1>
      <a:dk2>
        <a:srgbClr val="213B38"/>
      </a:dk2>
      <a:lt2>
        <a:srgbClr val="E8E6E2"/>
      </a:lt2>
      <a:accent1>
        <a:srgbClr val="96A4C6"/>
      </a:accent1>
      <a:accent2>
        <a:srgbClr val="7FA8BA"/>
      </a:accent2>
      <a:accent3>
        <a:srgbClr val="82ACA7"/>
      </a:accent3>
      <a:accent4>
        <a:srgbClr val="77AE91"/>
      </a:accent4>
      <a:accent5>
        <a:srgbClr val="81AC83"/>
      </a:accent5>
      <a:accent6>
        <a:srgbClr val="8BAE77"/>
      </a:accent6>
      <a:hlink>
        <a:srgbClr val="918158"/>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1346</Words>
  <Application>Microsoft Office PowerPoint</Application>
  <PresentationFormat>Widescreen</PresentationFormat>
  <Paragraphs>89</Paragraphs>
  <Slides>19</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Avenir Next LT Pro</vt:lpstr>
      <vt:lpstr>Calibri</vt:lpstr>
      <vt:lpstr>Calibri Light</vt:lpstr>
      <vt:lpstr>Gill Sans MT</vt:lpstr>
      <vt:lpstr>Wingdings 2</vt:lpstr>
      <vt:lpstr>Office Theme</vt:lpstr>
      <vt:lpstr>DividendVTI</vt:lpstr>
      <vt:lpstr>Welcome to Psy 653 Lab!</vt:lpstr>
      <vt:lpstr>Objectives</vt:lpstr>
      <vt:lpstr>Logistic regression</vt:lpstr>
      <vt:lpstr>Odds ratios (OR)</vt:lpstr>
      <vt:lpstr>Create a new  R-Project and  r-notebook!</vt:lpstr>
      <vt:lpstr>Load Libraries</vt:lpstr>
      <vt:lpstr>Read in data</vt:lpstr>
      <vt:lpstr>A look at our dataset</vt:lpstr>
      <vt:lpstr>The glm() function</vt:lpstr>
      <vt:lpstr>Run a simple logistic regression model one binary predictor</vt:lpstr>
      <vt:lpstr>PowerPoint Presentation</vt:lpstr>
      <vt:lpstr>PowerPoint Presentation</vt:lpstr>
      <vt:lpstr>Run a Another logistic regression model one binary predictor &amp; one continuous predictor</vt:lpstr>
      <vt:lpstr>Exponentiate the coefficients and confidence intervals to obtain interpretable Odds ratios.  </vt:lpstr>
      <vt:lpstr>Logistic regression model</vt:lpstr>
      <vt:lpstr>Logistic regression model interpretations</vt:lpstr>
      <vt:lpstr>Logistic regression: Examine deviance between models</vt:lpstr>
      <vt:lpstr>Logistic regression: McFadden’s R2 </vt:lpstr>
      <vt:lpstr>Logistic regression: McFadden’s R2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653 Lab!</dc:title>
  <dc:creator>Yetz,Neil</dc:creator>
  <cp:lastModifiedBy>Neil Yetz</cp:lastModifiedBy>
  <cp:revision>2</cp:revision>
  <dcterms:created xsi:type="dcterms:W3CDTF">2021-01-20T15:57:27Z</dcterms:created>
  <dcterms:modified xsi:type="dcterms:W3CDTF">2021-01-23T03:20:37Z</dcterms:modified>
</cp:coreProperties>
</file>