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88" r:id="rId3"/>
    <p:sldId id="257" r:id="rId4"/>
    <p:sldId id="258" r:id="rId5"/>
    <p:sldId id="259" r:id="rId6"/>
    <p:sldId id="261" r:id="rId7"/>
    <p:sldId id="262" r:id="rId8"/>
    <p:sldId id="322" r:id="rId9"/>
    <p:sldId id="264" r:id="rId10"/>
    <p:sldId id="265" r:id="rId11"/>
    <p:sldId id="289" r:id="rId12"/>
    <p:sldId id="266" r:id="rId13"/>
    <p:sldId id="267" r:id="rId14"/>
    <p:sldId id="29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2" r:id="rId23"/>
    <p:sldId id="291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9227B-9EF8-4A41-8394-2237F128E71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53A47-D10A-4572-A2EF-B2A37ED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aeb27f8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aeb27f8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aeb27f8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aeb27f8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aeb27f8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aeb27f8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aeb27f8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aeb27f8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eaeb27f8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eaeb27f8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I.e., relationship between pairs of experimental conditions is similar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aeb27f8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aeb27f8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eaeb27f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eaeb27f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eaeb27f8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eaeb27f8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eaeb27f8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eaeb27f8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aeb27f8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aeb27f8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eaeb27f8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eaeb27f8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aeb27f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aeb27f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eaeb27f8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eaeb27f8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aeb27f8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eaeb27f8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eb6508c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eb6508c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aeb27f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aeb27f8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aeb27f8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aeb27f8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b9162ce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b9162ce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aeb27f8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aeb27f8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aeb27f8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aeb27f8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aeb27f8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aeb27f8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af0058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af0058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8E46-59F6-4A74-8495-E8235AE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EC376-4C4F-4109-9D00-F5F92D22C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4B77-ACD3-47F0-8151-E7F86098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C85A-62B6-4D12-9304-C656F14D2A3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05487-E5D1-4881-B74D-87B2B824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5F08-4743-4763-97EB-18C1D30D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370-024D-4E4E-B323-0B9EC130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1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A2E9-99E8-4084-836E-F4C89010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5429C-541A-4DDD-AACE-BEEE2A817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D5EE-028C-4758-BF2D-421E0734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C85A-62B6-4D12-9304-C656F14D2A3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9A8A-9CFA-44C6-91B8-71760286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34365-8AFE-4070-A50C-CF806FA7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370-024D-4E4E-B323-0B9EC130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8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938B6-5C8A-4C7F-B727-DEDA6E2DC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D2507-AC56-40BD-8CC2-0F58DA447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E0F8F-D2FC-404C-9B00-CE5E0C71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C85A-62B6-4D12-9304-C656F14D2A3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D8C06-1CF9-468D-8FCA-7DF72224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E917-1B61-4A1E-B1F3-9714DFB5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370-024D-4E4E-B323-0B9EC130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5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2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94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340865"/>
            <a:ext cx="11029615" cy="3634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4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2393951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8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4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41" y="2228004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12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4"/>
            <a:ext cx="519476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1" cy="553373"/>
          </a:xfrm>
        </p:spPr>
        <p:txBody>
          <a:bodyPr anchor="ctr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4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0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25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7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1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8" y="933451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30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8" y="2836655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1"/>
            <a:ext cx="6917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456916"/>
            <a:ext cx="105251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5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DCA9-7138-49E6-82E0-45E2F250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F943-6963-47AB-8EC8-BF27D714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7371-ECBD-4F6F-9E55-AF5F7B82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C85A-62B6-4D12-9304-C656F14D2A3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1CD8-E4CA-4695-A9F9-FD17A907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21E69-5F3B-4CCC-BC73-A15F699D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370-024D-4E4E-B323-0B9EC130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0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2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87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02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6"/>
            <a:ext cx="3687316" cy="581695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1"/>
            <a:ext cx="3124200" cy="4807327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863601"/>
            <a:ext cx="7161625" cy="480732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91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956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C5D9-B4BC-457A-ADAA-D4D97720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483F-ED39-403F-81F4-920187BF0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4726-0EF7-4FE4-A82E-62AC2D09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C85A-62B6-4D12-9304-C656F14D2A3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C5B7-0ACB-4A09-BC8D-6328D7BE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DF7A-1FF4-4CCF-A9A6-63B822DD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370-024D-4E4E-B323-0B9EC130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FFDE-F6E0-4E75-AA11-3BAA71EF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7060-06AC-4B78-8A0E-6E37634F4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05C66-627A-45F4-B980-EA8E6F1E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43ABE-D05B-4FA0-BAF8-F9DDFD43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C85A-62B6-4D12-9304-C656F14D2A3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C748A-CA82-4D51-9B10-17F0C2E0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A49EC-DE78-46CF-82D7-1FCE998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370-024D-4E4E-B323-0B9EC130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0491-3B00-4A64-8ECE-2CD45FD8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4D35-D23E-4417-B95A-E32E80E19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93B3F-F01D-4783-9BE3-F9EF66C8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1FD14-F19D-411D-8EBE-26C634BD3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53DA8-7A22-48C7-BF89-F22FBAF6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F185A-7CE0-4610-B5BC-E90632F2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C85A-62B6-4D12-9304-C656F14D2A3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770F3-FC5C-4455-B6D8-2062998A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6F93E-20CF-42D6-8CBC-FEC1AFC1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370-024D-4E4E-B323-0B9EC130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7D89-B323-4374-AA6B-F6093449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0E8B1-DC1B-4234-834A-89C26429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C85A-62B6-4D12-9304-C656F14D2A3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88EE-9B39-4BE4-A88E-3C0E984F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69A54-6B7B-4B35-BEF9-F9594426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370-024D-4E4E-B323-0B9EC130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511AD-71C4-4EE7-B0CA-45FFB3A3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C85A-62B6-4D12-9304-C656F14D2A3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58A32-B435-4BFF-B8E8-D730ABB9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6A819-A4B5-49EA-8729-9209E17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370-024D-4E4E-B323-0B9EC130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04D7-2A7B-4E4A-811C-EAFDC636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FF9B-15B6-460E-87AD-0550FB2B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4149B-847D-4524-9450-89561D553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5537-3DAA-4AA1-9801-78E77A6D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C85A-62B6-4D12-9304-C656F14D2A3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15F48-00A6-48C0-84D6-47158238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5260D-5361-4274-8ABB-943415A4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370-024D-4E4E-B323-0B9EC130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8826-6687-4D92-96B7-A70547EB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96EAC-1D97-45A2-9449-A213AB1F4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B86D9-79A6-45AC-892B-6CC0567C6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EE68A-AA88-4FF1-A267-58E261B3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C85A-62B6-4D12-9304-C656F14D2A3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99B62-7341-4034-834A-64C7DD1F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82A45-158F-4B15-BC22-55B46063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370-024D-4E4E-B323-0B9EC130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02D09-F306-4986-9354-00903F34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D6B0-8B1F-427E-B796-C580CA4E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9ABD-83C5-417B-803A-3181CFD2E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C85A-62B6-4D12-9304-C656F14D2A3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581DC-64AC-41F7-9261-58DB2396C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1452-A610-4C4C-BCBB-05AABAB9B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5370-024D-4E4E-B323-0B9EC130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6423915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5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6423915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16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stat.ufl.edu/~winner/dat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  <a:sym typeface="Arial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53CAF-45DE-46CB-8659-3AFF1E77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3" y="1009399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Welcome to Psy 653 Lab!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7E34D-37EB-4709-9D16-C445AC12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1"/>
            <a:ext cx="6823988" cy="10235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Module 06: Repeated Measures and mixed designs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2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969250B-6145-4B41-B738-4C0DB7917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4" r="29627" b="-1"/>
          <a:stretch/>
        </p:blipFill>
        <p:spPr>
          <a:xfrm>
            <a:off x="8140429" y="10"/>
            <a:ext cx="4051572" cy="6857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8C757E-7159-4D85-A44C-E979E998289C}"/>
              </a:ext>
            </a:extLst>
          </p:cNvPr>
          <p:cNvSpPr txBox="1"/>
          <p:nvPr/>
        </p:nvSpPr>
        <p:spPr>
          <a:xfrm>
            <a:off x="0" y="6446978"/>
            <a:ext cx="62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*Thanks to Gemma Wallace for her help with these slides</a:t>
            </a:r>
          </a:p>
        </p:txBody>
      </p:sp>
    </p:spTree>
    <p:extLst>
      <p:ext uri="{BB962C8B-B14F-4D97-AF65-F5344CB8AC3E}">
        <p14:creationId xmlns:p14="http://schemas.microsoft.com/office/powerpoint/2010/main" val="1267001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7596-1708-4214-90E1-2E2D0429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Describe the dataset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27415-B5F2-463D-92BC-C5845E5C2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8AF98-70FB-4DFE-BC68-BFA590F3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4628"/>
            <a:ext cx="12192000" cy="21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8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Factor the predictor variables </a:t>
            </a:r>
            <a:endParaRPr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7933" y="5931865"/>
            <a:ext cx="11695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*Note: ezANOVA() (The main function we’ll be using today) will do this automatically, but it’s nice to remove the warning message and it looks nicer!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A7C03-60CC-4DAA-A6C7-E848643F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1448"/>
            <a:ext cx="12192000" cy="1855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68600" y="41593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The </a:t>
            </a:r>
            <a:r>
              <a:rPr lang="en" cap="none" dirty="0"/>
              <a:t>ez</a:t>
            </a:r>
            <a:r>
              <a:rPr lang="en" dirty="0"/>
              <a:t>ANOVA() Function</a:t>
            </a:r>
            <a:endParaRPr dirty="0"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415600" y="1425232"/>
            <a:ext cx="11360800" cy="4120171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Clr>
                <a:schemeClr val="dk1"/>
              </a:buClr>
              <a:buSzPts val="1100"/>
              <a:buNone/>
            </a:pPr>
            <a:r>
              <a:rPr lang="en" sz="3200" dirty="0">
                <a:solidFill>
                  <a:schemeClr val="dk1"/>
                </a:solidFill>
              </a:rPr>
              <a:t>ezANOVA(</a:t>
            </a:r>
            <a:r>
              <a:rPr lang="en" sz="3200" b="1" dirty="0">
                <a:solidFill>
                  <a:schemeClr val="dk1"/>
                </a:solidFill>
              </a:rPr>
              <a:t>data</a:t>
            </a:r>
            <a:r>
              <a:rPr lang="en" sz="3200" dirty="0">
                <a:solidFill>
                  <a:schemeClr val="dk1"/>
                </a:solidFill>
              </a:rPr>
              <a:t> = dataframe, </a:t>
            </a:r>
          </a:p>
          <a:p>
            <a:pPr marL="152396" indent="0">
              <a:buClr>
                <a:schemeClr val="dk1"/>
              </a:buClr>
              <a:buSzPts val="1100"/>
              <a:buNone/>
            </a:pPr>
            <a:r>
              <a:rPr lang="en" sz="3200" dirty="0">
                <a:solidFill>
                  <a:schemeClr val="dk1"/>
                </a:solidFill>
              </a:rPr>
              <a:t>	</a:t>
            </a:r>
            <a:r>
              <a:rPr lang="en" sz="3200" b="1" dirty="0">
                <a:solidFill>
                  <a:schemeClr val="dk1"/>
                </a:solidFill>
              </a:rPr>
              <a:t>dv</a:t>
            </a:r>
            <a:r>
              <a:rPr lang="en" sz="3200" dirty="0">
                <a:solidFill>
                  <a:schemeClr val="dk1"/>
                </a:solidFill>
              </a:rPr>
              <a:t> = outcome_variable, </a:t>
            </a:r>
          </a:p>
          <a:p>
            <a:pPr marL="152396" indent="0">
              <a:buClr>
                <a:schemeClr val="dk1"/>
              </a:buClr>
              <a:buSzPts val="1100"/>
              <a:buNone/>
            </a:pPr>
            <a:r>
              <a:rPr lang="en" sz="3200" dirty="0">
                <a:solidFill>
                  <a:schemeClr val="dk1"/>
                </a:solidFill>
              </a:rPr>
              <a:t>	</a:t>
            </a:r>
            <a:r>
              <a:rPr lang="en" sz="3200" b="1" dirty="0">
                <a:solidFill>
                  <a:schemeClr val="dk1"/>
                </a:solidFill>
              </a:rPr>
              <a:t>wid </a:t>
            </a:r>
            <a:r>
              <a:rPr lang="en" sz="3200" dirty="0">
                <a:solidFill>
                  <a:schemeClr val="dk1"/>
                </a:solidFill>
              </a:rPr>
              <a:t>= variable_that_identifies_participants, </a:t>
            </a:r>
          </a:p>
          <a:p>
            <a:pPr marL="152396" indent="0">
              <a:buClr>
                <a:schemeClr val="dk1"/>
              </a:buClr>
              <a:buSzPts val="1100"/>
              <a:buNone/>
            </a:pPr>
            <a:r>
              <a:rPr lang="en" sz="3200" dirty="0">
                <a:solidFill>
                  <a:schemeClr val="dk1"/>
                </a:solidFill>
              </a:rPr>
              <a:t>	</a:t>
            </a:r>
            <a:r>
              <a:rPr lang="en" sz="3200" b="1" dirty="0">
                <a:solidFill>
                  <a:schemeClr val="dk1"/>
                </a:solidFill>
              </a:rPr>
              <a:t>within</a:t>
            </a:r>
            <a:r>
              <a:rPr lang="en" sz="3200" dirty="0">
                <a:solidFill>
                  <a:schemeClr val="dk1"/>
                </a:solidFill>
              </a:rPr>
              <a:t> = repeated_measures_predictors, </a:t>
            </a:r>
          </a:p>
          <a:p>
            <a:pPr marL="152396" indent="0">
              <a:buClr>
                <a:schemeClr val="dk1"/>
              </a:buClr>
              <a:buSzPts val="1100"/>
              <a:buNone/>
            </a:pPr>
            <a:r>
              <a:rPr lang="en" sz="3200" dirty="0">
                <a:solidFill>
                  <a:schemeClr val="dk1"/>
                </a:solidFill>
              </a:rPr>
              <a:t>	</a:t>
            </a:r>
            <a:r>
              <a:rPr lang="en" sz="3200" b="1" dirty="0">
                <a:solidFill>
                  <a:schemeClr val="dk1"/>
                </a:solidFill>
              </a:rPr>
              <a:t>between</a:t>
            </a:r>
            <a:r>
              <a:rPr lang="en" sz="3200" dirty="0">
                <a:solidFill>
                  <a:schemeClr val="dk1"/>
                </a:solidFill>
              </a:rPr>
              <a:t> = between_group_predictors, </a:t>
            </a:r>
          </a:p>
          <a:p>
            <a:pPr marL="152396" indent="0">
              <a:buClr>
                <a:schemeClr val="dk1"/>
              </a:buClr>
              <a:buSzPts val="1100"/>
              <a:buNone/>
            </a:pPr>
            <a:r>
              <a:rPr lang="en" sz="3200" dirty="0">
                <a:solidFill>
                  <a:schemeClr val="dk1"/>
                </a:solidFill>
              </a:rPr>
              <a:t>	</a:t>
            </a:r>
            <a:r>
              <a:rPr lang="en" sz="3200" b="1" dirty="0">
                <a:solidFill>
                  <a:schemeClr val="dk1"/>
                </a:solidFill>
              </a:rPr>
              <a:t>detailed</a:t>
            </a:r>
            <a:r>
              <a:rPr lang="en" sz="3200" dirty="0">
                <a:solidFill>
                  <a:schemeClr val="dk1"/>
                </a:solidFill>
              </a:rPr>
              <a:t> = TRUE, </a:t>
            </a:r>
          </a:p>
          <a:p>
            <a:pPr marL="152396" indent="0">
              <a:buClr>
                <a:schemeClr val="dk1"/>
              </a:buClr>
              <a:buSzPts val="1100"/>
              <a:buNone/>
            </a:pPr>
            <a:r>
              <a:rPr lang="en" sz="3200" dirty="0">
                <a:solidFill>
                  <a:schemeClr val="dk1"/>
                </a:solidFill>
              </a:rPr>
              <a:t>	</a:t>
            </a:r>
            <a:r>
              <a:rPr lang="en" sz="3200" b="1" dirty="0">
                <a:solidFill>
                  <a:schemeClr val="dk1"/>
                </a:solidFill>
              </a:rPr>
              <a:t>type</a:t>
            </a:r>
            <a:r>
              <a:rPr lang="en" sz="3200" dirty="0">
                <a:solidFill>
                  <a:schemeClr val="dk1"/>
                </a:solidFill>
              </a:rPr>
              <a:t> = 3)</a:t>
            </a:r>
            <a:endParaRPr sz="3200" dirty="0"/>
          </a:p>
        </p:txBody>
      </p:sp>
      <p:sp>
        <p:nvSpPr>
          <p:cNvPr id="147" name="Google Shape;147;p24"/>
          <p:cNvSpPr txBox="1"/>
          <p:nvPr/>
        </p:nvSpPr>
        <p:spPr>
          <a:xfrm>
            <a:off x="562600" y="5545403"/>
            <a:ext cx="11066800" cy="109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If there are multiple predictor variables for each category, use a “.”, parentheses, and separate them with a comma </a:t>
            </a:r>
            <a:r>
              <a:rPr lang="en" sz="2400" dirty="0">
                <a:highlight>
                  <a:srgbClr val="CFE2F3"/>
                </a:highlight>
              </a:rPr>
              <a:t>e.g., .(x,y). Use ?ezANOVA for more information</a:t>
            </a:r>
            <a:endParaRPr sz="2400" dirty="0"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415A-18E3-4866-B68E-C7D239D3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ANALYSES 1</a:t>
            </a:r>
            <a:r>
              <a:rPr lang="en-US" sz="4800" dirty="0"/>
              <a:t>: </a:t>
            </a:r>
            <a:br>
              <a:rPr lang="en-US" sz="4800" dirty="0"/>
            </a:br>
            <a:r>
              <a:rPr lang="en-US" sz="4800" dirty="0"/>
              <a:t>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5764D-73BC-4931-9871-D6DEB8AE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687781"/>
            <a:ext cx="11360800" cy="2535833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152396" indent="0" algn="ctr">
              <a:buNone/>
            </a:pPr>
            <a:r>
              <a:rPr lang="en-US" sz="4000" dirty="0"/>
              <a:t>Does length of time to read each word significantly differ by word syllable length? </a:t>
            </a:r>
          </a:p>
          <a:p>
            <a:pPr marL="152396" indent="0" algn="ctr">
              <a:buNone/>
            </a:pPr>
            <a:r>
              <a:rPr lang="en-US" sz="4000" dirty="0"/>
              <a:t>(We are ignoring Condition for analyses 1)</a:t>
            </a:r>
          </a:p>
        </p:txBody>
      </p:sp>
    </p:spTree>
    <p:extLst>
      <p:ext uri="{BB962C8B-B14F-4D97-AF65-F5344CB8AC3E}">
        <p14:creationId xmlns:p14="http://schemas.microsoft.com/office/powerpoint/2010/main" val="272706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222356" y="49734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Analysis 1: Run a repeated measures ANOVA (ignoring condition for now)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D989F-8E58-44D2-9D5D-4B6DEA4C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26" y="1696996"/>
            <a:ext cx="10644612" cy="34640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415600" y="3817300"/>
            <a:ext cx="11360800" cy="27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data = dataset 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dv = dependent variable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wid = ID grouping variable (factored)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within = within subject variable (factored)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“detailed = TRUE” indicates we want detailed output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“type = 3” indicates we would like it to perform a type 3 ANOVA 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61857-AA2B-45E9-8099-EF4EBE92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35" y="353290"/>
            <a:ext cx="10644612" cy="34640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4 windows will be outputted!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115200" y="5356667"/>
            <a:ext cx="2846400" cy="1318800"/>
          </a:xfrm>
          <a:prstGeom prst="rect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 dirty="0"/>
              <a:t>R console</a:t>
            </a:r>
            <a:endParaRPr dirty="0"/>
          </a:p>
          <a:p>
            <a:pPr marL="0" indent="0" algn="ctr">
              <a:buNone/>
            </a:pPr>
            <a:r>
              <a:rPr lang="en" dirty="0"/>
              <a:t>(Errors will be reported here)</a:t>
            </a:r>
            <a:endParaRPr dirty="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262733"/>
            <a:ext cx="12191999" cy="38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8"/>
          <p:cNvCxnSpPr>
            <a:stCxn id="174" idx="0"/>
          </p:cNvCxnSpPr>
          <p:nvPr/>
        </p:nvCxnSpPr>
        <p:spPr>
          <a:xfrm rot="10800000" flipH="1">
            <a:off x="1538400" y="2858267"/>
            <a:ext cx="15600" cy="2498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208133" y="5356267"/>
            <a:ext cx="2102400" cy="1318800"/>
          </a:xfrm>
          <a:prstGeom prst="rect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/>
              <a:t>ANOVA table</a:t>
            </a:r>
            <a:endParaRPr/>
          </a:p>
        </p:txBody>
      </p:sp>
      <p:cxnSp>
        <p:nvCxnSpPr>
          <p:cNvPr id="178" name="Google Shape;178;p28"/>
          <p:cNvCxnSpPr>
            <a:stCxn id="177" idx="0"/>
          </p:cNvCxnSpPr>
          <p:nvPr/>
        </p:nvCxnSpPr>
        <p:spPr>
          <a:xfrm rot="10800000">
            <a:off x="4248933" y="2849467"/>
            <a:ext cx="10400" cy="2506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5585700" y="5356667"/>
            <a:ext cx="2102400" cy="1318800"/>
          </a:xfrm>
          <a:prstGeom prst="rect">
            <a:avLst/>
          </a:prstGeom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/>
              <a:t>Sphericity test</a:t>
            </a:r>
            <a:endParaRPr/>
          </a:p>
        </p:txBody>
      </p:sp>
      <p:cxnSp>
        <p:nvCxnSpPr>
          <p:cNvPr id="180" name="Google Shape;180;p28"/>
          <p:cNvCxnSpPr>
            <a:stCxn id="179" idx="0"/>
          </p:cNvCxnSpPr>
          <p:nvPr/>
        </p:nvCxnSpPr>
        <p:spPr>
          <a:xfrm rot="10800000">
            <a:off x="6609300" y="2875467"/>
            <a:ext cx="27600" cy="2481200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7931067" y="5356667"/>
            <a:ext cx="3879600" cy="1318800"/>
          </a:xfrm>
          <a:prstGeom prst="rect">
            <a:avLst/>
          </a:prstGeom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 dirty="0"/>
              <a:t>Greenhouse-Geisser &amp; Huynh-Feldt corrections (Use if spericity is violated)</a:t>
            </a:r>
            <a:endParaRPr dirty="0"/>
          </a:p>
        </p:txBody>
      </p:sp>
      <p:cxnSp>
        <p:nvCxnSpPr>
          <p:cNvPr id="182" name="Google Shape;182;p28"/>
          <p:cNvCxnSpPr/>
          <p:nvPr/>
        </p:nvCxnSpPr>
        <p:spPr>
          <a:xfrm rot="10800000">
            <a:off x="9278867" y="2893267"/>
            <a:ext cx="60000" cy="24720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292700" y="48499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First, check if sphericity is violated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722276"/>
            <a:ext cx="12191999" cy="227425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563433" y="5212577"/>
            <a:ext cx="10952400" cy="1257637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A </a:t>
            </a:r>
            <a:r>
              <a:rPr lang="en" sz="2400" i="1" u="sng" dirty="0"/>
              <a:t>non-significant</a:t>
            </a:r>
            <a:r>
              <a:rPr lang="en" sz="2400" dirty="0"/>
              <a:t> </a:t>
            </a:r>
            <a:r>
              <a:rPr lang="en" sz="2400" i="1" dirty="0"/>
              <a:t>p</a:t>
            </a:r>
            <a:r>
              <a:rPr lang="en" sz="2400" dirty="0"/>
              <a:t> value (i.e., &gt;0.05) means that the condition of sphericity has been met. We do </a:t>
            </a:r>
            <a:r>
              <a:rPr lang="en" sz="2400" u="sng" dirty="0"/>
              <a:t>NOT</a:t>
            </a:r>
            <a:r>
              <a:rPr lang="en" sz="2400" dirty="0"/>
              <a:t> need to use the Greenhouse-Geisser &amp; Huynh-Feldt corrections (Window 4)</a:t>
            </a:r>
            <a:endParaRPr sz="2400" dirty="0"/>
          </a:p>
        </p:txBody>
      </p:sp>
      <p:sp>
        <p:nvSpPr>
          <p:cNvPr id="190" name="Google Shape;190;p29"/>
          <p:cNvSpPr txBox="1"/>
          <p:nvPr/>
        </p:nvSpPr>
        <p:spPr>
          <a:xfrm>
            <a:off x="292700" y="1478633"/>
            <a:ext cx="118220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Sphericity = the variances of the differences between all possible pairs of within-subject conditions (i.e., levels of the categorical predictor) are equal</a:t>
            </a:r>
            <a:endParaRPr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14434B-63BB-4EED-B18A-6C70FF0D69ED}"/>
              </a:ext>
            </a:extLst>
          </p:cNvPr>
          <p:cNvSpPr/>
          <p:nvPr/>
        </p:nvSpPr>
        <p:spPr>
          <a:xfrm>
            <a:off x="3860801" y="2939477"/>
            <a:ext cx="1468582" cy="995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Check if sphericity is violated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286667" y="4844300"/>
            <a:ext cx="2887600" cy="694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>
                <a:solidFill>
                  <a:srgbClr val="000000"/>
                </a:solidFill>
              </a:rPr>
              <a:t>Was it violated?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291872"/>
            <a:ext cx="12191999" cy="227425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/>
          <p:nvPr/>
        </p:nvSpPr>
        <p:spPr>
          <a:xfrm>
            <a:off x="8566367" y="3494133"/>
            <a:ext cx="2549200" cy="8756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Check if sphericity is violated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1579433" y="5131100"/>
            <a:ext cx="7828000" cy="16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/>
              <a:t>Was it violated? </a:t>
            </a:r>
            <a:endParaRPr/>
          </a:p>
          <a:p>
            <a:pPr marL="0" indent="0" algn="ctr">
              <a:spcBef>
                <a:spcPts val="2133"/>
              </a:spcBef>
              <a:buNone/>
            </a:pPr>
            <a:r>
              <a:rPr lang="en" sz="3333" b="1">
                <a:solidFill>
                  <a:srgbClr val="FF0000"/>
                </a:solidFill>
              </a:rPr>
              <a:t>NO!</a:t>
            </a:r>
            <a:endParaRPr sz="3333" b="1">
              <a:solidFill>
                <a:srgbClr val="FF0000"/>
              </a:solidFill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</a:rPr>
              <a:t>(therefore we don’t need to deal with window 4)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851938"/>
            <a:ext cx="12191999" cy="227425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>
            <a:off x="8566367" y="3054200"/>
            <a:ext cx="2549200" cy="8756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07" name="Google Shape;207;p31"/>
          <p:cNvCxnSpPr/>
          <p:nvPr/>
        </p:nvCxnSpPr>
        <p:spPr>
          <a:xfrm rot="10800000">
            <a:off x="3491100" y="2954400"/>
            <a:ext cx="1889600" cy="1918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31"/>
          <p:cNvSpPr txBox="1"/>
          <p:nvPr/>
        </p:nvSpPr>
        <p:spPr>
          <a:xfrm>
            <a:off x="2103754" y="1285188"/>
            <a:ext cx="1725200" cy="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ANOVA table</a:t>
            </a:r>
            <a:endParaRPr sz="2400" dirty="0"/>
          </a:p>
        </p:txBody>
      </p:sp>
      <p:sp>
        <p:nvSpPr>
          <p:cNvPr id="209" name="Google Shape;209;p31"/>
          <p:cNvSpPr/>
          <p:nvPr/>
        </p:nvSpPr>
        <p:spPr>
          <a:xfrm>
            <a:off x="5675200" y="2049200"/>
            <a:ext cx="1064400" cy="996400"/>
          </a:xfrm>
          <a:prstGeom prst="flowChartSummingJunction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Key terms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b="1" dirty="0"/>
              <a:t>Repeated Measures</a:t>
            </a:r>
            <a:endParaRPr sz="2000" b="1" dirty="0"/>
          </a:p>
          <a:p>
            <a:pPr lvl="1">
              <a:spcBef>
                <a:spcPts val="0"/>
              </a:spcBef>
            </a:pPr>
            <a:r>
              <a:rPr lang="en" sz="1800" dirty="0"/>
              <a:t>When subjects participate in all conditions of an experiment or provide data at multiple timepoints</a:t>
            </a:r>
            <a:endParaRPr sz="1800" dirty="0"/>
          </a:p>
          <a:p>
            <a:r>
              <a:rPr lang="en" sz="2000" b="1" dirty="0"/>
              <a:t>Sphericity</a:t>
            </a:r>
            <a:endParaRPr sz="2000" b="1" dirty="0"/>
          </a:p>
          <a:p>
            <a:pPr lvl="1">
              <a:spcBef>
                <a:spcPts val="0"/>
              </a:spcBef>
            </a:pPr>
            <a:r>
              <a:rPr lang="en" sz="1800" dirty="0"/>
              <a:t>Equality of variances of the </a:t>
            </a:r>
            <a:r>
              <a:rPr lang="en" sz="1800" i="1" dirty="0"/>
              <a:t>differences</a:t>
            </a:r>
            <a:r>
              <a:rPr lang="en" sz="1800" dirty="0"/>
              <a:t> between treatment levels</a:t>
            </a:r>
            <a:endParaRPr sz="18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301" y="3429001"/>
            <a:ext cx="5965935" cy="3351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48431" y="4920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Next, view the ANOVA table (since sphericity wasn’t violated)</a:t>
            </a:r>
            <a:endParaRPr dirty="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1772"/>
            <a:ext cx="12191997" cy="2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E651-C847-49E8-AE78-36E3C92C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3B0E0-B15A-493D-B1EC-C84538802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DCF36-6076-4104-904F-D151E4DD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31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0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1AC5-33A1-4D4F-827C-75521F62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/>
              <a:t>Analysis 2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Run a mixed effects ANOVA to evaluate effects of both # of syllables and noise condition on time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9BC29-8C7E-4025-8194-981EE731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3094181"/>
            <a:ext cx="11360800" cy="2332633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152396" indent="0" algn="ctr">
              <a:buNone/>
            </a:pPr>
            <a:r>
              <a:rPr lang="en-US" sz="3600" dirty="0"/>
              <a:t>Does length of time to read each word significantly differ by word syllable length AND by condition?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7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11651" y="4314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Analysis 2: Run a mixed effects ANOVA to evaluate effects of both # of syllables and noise condition on time</a:t>
            </a:r>
            <a:endParaRPr dirty="0"/>
          </a:p>
        </p:txBody>
      </p:sp>
      <p:grpSp>
        <p:nvGrpSpPr>
          <p:cNvPr id="227" name="Google Shape;227;p34"/>
          <p:cNvGrpSpPr/>
          <p:nvPr/>
        </p:nvGrpSpPr>
        <p:grpSpPr>
          <a:xfrm>
            <a:off x="1007168" y="2244195"/>
            <a:ext cx="9005905" cy="2945299"/>
            <a:chOff x="1467653" y="1152478"/>
            <a:chExt cx="6185375" cy="2549600"/>
          </a:xfrm>
        </p:grpSpPr>
        <p:pic>
          <p:nvPicPr>
            <p:cNvPr id="228" name="Google Shape;22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7653" y="1152478"/>
              <a:ext cx="6185375" cy="2549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29" name="Google Shape;229;p34"/>
            <p:cNvSpPr/>
            <p:nvPr/>
          </p:nvSpPr>
          <p:spPr>
            <a:xfrm>
              <a:off x="2549450" y="2571750"/>
              <a:ext cx="1879800" cy="235500"/>
            </a:xfrm>
            <a:prstGeom prst="rect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First, check if sphericity was violated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176397"/>
            <a:ext cx="12191999" cy="259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First, check if sphericity was violated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537330"/>
            <a:ext cx="12191999" cy="259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/>
          <p:nvPr/>
        </p:nvSpPr>
        <p:spPr>
          <a:xfrm>
            <a:off x="1742700" y="2627200"/>
            <a:ext cx="1493600" cy="11932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36"/>
          <p:cNvSpPr/>
          <p:nvPr/>
        </p:nvSpPr>
        <p:spPr>
          <a:xfrm>
            <a:off x="5031600" y="2677967"/>
            <a:ext cx="1064400" cy="996400"/>
          </a:xfrm>
          <a:prstGeom prst="flowChartSummingJunction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" name="Google Shape;245;p36"/>
          <p:cNvSpPr/>
          <p:nvPr/>
        </p:nvSpPr>
        <p:spPr>
          <a:xfrm>
            <a:off x="9745900" y="3587900"/>
            <a:ext cx="1330800" cy="119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6" name="Google Shape;246;p36"/>
          <p:cNvSpPr txBox="1"/>
          <p:nvPr/>
        </p:nvSpPr>
        <p:spPr>
          <a:xfrm>
            <a:off x="3147333" y="5449033"/>
            <a:ext cx="5959722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Sphereicity was </a:t>
            </a:r>
            <a:r>
              <a:rPr lang="en" sz="2400" u="sng" dirty="0"/>
              <a:t>NOT</a:t>
            </a:r>
            <a:r>
              <a:rPr lang="en" sz="2400" dirty="0"/>
              <a:t> violated (p &gt; .05)</a:t>
            </a:r>
            <a:endParaRPr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190100" y="47975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Next, view the ANOVA table (since sphericity wasn’t violated)</a:t>
            </a:r>
            <a:endParaRPr dirty="0"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568234"/>
            <a:ext cx="11967668" cy="27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/>
        </p:nvSpPr>
        <p:spPr>
          <a:xfrm>
            <a:off x="190100" y="4749700"/>
            <a:ext cx="117776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SSd = an error term: the amount of unexplained variance across the conditions of the within-subjects variable</a:t>
            </a:r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7714100" y="2112666"/>
            <a:ext cx="4015600" cy="32351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Visualize the effects of syllable length and noise condition on time to say each word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46E18-415E-4116-BC23-4879FC5AD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54481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233069" y="484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What should you do if the sphericity assumption is violated?</a:t>
            </a:r>
            <a:endParaRPr dirty="0"/>
          </a:p>
        </p:txBody>
      </p:sp>
      <p:sp>
        <p:nvSpPr>
          <p:cNvPr id="265" name="Google Shape;265;p39"/>
          <p:cNvSpPr txBox="1">
            <a:spLocks noGrp="1"/>
          </p:cNvSpPr>
          <p:nvPr>
            <p:ph type="body" idx="1"/>
          </p:nvPr>
        </p:nvSpPr>
        <p:spPr>
          <a:xfrm>
            <a:off x="415600" y="1818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200" dirty="0">
                <a:solidFill>
                  <a:srgbClr val="000000"/>
                </a:solidFill>
              </a:rPr>
              <a:t>We didn’t violate the assumption in this demo activity, but if we had:</a:t>
            </a:r>
          </a:p>
          <a:p>
            <a:pPr marL="457200" indent="-457200"/>
            <a:r>
              <a:rPr lang="en" sz="3200" dirty="0">
                <a:solidFill>
                  <a:srgbClr val="000000"/>
                </a:solidFill>
              </a:rPr>
              <a:t>Use the output from Window 4 and apply a correction to the model F Ratio,and then use that value in your model interpretations.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036" y="0"/>
            <a:ext cx="837899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269" y="0"/>
            <a:ext cx="83789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1339267" y="2112233"/>
            <a:ext cx="10437200" cy="4694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Class example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>
                <a:solidFill>
                  <a:srgbClr val="000000"/>
                </a:solidFill>
              </a:rPr>
              <a:t>A researcher is interested in the length of time it takes to say 2 syllable, 3 syllable, and 4 syllable words. She first times how long it takes each participant to say the 2 syllable word, then the 3 syllable word, then the 4 syllable word. However, half the participants are put in a condition in which there is a distracting noise in the background. She is interested if there is a difference between the control condition and the noise condition.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92400" y="6038733"/>
            <a:ext cx="11684000" cy="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Source: Henderson, L., Coltheart, M., &amp; Woodhouse, D. (1973). Failure to find a syllabic effect in number naming. Memory &amp; Cognition, 1(3), 304-306. Retrieved from: </a:t>
            </a:r>
            <a:r>
              <a:rPr lang="en" sz="1400" u="sng">
                <a:solidFill>
                  <a:srgbClr val="1A73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http://users.stat.ufl.edu/~winner/data/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252624" y="49315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Our variables and research design</a:t>
            </a:r>
            <a:endParaRPr dirty="0"/>
          </a:p>
        </p:txBody>
      </p:sp>
      <p:sp>
        <p:nvSpPr>
          <p:cNvPr id="94" name="Google Shape;94;p19"/>
          <p:cNvSpPr txBox="1"/>
          <p:nvPr/>
        </p:nvSpPr>
        <p:spPr>
          <a:xfrm>
            <a:off x="336800" y="1253033"/>
            <a:ext cx="11518400" cy="4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15000"/>
              </a:lnSpc>
              <a:buSzPts val="1800"/>
              <a:buChar char="●"/>
            </a:pPr>
            <a:r>
              <a:rPr lang="en" sz="2400" dirty="0"/>
              <a:t>Noise Condition = between-subjects factor</a:t>
            </a:r>
            <a:endParaRPr sz="2400" dirty="0"/>
          </a:p>
          <a:p>
            <a:pPr marL="1219170" lvl="1" indent="-457189">
              <a:lnSpc>
                <a:spcPct val="115000"/>
              </a:lnSpc>
              <a:buSzPts val="18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Every participant is only exposed to one condition, either control or noisy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# of syllables = within-subjects factor</a:t>
            </a:r>
            <a:endParaRPr sz="2400" dirty="0">
              <a:solidFill>
                <a:schemeClr val="dk1"/>
              </a:solidFill>
            </a:endParaRPr>
          </a:p>
          <a:p>
            <a:pPr marL="1219170" lvl="1" indent="-457189">
              <a:lnSpc>
                <a:spcPct val="115000"/>
              </a:lnSpc>
              <a:buClr>
                <a:schemeClr val="dk1"/>
              </a:buClr>
              <a:buSzPts val="18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Every participant reads words of all three syllable lengths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Length of time to say each word = outcome variable</a:t>
            </a:r>
            <a:endParaRPr sz="24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endParaRPr sz="24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95100" y="5110600"/>
            <a:ext cx="1635600" cy="15680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Participants</a:t>
            </a:r>
            <a:endParaRPr dirty="0"/>
          </a:p>
        </p:txBody>
      </p:sp>
      <p:sp>
        <p:nvSpPr>
          <p:cNvPr id="96" name="Google Shape;96;p19"/>
          <p:cNvSpPr txBox="1"/>
          <p:nvPr/>
        </p:nvSpPr>
        <p:spPr>
          <a:xfrm>
            <a:off x="90500" y="4352600"/>
            <a:ext cx="22448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Mixed design</a:t>
            </a:r>
            <a:endParaRPr sz="2400"/>
          </a:p>
        </p:txBody>
      </p:sp>
      <p:sp>
        <p:nvSpPr>
          <p:cNvPr id="97" name="Google Shape;97;p19"/>
          <p:cNvSpPr/>
          <p:nvPr/>
        </p:nvSpPr>
        <p:spPr>
          <a:xfrm>
            <a:off x="3023567" y="4862767"/>
            <a:ext cx="969600" cy="496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Noisy </a:t>
            </a:r>
            <a:endParaRPr sz="2000" dirty="0"/>
          </a:p>
        </p:txBody>
      </p:sp>
      <p:sp>
        <p:nvSpPr>
          <p:cNvPr id="98" name="Google Shape;98;p19"/>
          <p:cNvSpPr/>
          <p:nvPr/>
        </p:nvSpPr>
        <p:spPr>
          <a:xfrm>
            <a:off x="3023567" y="6225000"/>
            <a:ext cx="969600" cy="496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Quiet </a:t>
            </a:r>
            <a:endParaRPr sz="2000" dirty="0"/>
          </a:p>
        </p:txBody>
      </p:sp>
      <p:cxnSp>
        <p:nvCxnSpPr>
          <p:cNvPr id="99" name="Google Shape;99;p19"/>
          <p:cNvCxnSpPr>
            <a:stCxn id="95" idx="3"/>
            <a:endCxn id="97" idx="1"/>
          </p:cNvCxnSpPr>
          <p:nvPr/>
        </p:nvCxnSpPr>
        <p:spPr>
          <a:xfrm rot="10800000" flipH="1">
            <a:off x="2030700" y="5110600"/>
            <a:ext cx="992800" cy="784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9"/>
          <p:cNvCxnSpPr>
            <a:stCxn id="95" idx="3"/>
            <a:endCxn id="98" idx="1"/>
          </p:cNvCxnSpPr>
          <p:nvPr/>
        </p:nvCxnSpPr>
        <p:spPr>
          <a:xfrm>
            <a:off x="2030700" y="5894600"/>
            <a:ext cx="992800" cy="57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9"/>
          <p:cNvSpPr/>
          <p:nvPr/>
        </p:nvSpPr>
        <p:spPr>
          <a:xfrm>
            <a:off x="4636751" y="4862767"/>
            <a:ext cx="1883200" cy="4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# Syllables = 2</a:t>
            </a:r>
            <a:endParaRPr dirty="0"/>
          </a:p>
        </p:txBody>
      </p:sp>
      <p:sp>
        <p:nvSpPr>
          <p:cNvPr id="102" name="Google Shape;102;p19"/>
          <p:cNvSpPr/>
          <p:nvPr/>
        </p:nvSpPr>
        <p:spPr>
          <a:xfrm>
            <a:off x="7304384" y="4862767"/>
            <a:ext cx="1883200" cy="4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# Syllables = 3 </a:t>
            </a:r>
            <a:endParaRPr dirty="0"/>
          </a:p>
        </p:txBody>
      </p:sp>
      <p:sp>
        <p:nvSpPr>
          <p:cNvPr id="103" name="Google Shape;103;p19"/>
          <p:cNvSpPr/>
          <p:nvPr/>
        </p:nvSpPr>
        <p:spPr>
          <a:xfrm>
            <a:off x="9972000" y="4862767"/>
            <a:ext cx="1883200" cy="4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# Syllables = 4 </a:t>
            </a:r>
            <a:endParaRPr dirty="0"/>
          </a:p>
        </p:txBody>
      </p:sp>
      <p:sp>
        <p:nvSpPr>
          <p:cNvPr id="104" name="Google Shape;104;p19"/>
          <p:cNvSpPr/>
          <p:nvPr/>
        </p:nvSpPr>
        <p:spPr>
          <a:xfrm>
            <a:off x="4636751" y="6225000"/>
            <a:ext cx="1883200" cy="4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# Syllables = 2</a:t>
            </a:r>
            <a:endParaRPr dirty="0"/>
          </a:p>
        </p:txBody>
      </p:sp>
      <p:sp>
        <p:nvSpPr>
          <p:cNvPr id="105" name="Google Shape;105;p19"/>
          <p:cNvSpPr/>
          <p:nvPr/>
        </p:nvSpPr>
        <p:spPr>
          <a:xfrm>
            <a:off x="7304384" y="6182600"/>
            <a:ext cx="1883200" cy="4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# Syllables = 3 </a:t>
            </a:r>
            <a:endParaRPr dirty="0"/>
          </a:p>
        </p:txBody>
      </p:sp>
      <p:sp>
        <p:nvSpPr>
          <p:cNvPr id="106" name="Google Shape;106;p19"/>
          <p:cNvSpPr/>
          <p:nvPr/>
        </p:nvSpPr>
        <p:spPr>
          <a:xfrm>
            <a:off x="9972033" y="6182600"/>
            <a:ext cx="1883200" cy="4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# Syllables = 4 </a:t>
            </a:r>
            <a:endParaRPr dirty="0"/>
          </a:p>
        </p:txBody>
      </p:sp>
      <p:cxnSp>
        <p:nvCxnSpPr>
          <p:cNvPr id="107" name="Google Shape;107;p19"/>
          <p:cNvCxnSpPr>
            <a:endCxn id="104" idx="1"/>
          </p:cNvCxnSpPr>
          <p:nvPr/>
        </p:nvCxnSpPr>
        <p:spPr>
          <a:xfrm>
            <a:off x="3993151" y="6473000"/>
            <a:ext cx="643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3993217" y="5110767"/>
            <a:ext cx="643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6590367" y="5110767"/>
            <a:ext cx="643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9257984" y="5110767"/>
            <a:ext cx="643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6590367" y="6473000"/>
            <a:ext cx="643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9258000" y="6430600"/>
            <a:ext cx="643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91532-D73B-4B9C-A66F-1F2E32F0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Create a new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R-Project and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r-notebook!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Graphic 24" descr="R">
            <a:extLst>
              <a:ext uri="{FF2B5EF4-FFF2-40B4-BE49-F238E27FC236}">
                <a16:creationId xmlns:a16="http://schemas.microsoft.com/office/drawing/2014/main" id="{9A39C587-A837-4C63-BE24-50931121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79EE4-8B96-488B-810D-EDEAE99CB0BA}"/>
              </a:ext>
            </a:extLst>
          </p:cNvPr>
          <p:cNvSpPr txBox="1"/>
          <p:nvPr/>
        </p:nvSpPr>
        <p:spPr>
          <a:xfrm>
            <a:off x="7945150" y="4294909"/>
            <a:ext cx="367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Download the “syllables.csv” file from Canvas and save it into your R-project file</a:t>
            </a:r>
          </a:p>
        </p:txBody>
      </p:sp>
    </p:spTree>
    <p:extLst>
      <p:ext uri="{BB962C8B-B14F-4D97-AF65-F5344CB8AC3E}">
        <p14:creationId xmlns:p14="http://schemas.microsoft.com/office/powerpoint/2010/main" val="3270552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Load libraries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91846-141E-437E-B137-332BD1331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" y="2419351"/>
            <a:ext cx="12143969" cy="19669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47933" y="484828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Read in the data</a:t>
            </a:r>
            <a:endParaRPr dirty="0"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415600" y="4522933"/>
            <a:ext cx="11360800" cy="206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ID = subject id</a:t>
            </a:r>
            <a:endParaRPr/>
          </a:p>
          <a:p>
            <a:r>
              <a:rPr lang="en"/>
              <a:t>length = # of syllables in word (2, 3, or 4)</a:t>
            </a:r>
            <a:endParaRPr/>
          </a:p>
          <a:p>
            <a:r>
              <a:rPr lang="en"/>
              <a:t>cond = condition (0 = control, 1 = noise condition)</a:t>
            </a:r>
            <a:endParaRPr/>
          </a:p>
          <a:p>
            <a:r>
              <a:rPr lang="en"/>
              <a:t>time = milliseconds it took to say the word (outcome variable)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4099"/>
            <a:ext cx="12192000" cy="3097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6E2"/>
      </a:lt2>
      <a:accent1>
        <a:srgbClr val="96A4C6"/>
      </a:accent1>
      <a:accent2>
        <a:srgbClr val="7FA8BA"/>
      </a:accent2>
      <a:accent3>
        <a:srgbClr val="82ACA7"/>
      </a:accent3>
      <a:accent4>
        <a:srgbClr val="77AE91"/>
      </a:accent4>
      <a:accent5>
        <a:srgbClr val="81AC83"/>
      </a:accent5>
      <a:accent6>
        <a:srgbClr val="8BAE77"/>
      </a:accent6>
      <a:hlink>
        <a:srgbClr val="918158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917</Words>
  <Application>Microsoft Office PowerPoint</Application>
  <PresentationFormat>Widescreen</PresentationFormat>
  <Paragraphs>87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Avenir Next LT Pro</vt:lpstr>
      <vt:lpstr>Calibri</vt:lpstr>
      <vt:lpstr>Calibri Light</vt:lpstr>
      <vt:lpstr>Gill Sans MT</vt:lpstr>
      <vt:lpstr>Roboto</vt:lpstr>
      <vt:lpstr>Wingdings 2</vt:lpstr>
      <vt:lpstr>Office Theme</vt:lpstr>
      <vt:lpstr>DividendVTI</vt:lpstr>
      <vt:lpstr>Welcome to Psy 653 Lab!</vt:lpstr>
      <vt:lpstr>Key terms</vt:lpstr>
      <vt:lpstr>PowerPoint Presentation</vt:lpstr>
      <vt:lpstr>PowerPoint Presentation</vt:lpstr>
      <vt:lpstr>Class example</vt:lpstr>
      <vt:lpstr>Our variables and research design</vt:lpstr>
      <vt:lpstr>Create a new  R-Project and  r-notebook!</vt:lpstr>
      <vt:lpstr>Load libraries</vt:lpstr>
      <vt:lpstr>Read in the data</vt:lpstr>
      <vt:lpstr>Describe the dataset</vt:lpstr>
      <vt:lpstr>Factor the predictor variables </vt:lpstr>
      <vt:lpstr>The ezANOVA() Function</vt:lpstr>
      <vt:lpstr>ANALYSES 1:  Research Question</vt:lpstr>
      <vt:lpstr>Analysis 1: Run a repeated measures ANOVA (ignoring condition for now)</vt:lpstr>
      <vt:lpstr>PowerPoint Presentation</vt:lpstr>
      <vt:lpstr>4 windows will be outputted!</vt:lpstr>
      <vt:lpstr>First, check if sphericity is violated</vt:lpstr>
      <vt:lpstr>Check if sphericity is violated</vt:lpstr>
      <vt:lpstr>Check if sphericity is violated</vt:lpstr>
      <vt:lpstr>Next, view the ANOVA table (since sphericity wasn’t violated)</vt:lpstr>
      <vt:lpstr>PowerPoint Presentation</vt:lpstr>
      <vt:lpstr>Analysis 2:  Run a mixed effects ANOVA to evaluate effects of both # of syllables and noise condition on time</vt:lpstr>
      <vt:lpstr>Analysis 2: Run a mixed effects ANOVA to evaluate effects of both # of syllables and noise condition on time</vt:lpstr>
      <vt:lpstr>First, check if sphericity was violated</vt:lpstr>
      <vt:lpstr>First, check if sphericity was violated</vt:lpstr>
      <vt:lpstr>Next, view the ANOVA table (since sphericity wasn’t violated)</vt:lpstr>
      <vt:lpstr>Visualize the effects of syllable length and noise condition on time to say each word</vt:lpstr>
      <vt:lpstr>What should you do if the sphericity assumption is violated?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653 Lab!</dc:title>
  <dc:creator>Yetz,Neil</dc:creator>
  <cp:lastModifiedBy>Neil Yetz</cp:lastModifiedBy>
  <cp:revision>11</cp:revision>
  <dcterms:created xsi:type="dcterms:W3CDTF">2020-12-04T18:07:15Z</dcterms:created>
  <dcterms:modified xsi:type="dcterms:W3CDTF">2021-01-23T02:20:06Z</dcterms:modified>
</cp:coreProperties>
</file>