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88" r:id="rId3"/>
    <p:sldId id="289" r:id="rId4"/>
    <p:sldId id="293" r:id="rId5"/>
    <p:sldId id="338" r:id="rId6"/>
    <p:sldId id="298" r:id="rId7"/>
    <p:sldId id="296" r:id="rId8"/>
    <p:sldId id="294" r:id="rId9"/>
    <p:sldId id="295" r:id="rId10"/>
    <p:sldId id="297" r:id="rId11"/>
    <p:sldId id="290" r:id="rId12"/>
    <p:sldId id="337" r:id="rId13"/>
    <p:sldId id="330" r:id="rId14"/>
    <p:sldId id="314" r:id="rId15"/>
    <p:sldId id="299" r:id="rId16"/>
    <p:sldId id="291" r:id="rId17"/>
    <p:sldId id="319" r:id="rId18"/>
    <p:sldId id="316" r:id="rId19"/>
    <p:sldId id="317" r:id="rId20"/>
    <p:sldId id="318" r:id="rId21"/>
    <p:sldId id="320" r:id="rId22"/>
    <p:sldId id="292" r:id="rId23"/>
    <p:sldId id="321" r:id="rId24"/>
    <p:sldId id="326" r:id="rId25"/>
    <p:sldId id="323" r:id="rId26"/>
    <p:sldId id="331" r:id="rId27"/>
    <p:sldId id="324" r:id="rId28"/>
    <p:sldId id="332" r:id="rId29"/>
    <p:sldId id="333" r:id="rId30"/>
    <p:sldId id="325" r:id="rId31"/>
    <p:sldId id="334" r:id="rId32"/>
    <p:sldId id="339" r:id="rId33"/>
    <p:sldId id="340" r:id="rId34"/>
    <p:sldId id="335" r:id="rId35"/>
    <p:sldId id="341" r:id="rId36"/>
    <p:sldId id="342" r:id="rId37"/>
    <p:sldId id="336" r:id="rId38"/>
    <p:sldId id="346" r:id="rId39"/>
    <p:sldId id="347" r:id="rId40"/>
    <p:sldId id="343" r:id="rId41"/>
    <p:sldId id="348" r:id="rId42"/>
    <p:sldId id="344" r:id="rId43"/>
    <p:sldId id="349" r:id="rId44"/>
    <p:sldId id="345" r:id="rId45"/>
    <p:sldId id="3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8" autoAdjust="0"/>
    <p:restoredTop sz="94660"/>
  </p:normalViewPr>
  <p:slideViewPr>
    <p:cSldViewPr snapToGrid="0">
      <p:cViewPr varScale="1">
        <p:scale>
          <a:sx n="110" d="100"/>
          <a:sy n="110" d="100"/>
        </p:scale>
        <p:origin x="3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04AAB-B524-496B-94F6-0BE3F6F68255}"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32BA3-6099-4DC0-866F-4A81C94B53DE}" type="slidenum">
              <a:rPr lang="en-US" smtClean="0"/>
              <a:t>‹#›</a:t>
            </a:fld>
            <a:endParaRPr lang="en-US"/>
          </a:p>
        </p:txBody>
      </p:sp>
    </p:spTree>
    <p:extLst>
      <p:ext uri="{BB962C8B-B14F-4D97-AF65-F5344CB8AC3E}">
        <p14:creationId xmlns:p14="http://schemas.microsoft.com/office/powerpoint/2010/main" val="316025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CDF8-3C66-4799-9EE5-49A42C4BD0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2A2D3C-7AAA-4DB1-B345-04A727CE7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72741D-C707-464D-B8D9-D841E7A33414}"/>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5" name="Footer Placeholder 4">
            <a:extLst>
              <a:ext uri="{FF2B5EF4-FFF2-40B4-BE49-F238E27FC236}">
                <a16:creationId xmlns:a16="http://schemas.microsoft.com/office/drawing/2014/main" id="{7C7BDE2A-7710-40F1-9465-5212A3E05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3D5E0-D2C8-48EC-A025-3DF198657DB5}"/>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0985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48FC-52D7-4938-8BBE-7803634E92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2E0B0-E604-4C95-8D26-87F87D3F3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ECD73-1BE9-4D26-A48A-78B705B9DA78}"/>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5" name="Footer Placeholder 4">
            <a:extLst>
              <a:ext uri="{FF2B5EF4-FFF2-40B4-BE49-F238E27FC236}">
                <a16:creationId xmlns:a16="http://schemas.microsoft.com/office/drawing/2014/main" id="{43F4BAB8-AB00-48DA-AD50-6EBF5571B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C9E83-F024-47A7-8FDC-ADE5C3DC5D2D}"/>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204181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6E1B5-BEB9-488E-9CAB-884C66770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57CB36-7BAF-45FB-B014-1F790D87A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EA07-640E-4AE0-98FA-DFAA0A002560}"/>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5" name="Footer Placeholder 4">
            <a:extLst>
              <a:ext uri="{FF2B5EF4-FFF2-40B4-BE49-F238E27FC236}">
                <a16:creationId xmlns:a16="http://schemas.microsoft.com/office/drawing/2014/main" id="{9F341AB8-2B33-4302-B762-5CE436D36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D8F91-6A41-4E78-B9BE-DD786F50A58E}"/>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193590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5"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2"/>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3" y="2495446"/>
            <a:ext cx="10993547" cy="590321"/>
          </a:xfrm>
        </p:spPr>
        <p:txBody>
          <a:bodyPr anchor="t">
            <a:normAutofit/>
          </a:bodyPr>
          <a:lstStyle>
            <a:lvl1pPr marL="0" indent="0" algn="l">
              <a:buNone/>
              <a:defRPr sz="1600" cap="all">
                <a:solidFill>
                  <a:schemeClr val="accent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4511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340865"/>
            <a:ext cx="11029615" cy="3634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618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5"/>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2393951"/>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8"/>
            <a:ext cx="11029615" cy="600556"/>
          </a:xfrm>
        </p:spPr>
        <p:txBody>
          <a:bodyPr anchor="t">
            <a:normAutofit/>
          </a:bodyPr>
          <a:lstStyle>
            <a:lvl1pPr marL="0" indent="0" algn="l">
              <a:buNone/>
              <a:defRPr sz="1800" cap="all">
                <a:solidFill>
                  <a:schemeClr val="accent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28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4"/>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1" y="2228004"/>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209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3" y="2250891"/>
            <a:ext cx="5194769" cy="557784"/>
          </a:xfrm>
        </p:spPr>
        <p:txBody>
          <a:bodyPr anchor="ctr">
            <a:noAutofit/>
          </a:bodyPr>
          <a:lstStyle>
            <a:lvl1pPr marL="0" indent="0">
              <a:buNone/>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4"/>
            <a:ext cx="519476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1" cy="553373"/>
          </a:xfrm>
        </p:spPr>
        <p:txBody>
          <a:bodyPr anchor="ctr">
            <a:noAutofit/>
          </a:bodyPr>
          <a:lstStyle>
            <a:lvl1pPr marL="0" marR="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marR="0" lvl="0" indent="0" algn="l" defTabSz="457189"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4"/>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6172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5"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2506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2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1"/>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8" y="933451"/>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0"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8" y="2836655"/>
            <a:ext cx="3031852" cy="3001392"/>
          </a:xfrm>
        </p:spPr>
        <p:txBody>
          <a:bodyPr anchor="t">
            <a:normAutofit/>
          </a:bodyPr>
          <a:lstStyle>
            <a:lvl1pPr marL="0" indent="0" algn="l">
              <a:buNone/>
              <a:defRPr sz="1600">
                <a:solidFill>
                  <a:srgbClr val="FFFFFF"/>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6"/>
            <a:ext cx="2844799" cy="365125"/>
          </a:xfrm>
        </p:spPr>
        <p:txBody>
          <a:bodyPr/>
          <a:lstStyle/>
          <a:p>
            <a:fld id="{D82884F1-FFEA-405F-9602-3DCA865EDA4E}" type="datetime1">
              <a:rPr lang="en-US" smtClean="0"/>
              <a:t>1/18/2021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1"/>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1" y="6456916"/>
            <a:ext cx="1052511"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1267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3E15-13C0-485E-B6E6-D39F83E15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5BDA1-B23B-4676-8CBC-65B89BB87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4A0FC-6E0D-4044-9F04-2A349B90B8A9}"/>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5" name="Footer Placeholder 4">
            <a:extLst>
              <a:ext uri="{FF2B5EF4-FFF2-40B4-BE49-F238E27FC236}">
                <a16:creationId xmlns:a16="http://schemas.microsoft.com/office/drawing/2014/main" id="{4212FBFC-0A0E-4724-89A2-8848962D2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0B0F3-7B66-4C1C-9B96-E1D332D77413}"/>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2554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9"/>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2"/>
            <a:ext cx="11290859" cy="3651249"/>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3" y="5260127"/>
            <a:ext cx="11029617" cy="998148"/>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2427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508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6"/>
            <a:ext cx="3687316" cy="581695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1"/>
            <a:ext cx="3124200" cy="4807327"/>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5" y="863601"/>
            <a:ext cx="7161625" cy="480732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717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037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DD2A-0846-4D4E-986D-48D164816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AE8E76-772E-442F-80E3-384159D0F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4A923-742E-4E48-A041-4D9453D488B2}"/>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5" name="Footer Placeholder 4">
            <a:extLst>
              <a:ext uri="{FF2B5EF4-FFF2-40B4-BE49-F238E27FC236}">
                <a16:creationId xmlns:a16="http://schemas.microsoft.com/office/drawing/2014/main" id="{013749FA-035E-4B83-A791-3CEA155C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75054-AEB8-403B-B6EF-947C2773CA53}"/>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129562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3BE6-B401-46B1-9002-80C25CCBD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86514-16B1-4AB8-B73D-1F40CEF0F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C60A2E-CBBD-46EC-9B89-5AD405EB2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3B5877-9258-45DA-8B89-900DB12B0645}"/>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6" name="Footer Placeholder 5">
            <a:extLst>
              <a:ext uri="{FF2B5EF4-FFF2-40B4-BE49-F238E27FC236}">
                <a16:creationId xmlns:a16="http://schemas.microsoft.com/office/drawing/2014/main" id="{D5F381DA-0169-434D-AD8A-6EFB30463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E6E8B-5D22-4443-9D48-03F84455B564}"/>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403595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879B-DBB1-42C5-8C03-0A56BCA6DD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9667F0-8369-4D6E-9E93-BB53D7589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EC2A7-512B-446A-BF3E-11EE0BE61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49B02F-27FA-4AFC-AB00-20F417D4B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D55B2F-A4D1-408C-94A2-3B4D9A79DE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B5DAA1-8F1F-4276-98B2-6D8B3CCB16E7}"/>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8" name="Footer Placeholder 7">
            <a:extLst>
              <a:ext uri="{FF2B5EF4-FFF2-40B4-BE49-F238E27FC236}">
                <a16:creationId xmlns:a16="http://schemas.microsoft.com/office/drawing/2014/main" id="{7703C621-CADC-4001-9C23-B8D8422CD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9CA174-2E38-4D11-9C1E-A14EFBA4A96A}"/>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21127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5BD3-4CFF-487F-B46C-B9F12CC80D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79F93-998B-4D97-A2D1-38048C0459C0}"/>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4" name="Footer Placeholder 3">
            <a:extLst>
              <a:ext uri="{FF2B5EF4-FFF2-40B4-BE49-F238E27FC236}">
                <a16:creationId xmlns:a16="http://schemas.microsoft.com/office/drawing/2014/main" id="{FC739EC6-1CEC-40F6-99C0-C5211B1DD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3F1EE-2989-4FD6-AE5B-51AEDC256B28}"/>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18571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D402A-DA3D-4649-A734-BC586F1BEF9F}"/>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3" name="Footer Placeholder 2">
            <a:extLst>
              <a:ext uri="{FF2B5EF4-FFF2-40B4-BE49-F238E27FC236}">
                <a16:creationId xmlns:a16="http://schemas.microsoft.com/office/drawing/2014/main" id="{0010876F-C291-436B-B037-28474AE548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235508-ED92-4F57-8EE6-1694ADEF51F2}"/>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311124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59C-D30A-4563-851A-8ACB419F9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C8858B-CE65-4887-AF62-626E2FD95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79B80A-63EC-479F-9E57-019ABBDD0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DE165-BCB8-48B0-A3A0-BFDC9522A1CC}"/>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6" name="Footer Placeholder 5">
            <a:extLst>
              <a:ext uri="{FF2B5EF4-FFF2-40B4-BE49-F238E27FC236}">
                <a16:creationId xmlns:a16="http://schemas.microsoft.com/office/drawing/2014/main" id="{E0C29B20-E4B7-4933-8AE5-34A51ACD2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90A9B-DDD2-4A73-BFFB-805262AA50D6}"/>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72167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DE61-53FF-490D-9B0C-F31A96150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00DC1-57CD-4AA2-B1CC-2CD951BC3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0EBB6E-607A-4CAD-88E1-3F0B55528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4FADE7-87ED-4EE9-9E26-30EFA4FCDA5F}"/>
              </a:ext>
            </a:extLst>
          </p:cNvPr>
          <p:cNvSpPr>
            <a:spLocks noGrp="1"/>
          </p:cNvSpPr>
          <p:nvPr>
            <p:ph type="dt" sz="half" idx="10"/>
          </p:nvPr>
        </p:nvSpPr>
        <p:spPr/>
        <p:txBody>
          <a:bodyPr/>
          <a:lstStyle/>
          <a:p>
            <a:fld id="{8C912DAB-185B-4130-B4BC-36D442749FC9}" type="datetimeFigureOut">
              <a:rPr lang="en-US" smtClean="0"/>
              <a:t>1/18/2021</a:t>
            </a:fld>
            <a:endParaRPr lang="en-US"/>
          </a:p>
        </p:txBody>
      </p:sp>
      <p:sp>
        <p:nvSpPr>
          <p:cNvPr id="6" name="Footer Placeholder 5">
            <a:extLst>
              <a:ext uri="{FF2B5EF4-FFF2-40B4-BE49-F238E27FC236}">
                <a16:creationId xmlns:a16="http://schemas.microsoft.com/office/drawing/2014/main" id="{789A64B4-1450-4ACD-81ED-B664057EE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3B4FC-162E-42A9-B596-C313B32FE0AA}"/>
              </a:ext>
            </a:extLst>
          </p:cNvPr>
          <p:cNvSpPr>
            <a:spLocks noGrp="1"/>
          </p:cNvSpPr>
          <p:nvPr>
            <p:ph type="sldNum" sz="quarter" idx="12"/>
          </p:nvPr>
        </p:nvSpPr>
        <p:spPr/>
        <p:txBody>
          <a:bodyPr/>
          <a:lstStyle/>
          <a:p>
            <a:fld id="{D672987E-5187-4368-BCE6-150F738B2739}" type="slidenum">
              <a:rPr lang="en-US" smtClean="0"/>
              <a:t>‹#›</a:t>
            </a:fld>
            <a:endParaRPr lang="en-US"/>
          </a:p>
        </p:txBody>
      </p:sp>
    </p:spTree>
    <p:extLst>
      <p:ext uri="{BB962C8B-B14F-4D97-AF65-F5344CB8AC3E}">
        <p14:creationId xmlns:p14="http://schemas.microsoft.com/office/powerpoint/2010/main" val="2322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0B154-8AC5-4325-B67D-22541C636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263143-C89C-438B-ADFB-81D8AAFC9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3FC4-DEB0-4B81-BE02-5A6726FBE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12DAB-185B-4130-B4BC-36D442749FC9}" type="datetimeFigureOut">
              <a:rPr lang="en-US" smtClean="0"/>
              <a:t>1/18/2021</a:t>
            </a:fld>
            <a:endParaRPr lang="en-US"/>
          </a:p>
        </p:txBody>
      </p:sp>
      <p:sp>
        <p:nvSpPr>
          <p:cNvPr id="5" name="Footer Placeholder 4">
            <a:extLst>
              <a:ext uri="{FF2B5EF4-FFF2-40B4-BE49-F238E27FC236}">
                <a16:creationId xmlns:a16="http://schemas.microsoft.com/office/drawing/2014/main" id="{3240B520-28C2-4B5A-A798-835C807D0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C13FF2-DD4D-4169-8E9E-B5404029E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2987E-5187-4368-BCE6-150F738B2739}" type="slidenum">
              <a:rPr lang="en-US" smtClean="0"/>
              <a:t>‹#›</a:t>
            </a:fld>
            <a:endParaRPr lang="en-US"/>
          </a:p>
        </p:txBody>
      </p:sp>
    </p:spTree>
    <p:extLst>
      <p:ext uri="{BB962C8B-B14F-4D97-AF65-F5344CB8AC3E}">
        <p14:creationId xmlns:p14="http://schemas.microsoft.com/office/powerpoint/2010/main" val="24402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3" y="6423915"/>
            <a:ext cx="2844799"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ED291B17-9318-49DB-B28B-6E5994AE9581}" type="datetime1">
              <a:rPr lang="en-US" smtClean="0"/>
              <a:t>1/18/2021</a:t>
            </a:fld>
            <a:endParaRPr lang="en-US" dirty="0"/>
          </a:p>
        </p:txBody>
      </p:sp>
      <p:sp>
        <p:nvSpPr>
          <p:cNvPr id="5" name="Footer Placeholder 4"/>
          <p:cNvSpPr>
            <a:spLocks noGrp="1"/>
          </p:cNvSpPr>
          <p:nvPr>
            <p:ph type="ftr" sz="quarter" idx="3"/>
          </p:nvPr>
        </p:nvSpPr>
        <p:spPr>
          <a:xfrm>
            <a:off x="581192" y="6423915"/>
            <a:ext cx="6917211" cy="365125"/>
          </a:xfrm>
          <a:prstGeom prst="rect">
            <a:avLst/>
          </a:prstGeom>
        </p:spPr>
        <p:txBody>
          <a:bodyPr vert="horz" lIns="91440" tIns="45720" rIns="91440" bIns="45720" rtlCol="0" anchor="ctr"/>
          <a:lstStyle>
            <a:lvl1pPr algn="l">
              <a:defRPr sz="851"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1" y="6423915"/>
            <a:ext cx="1052511" cy="365125"/>
          </a:xfrm>
          <a:prstGeom prst="rect">
            <a:avLst/>
          </a:prstGeom>
        </p:spPr>
        <p:txBody>
          <a:bodyPr vert="horz" lIns="91440" tIns="45720" rIns="91440" bIns="45720" rtlCol="0" anchor="ctr"/>
          <a:lstStyle>
            <a:lvl1pPr algn="r">
              <a:defRPr sz="851">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44082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457189"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84" indent="-305992"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899978" indent="-269993"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1969"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1960" indent="-233994" algn="l" defTabSz="457189"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hyperlink" Target="https://archive.ics.uci.edu/ml/datasets/Bike+Sharing+Dataset"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hyperlink" Target="https://blogs.oracle.com/datascience/introduction-to-forecasting-with-arima-in-r" TargetMode="External"/><Relationship Id="rId2" Type="http://schemas.openxmlformats.org/officeDocument/2006/relationships/hyperlink" Target="https://people.duke.edu/~rnau/Slides_on_ARIMA_models--Robert_Nau.pdf" TargetMode="External"/><Relationship Id="rId1" Type="http://schemas.openxmlformats.org/officeDocument/2006/relationships/slideLayout" Target="../slideLayouts/slideLayout13.xml"/><Relationship Id="rId4" Type="http://schemas.openxmlformats.org/officeDocument/2006/relationships/hyperlink" Target="https://datascienceplus.com/time-series-analysis-using-arima-model-in-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otexts.com/fpp2/stationarity.html"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otexts.com/fpp2/stationarity.html"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otexts.com/fpp2/stationarity.html"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sym typeface="Arial"/>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753CAF-45DE-46CB-8659-3AFF1E77859C}"/>
              </a:ext>
            </a:extLst>
          </p:cNvPr>
          <p:cNvSpPr>
            <a:spLocks noGrp="1"/>
          </p:cNvSpPr>
          <p:nvPr>
            <p:ph type="ctrTitle"/>
          </p:nvPr>
        </p:nvSpPr>
        <p:spPr>
          <a:xfrm>
            <a:off x="581193" y="1009399"/>
            <a:ext cx="6823988" cy="3453419"/>
          </a:xfrm>
        </p:spPr>
        <p:txBody>
          <a:bodyPr anchor="b">
            <a:normAutofit/>
          </a:bodyPr>
          <a:lstStyle/>
          <a:p>
            <a:r>
              <a:rPr lang="en-US" sz="6000" dirty="0">
                <a:solidFill>
                  <a:schemeClr val="tx1"/>
                </a:solidFill>
              </a:rPr>
              <a:t>Welcome to </a:t>
            </a:r>
            <a:r>
              <a:rPr lang="en-US" sz="6000" dirty="0" err="1">
                <a:solidFill>
                  <a:schemeClr val="tx1"/>
                </a:solidFill>
              </a:rPr>
              <a:t>Psy</a:t>
            </a:r>
            <a:r>
              <a:rPr lang="en-US" sz="6000" dirty="0">
                <a:solidFill>
                  <a:schemeClr val="tx1"/>
                </a:solidFill>
              </a:rPr>
              <a:t> 653 Lab!</a:t>
            </a:r>
          </a:p>
        </p:txBody>
      </p:sp>
      <p:sp>
        <p:nvSpPr>
          <p:cNvPr id="3" name="Subtitle 2">
            <a:extLst>
              <a:ext uri="{FF2B5EF4-FFF2-40B4-BE49-F238E27FC236}">
                <a16:creationId xmlns:a16="http://schemas.microsoft.com/office/drawing/2014/main" id="{7287E34D-37EB-4709-9D16-C445AC1226A3}"/>
              </a:ext>
            </a:extLst>
          </p:cNvPr>
          <p:cNvSpPr>
            <a:spLocks noGrp="1"/>
          </p:cNvSpPr>
          <p:nvPr>
            <p:ph type="subTitle" idx="1"/>
          </p:nvPr>
        </p:nvSpPr>
        <p:spPr>
          <a:xfrm>
            <a:off x="581191" y="4572001"/>
            <a:ext cx="6823988" cy="1023580"/>
          </a:xfrm>
        </p:spPr>
        <p:txBody>
          <a:bodyPr anchor="t">
            <a:normAutofit/>
          </a:bodyPr>
          <a:lstStyle/>
          <a:p>
            <a:pPr>
              <a:lnSpc>
                <a:spcPct val="100000"/>
              </a:lnSpc>
            </a:pPr>
            <a:r>
              <a:rPr lang="en-US" sz="2200" dirty="0">
                <a:solidFill>
                  <a:schemeClr val="tx1">
                    <a:alpha val="60000"/>
                  </a:schemeClr>
                </a:solidFill>
              </a:rPr>
              <a:t>Module 07: Time series and the analysis of longitudinal data – ARIMA modeling</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2"/>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Background pattern&#10;&#10;Description automatically generated">
            <a:extLst>
              <a:ext uri="{FF2B5EF4-FFF2-40B4-BE49-F238E27FC236}">
                <a16:creationId xmlns:a16="http://schemas.microsoft.com/office/drawing/2014/main" id="{5969250B-6145-4B41-B738-4C0DB791710C}"/>
              </a:ext>
            </a:extLst>
          </p:cNvPr>
          <p:cNvPicPr>
            <a:picLocks noChangeAspect="1"/>
          </p:cNvPicPr>
          <p:nvPr/>
        </p:nvPicPr>
        <p:blipFill rotWithShape="1">
          <a:blip r:embed="rId2"/>
          <a:srcRect l="19714" r="29627" b="-1"/>
          <a:stretch/>
        </p:blipFill>
        <p:spPr>
          <a:xfrm>
            <a:off x="8140429" y="10"/>
            <a:ext cx="4051572" cy="6857991"/>
          </a:xfrm>
          <a:prstGeom prst="rect">
            <a:avLst/>
          </a:prstGeom>
        </p:spPr>
      </p:pic>
    </p:spTree>
    <p:extLst>
      <p:ext uri="{BB962C8B-B14F-4D97-AF65-F5344CB8AC3E}">
        <p14:creationId xmlns:p14="http://schemas.microsoft.com/office/powerpoint/2010/main" val="1267001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3AF9-ECF7-41F9-B4E6-2D39424224A8}"/>
              </a:ext>
            </a:extLst>
          </p:cNvPr>
          <p:cNvSpPr>
            <a:spLocks noGrp="1"/>
          </p:cNvSpPr>
          <p:nvPr>
            <p:ph type="title"/>
          </p:nvPr>
        </p:nvSpPr>
        <p:spPr/>
        <p:txBody>
          <a:bodyPr/>
          <a:lstStyle/>
          <a:p>
            <a:r>
              <a:rPr lang="en-US" dirty="0"/>
              <a:t>How do we make a dataset stationary</a:t>
            </a:r>
          </a:p>
        </p:txBody>
      </p:sp>
      <p:sp>
        <p:nvSpPr>
          <p:cNvPr id="3" name="Content Placeholder 2">
            <a:extLst>
              <a:ext uri="{FF2B5EF4-FFF2-40B4-BE49-F238E27FC236}">
                <a16:creationId xmlns:a16="http://schemas.microsoft.com/office/drawing/2014/main" id="{0E08FC13-AF42-4FEB-B0C0-9DBA81CA9C49}"/>
              </a:ext>
            </a:extLst>
          </p:cNvPr>
          <p:cNvSpPr>
            <a:spLocks noGrp="1"/>
          </p:cNvSpPr>
          <p:nvPr>
            <p:ph idx="1"/>
          </p:nvPr>
        </p:nvSpPr>
        <p:spPr/>
        <p:txBody>
          <a:bodyPr/>
          <a:lstStyle/>
          <a:p>
            <a:r>
              <a:rPr lang="en-US" dirty="0"/>
              <a:t>Through </a:t>
            </a:r>
            <a:r>
              <a:rPr lang="en-US" i="1" dirty="0"/>
              <a:t>differencing!</a:t>
            </a:r>
          </a:p>
          <a:p>
            <a:pPr lvl="1"/>
            <a:r>
              <a:rPr lang="en-US" dirty="0"/>
              <a:t>Differencing = computing the differences between consecutive observations. </a:t>
            </a:r>
          </a:p>
          <a:p>
            <a:pPr lvl="1"/>
            <a:r>
              <a:rPr lang="en-US" dirty="0"/>
              <a:t>The more seasonality (non-stationarity) our data has, the more differencing we will need to do.</a:t>
            </a:r>
          </a:p>
          <a:p>
            <a:pPr lvl="1"/>
            <a:endParaRPr lang="en-US" dirty="0"/>
          </a:p>
          <a:p>
            <a:r>
              <a:rPr lang="en-US" dirty="0"/>
              <a:t>Luckily, the R packages we will be using handle all of this for us (</a:t>
            </a:r>
            <a:r>
              <a:rPr lang="en-US" i="1" dirty="0" err="1"/>
              <a:t>tseries</a:t>
            </a:r>
            <a:r>
              <a:rPr lang="en-US" dirty="0"/>
              <a:t> and </a:t>
            </a:r>
            <a:r>
              <a:rPr lang="en-US" i="1" dirty="0"/>
              <a:t>forecast </a:t>
            </a:r>
            <a:r>
              <a:rPr lang="en-US" dirty="0"/>
              <a:t>packages)</a:t>
            </a:r>
          </a:p>
          <a:p>
            <a:endParaRPr lang="en-US" dirty="0"/>
          </a:p>
          <a:p>
            <a:r>
              <a:rPr lang="en-US" dirty="0"/>
              <a:t>By determining the number of differences you need, you have figured out the “I” (Integrated) in the AR</a:t>
            </a:r>
            <a:r>
              <a:rPr lang="en-US" b="1" i="1" dirty="0"/>
              <a:t>I</a:t>
            </a:r>
            <a:r>
              <a:rPr lang="en-US" dirty="0"/>
              <a:t>MA model. This is otherwise characterized as a (d). </a:t>
            </a:r>
          </a:p>
        </p:txBody>
      </p:sp>
    </p:spTree>
    <p:extLst>
      <p:ext uri="{BB962C8B-B14F-4D97-AF65-F5344CB8AC3E}">
        <p14:creationId xmlns:p14="http://schemas.microsoft.com/office/powerpoint/2010/main" val="124820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A5DF-2B27-41C6-B20B-4B042B77D603}"/>
              </a:ext>
            </a:extLst>
          </p:cNvPr>
          <p:cNvSpPr>
            <a:spLocks noGrp="1"/>
          </p:cNvSpPr>
          <p:nvPr>
            <p:ph type="title"/>
          </p:nvPr>
        </p:nvSpPr>
        <p:spPr/>
        <p:txBody>
          <a:bodyPr/>
          <a:lstStyle/>
          <a:p>
            <a:r>
              <a:rPr lang="en-US" dirty="0"/>
              <a:t>What about the AR (</a:t>
            </a:r>
            <a:r>
              <a:rPr lang="en-US" cap="none" dirty="0"/>
              <a:t>p</a:t>
            </a:r>
            <a:r>
              <a:rPr lang="en-US" dirty="0"/>
              <a:t>) and MA (</a:t>
            </a:r>
            <a:r>
              <a:rPr lang="en-US" cap="none" dirty="0"/>
              <a:t>q</a:t>
            </a:r>
            <a:r>
              <a:rPr lang="en-US" dirty="0"/>
              <a:t>) portions of the ARIMA Model? What exactly does this mean?</a:t>
            </a:r>
          </a:p>
        </p:txBody>
      </p:sp>
      <p:sp>
        <p:nvSpPr>
          <p:cNvPr id="3" name="Content Placeholder 2">
            <a:extLst>
              <a:ext uri="{FF2B5EF4-FFF2-40B4-BE49-F238E27FC236}">
                <a16:creationId xmlns:a16="http://schemas.microsoft.com/office/drawing/2014/main" id="{2B149401-C017-4F00-9F20-A9B3D6BDFF0C}"/>
              </a:ext>
            </a:extLst>
          </p:cNvPr>
          <p:cNvSpPr>
            <a:spLocks noGrp="1"/>
          </p:cNvSpPr>
          <p:nvPr>
            <p:ph idx="1"/>
          </p:nvPr>
        </p:nvSpPr>
        <p:spPr/>
        <p:txBody>
          <a:bodyPr/>
          <a:lstStyle/>
          <a:p>
            <a:r>
              <a:rPr lang="en-US" dirty="0"/>
              <a:t>We will be looking at displays later in the slides to determine what the best AR (p) and MA (q) terms for our model will be. </a:t>
            </a:r>
          </a:p>
          <a:p>
            <a:endParaRPr lang="en-US" dirty="0"/>
          </a:p>
          <a:p>
            <a:r>
              <a:rPr lang="en-US" dirty="0"/>
              <a:t>But in the end, we will get models that look as so: </a:t>
            </a:r>
            <a:r>
              <a:rPr lang="en-US" dirty="0" err="1"/>
              <a:t>arima</a:t>
            </a:r>
            <a:r>
              <a:rPr lang="en-US" dirty="0"/>
              <a:t>(p = 1, d = 1, q = 1). </a:t>
            </a:r>
          </a:p>
          <a:p>
            <a:pPr lvl="1"/>
            <a:r>
              <a:rPr lang="en-US" dirty="0"/>
              <a:t>In short, we are saying that the model requires 1 AR (p) term, 1 differencing (d) terms, and 1 MA (q) term. </a:t>
            </a:r>
          </a:p>
          <a:p>
            <a:pPr lvl="2"/>
            <a:r>
              <a:rPr lang="en-US" dirty="0"/>
              <a:t>A model with an AR term specifies that the model tends to return to its mean relatively quickly. If it had to AR terms, then it would indicate that there is an oscillatory pattern associated with it. </a:t>
            </a:r>
          </a:p>
          <a:p>
            <a:pPr lvl="2"/>
            <a:r>
              <a:rPr lang="en-US" dirty="0"/>
              <a:t>A model with an MA term shows that the Moving average tends to experience “shocks”. As in, it has severe spikes in the data. The more MA terms we have, the more “shocks” the model has. </a:t>
            </a:r>
          </a:p>
        </p:txBody>
      </p:sp>
    </p:spTree>
    <p:extLst>
      <p:ext uri="{BB962C8B-B14F-4D97-AF65-F5344CB8AC3E}">
        <p14:creationId xmlns:p14="http://schemas.microsoft.com/office/powerpoint/2010/main" val="39139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C6A9-856F-4E41-A090-D2DF92D4BEDF}"/>
              </a:ext>
            </a:extLst>
          </p:cNvPr>
          <p:cNvSpPr>
            <a:spLocks noGrp="1"/>
          </p:cNvSpPr>
          <p:nvPr>
            <p:ph type="title"/>
          </p:nvPr>
        </p:nvSpPr>
        <p:spPr/>
        <p:txBody>
          <a:bodyPr/>
          <a:lstStyle/>
          <a:p>
            <a:r>
              <a:rPr lang="en-US" dirty="0"/>
              <a:t>A couple of notes:</a:t>
            </a:r>
          </a:p>
        </p:txBody>
      </p:sp>
      <p:sp>
        <p:nvSpPr>
          <p:cNvPr id="3" name="Content Placeholder 2">
            <a:extLst>
              <a:ext uri="{FF2B5EF4-FFF2-40B4-BE49-F238E27FC236}">
                <a16:creationId xmlns:a16="http://schemas.microsoft.com/office/drawing/2014/main" id="{FD742811-B46A-40F6-9D97-E3EA7F19376D}"/>
              </a:ext>
            </a:extLst>
          </p:cNvPr>
          <p:cNvSpPr>
            <a:spLocks noGrp="1"/>
          </p:cNvSpPr>
          <p:nvPr>
            <p:ph idx="1"/>
          </p:nvPr>
        </p:nvSpPr>
        <p:spPr/>
        <p:txBody>
          <a:bodyPr>
            <a:normAutofit/>
          </a:bodyPr>
          <a:lstStyle/>
          <a:p>
            <a:r>
              <a:rPr lang="en-US" sz="2400" b="1" dirty="0"/>
              <a:t>The process of fitting an ARIMA model is completely exploratory</a:t>
            </a:r>
          </a:p>
          <a:p>
            <a:pPr lvl="1"/>
            <a:r>
              <a:rPr lang="en-US" sz="2000" dirty="0"/>
              <a:t>We will be using statistical tests to guide our decisions, but different people may come to different conclusions.</a:t>
            </a:r>
          </a:p>
          <a:p>
            <a:r>
              <a:rPr lang="en-US" sz="2200" b="1" dirty="0"/>
              <a:t>Some components of this unit will seem like a “black box” </a:t>
            </a:r>
          </a:p>
          <a:p>
            <a:pPr lvl="1"/>
            <a:r>
              <a:rPr lang="en-US" sz="1800" dirty="0"/>
              <a:t>The program will do a lot of the work for us. The underlying equations and processes are beyond the scope of this class. </a:t>
            </a:r>
          </a:p>
        </p:txBody>
      </p:sp>
    </p:spTree>
    <p:extLst>
      <p:ext uri="{BB962C8B-B14F-4D97-AF65-F5344CB8AC3E}">
        <p14:creationId xmlns:p14="http://schemas.microsoft.com/office/powerpoint/2010/main" val="216308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38" name="Rectangle 37">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191532-D73B-4B9C-A66F-1F2E32F0771F}"/>
              </a:ext>
            </a:extLst>
          </p:cNvPr>
          <p:cNvSpPr>
            <a:spLocks noGrp="1"/>
          </p:cNvSpPr>
          <p:nvPr>
            <p:ph type="title"/>
          </p:nvPr>
        </p:nvSpPr>
        <p:spPr>
          <a:xfrm>
            <a:off x="8109235" y="863695"/>
            <a:ext cx="3511233" cy="3779995"/>
          </a:xfrm>
        </p:spPr>
        <p:txBody>
          <a:bodyPr vert="horz" lIns="91440" tIns="45720" rIns="91440" bIns="45720" rtlCol="0" anchor="ctr">
            <a:normAutofit/>
          </a:bodyPr>
          <a:lstStyle/>
          <a:p>
            <a:pPr defTabSz="457200">
              <a:spcBef>
                <a:spcPct val="0"/>
              </a:spcBef>
            </a:pPr>
            <a:r>
              <a:rPr lang="en-US" sz="3600" dirty="0">
                <a:solidFill>
                  <a:schemeClr val="tx1"/>
                </a:solidFill>
              </a:rPr>
              <a:t>Create a new </a:t>
            </a:r>
            <a:br>
              <a:rPr lang="en-US" sz="3600" dirty="0">
                <a:solidFill>
                  <a:schemeClr val="tx1"/>
                </a:solidFill>
              </a:rPr>
            </a:br>
            <a:r>
              <a:rPr lang="en-US" sz="3600" dirty="0">
                <a:solidFill>
                  <a:schemeClr val="tx1"/>
                </a:solidFill>
              </a:rPr>
              <a:t>R-Project and </a:t>
            </a:r>
            <a:br>
              <a:rPr lang="en-US" sz="3600" dirty="0">
                <a:solidFill>
                  <a:schemeClr val="tx1"/>
                </a:solidFill>
              </a:rPr>
            </a:br>
            <a:r>
              <a:rPr lang="en-US" sz="3600" dirty="0">
                <a:solidFill>
                  <a:schemeClr val="tx1"/>
                </a:solidFill>
              </a:rPr>
              <a:t>r-notebook!</a:t>
            </a:r>
          </a:p>
        </p:txBody>
      </p:sp>
      <p:sp>
        <p:nvSpPr>
          <p:cNvPr id="40" name="Rectangle 39">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5" name="Graphic 24" descr="R">
            <a:extLst>
              <a:ext uri="{FF2B5EF4-FFF2-40B4-BE49-F238E27FC236}">
                <a16:creationId xmlns:a16="http://schemas.microsoft.com/office/drawing/2014/main" id="{9A39C587-A837-4C63-BE24-509311218D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47808"/>
            <a:ext cx="5581779" cy="5581779"/>
          </a:xfrm>
          <a:prstGeom prst="rect">
            <a:avLst/>
          </a:prstGeom>
        </p:spPr>
      </p:pic>
      <p:sp>
        <p:nvSpPr>
          <p:cNvPr id="4" name="TextBox 3">
            <a:extLst>
              <a:ext uri="{FF2B5EF4-FFF2-40B4-BE49-F238E27FC236}">
                <a16:creationId xmlns:a16="http://schemas.microsoft.com/office/drawing/2014/main" id="{F7E79EE4-8B96-488B-810D-EDEAE99CB0BA}"/>
              </a:ext>
            </a:extLst>
          </p:cNvPr>
          <p:cNvSpPr txBox="1"/>
          <p:nvPr/>
        </p:nvSpPr>
        <p:spPr>
          <a:xfrm>
            <a:off x="7945150" y="4294909"/>
            <a:ext cx="367531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venir Next LT Pro" panose="020B0502020104020203"/>
                <a:ea typeface="+mn-ea"/>
                <a:cs typeface="+mn-cs"/>
              </a:rPr>
              <a:t>Download the “day.csv” file from Canvas and save it into your R-project file</a:t>
            </a:r>
          </a:p>
        </p:txBody>
      </p:sp>
    </p:spTree>
    <p:extLst>
      <p:ext uri="{BB962C8B-B14F-4D97-AF65-F5344CB8AC3E}">
        <p14:creationId xmlns:p14="http://schemas.microsoft.com/office/powerpoint/2010/main" val="411860579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0DB7-CAEB-47DF-9B1A-4D6B3E881871}"/>
              </a:ext>
            </a:extLst>
          </p:cNvPr>
          <p:cNvSpPr>
            <a:spLocks noGrp="1"/>
          </p:cNvSpPr>
          <p:nvPr>
            <p:ph type="title"/>
          </p:nvPr>
        </p:nvSpPr>
        <p:spPr/>
        <p:txBody>
          <a:bodyPr/>
          <a:lstStyle/>
          <a:p>
            <a:r>
              <a:rPr lang="en-US" dirty="0"/>
              <a:t>Dataset Explanation</a:t>
            </a:r>
          </a:p>
        </p:txBody>
      </p:sp>
      <p:sp>
        <p:nvSpPr>
          <p:cNvPr id="3" name="Content Placeholder 2">
            <a:extLst>
              <a:ext uri="{FF2B5EF4-FFF2-40B4-BE49-F238E27FC236}">
                <a16:creationId xmlns:a16="http://schemas.microsoft.com/office/drawing/2014/main" id="{6A946F93-85D7-4AE7-A604-353CAA22E488}"/>
              </a:ext>
            </a:extLst>
          </p:cNvPr>
          <p:cNvSpPr>
            <a:spLocks noGrp="1"/>
          </p:cNvSpPr>
          <p:nvPr>
            <p:ph idx="1"/>
          </p:nvPr>
        </p:nvSpPr>
        <p:spPr/>
        <p:txBody>
          <a:bodyPr/>
          <a:lstStyle/>
          <a:p>
            <a:r>
              <a:rPr lang="en-US" dirty="0"/>
              <a:t>This dataset contains the daily count of rental bikes between years 2011 and 2012 in Capital bikeshare system with the corresponding weather and seasonal information.</a:t>
            </a:r>
          </a:p>
          <a:p>
            <a:r>
              <a:rPr lang="en-US" dirty="0"/>
              <a:t>Variables of interest: </a:t>
            </a:r>
          </a:p>
          <a:p>
            <a:pPr lvl="1"/>
            <a:r>
              <a:rPr lang="en-US" b="1" dirty="0"/>
              <a:t>Date</a:t>
            </a:r>
            <a:r>
              <a:rPr lang="en-US" dirty="0"/>
              <a:t>: Date</a:t>
            </a:r>
          </a:p>
          <a:p>
            <a:pPr lvl="1"/>
            <a:r>
              <a:rPr lang="en-US" b="1" dirty="0"/>
              <a:t>season</a:t>
            </a:r>
            <a:r>
              <a:rPr lang="en-US" dirty="0"/>
              <a:t>: 1 = Winter, 2 = Spring, 3 = Summer, 4 = Fall</a:t>
            </a:r>
          </a:p>
          <a:p>
            <a:pPr lvl="1"/>
            <a:r>
              <a:rPr lang="en-US" b="1" dirty="0" err="1"/>
              <a:t>cnt</a:t>
            </a:r>
            <a:r>
              <a:rPr lang="en-US" dirty="0"/>
              <a:t> = # of bikes rented on that day.  </a:t>
            </a:r>
          </a:p>
          <a:p>
            <a:pPr marL="323992" lvl="1" indent="0">
              <a:buNone/>
            </a:pPr>
            <a:endParaRPr lang="en-US" dirty="0"/>
          </a:p>
        </p:txBody>
      </p:sp>
      <p:sp>
        <p:nvSpPr>
          <p:cNvPr id="5" name="TextBox 4">
            <a:extLst>
              <a:ext uri="{FF2B5EF4-FFF2-40B4-BE49-F238E27FC236}">
                <a16:creationId xmlns:a16="http://schemas.microsoft.com/office/drawing/2014/main" id="{5200B245-939F-4861-8E48-9BED94FC394E}"/>
              </a:ext>
            </a:extLst>
          </p:cNvPr>
          <p:cNvSpPr txBox="1"/>
          <p:nvPr/>
        </p:nvSpPr>
        <p:spPr>
          <a:xfrm>
            <a:off x="0" y="6425341"/>
            <a:ext cx="8922327" cy="369332"/>
          </a:xfrm>
          <a:prstGeom prst="rect">
            <a:avLst/>
          </a:prstGeom>
          <a:noFill/>
        </p:spPr>
        <p:txBody>
          <a:bodyPr wrap="square">
            <a:spAutoFit/>
          </a:bodyPr>
          <a:lstStyle/>
          <a:p>
            <a:r>
              <a:rPr lang="en-US" dirty="0"/>
              <a:t>Data obtained from: </a:t>
            </a:r>
            <a:r>
              <a:rPr lang="en-US" dirty="0">
                <a:hlinkClick r:id="rId2"/>
              </a:rPr>
              <a:t>https://archive.ics.uci.edu/ml/datasets/Bike+Sharing+Dataset</a:t>
            </a:r>
            <a:r>
              <a:rPr lang="en-US" dirty="0"/>
              <a:t> </a:t>
            </a:r>
          </a:p>
        </p:txBody>
      </p:sp>
    </p:spTree>
    <p:extLst>
      <p:ext uri="{BB962C8B-B14F-4D97-AF65-F5344CB8AC3E}">
        <p14:creationId xmlns:p14="http://schemas.microsoft.com/office/powerpoint/2010/main" val="135882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569A9D3-2784-4A84-8B19-F8E1BE002181}"/>
              </a:ext>
            </a:extLst>
          </p:cNvPr>
          <p:cNvPicPr>
            <a:picLocks noGrp="1" noChangeAspect="1"/>
          </p:cNvPicPr>
          <p:nvPr>
            <p:ph idx="1"/>
          </p:nvPr>
        </p:nvPicPr>
        <p:blipFill>
          <a:blip r:embed="rId2"/>
          <a:stretch>
            <a:fillRect/>
          </a:stretch>
        </p:blipFill>
        <p:spPr>
          <a:xfrm>
            <a:off x="1917700" y="643466"/>
            <a:ext cx="8356600" cy="5571067"/>
          </a:xfrm>
          <a:prstGeom prst="rect">
            <a:avLst/>
          </a:prstGeom>
        </p:spPr>
      </p:pic>
    </p:spTree>
    <p:extLst>
      <p:ext uri="{BB962C8B-B14F-4D97-AF65-F5344CB8AC3E}">
        <p14:creationId xmlns:p14="http://schemas.microsoft.com/office/powerpoint/2010/main" val="14677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33CF1-04A7-4AC6-B1D4-80B637D5BA5A}"/>
              </a:ext>
            </a:extLst>
          </p:cNvPr>
          <p:cNvSpPr>
            <a:spLocks noGrp="1"/>
          </p:cNvSpPr>
          <p:nvPr>
            <p:ph type="title"/>
          </p:nvPr>
        </p:nvSpPr>
        <p:spPr>
          <a:xfrm>
            <a:off x="581192" y="800930"/>
            <a:ext cx="3568661" cy="2256390"/>
          </a:xfrm>
        </p:spPr>
        <p:txBody>
          <a:bodyPr anchor="ctr">
            <a:normAutofit/>
          </a:bodyPr>
          <a:lstStyle/>
          <a:p>
            <a:r>
              <a:rPr lang="en-US" cap="none" dirty="0" err="1"/>
              <a:t>read_csv</a:t>
            </a:r>
            <a:r>
              <a:rPr lang="en-US" cap="none" dirty="0"/>
              <a:t>()</a:t>
            </a:r>
            <a:r>
              <a:rPr lang="en-US" dirty="0"/>
              <a:t>… a little differently</a:t>
            </a:r>
          </a:p>
        </p:txBody>
      </p:sp>
      <p:sp>
        <p:nvSpPr>
          <p:cNvPr id="21"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C111DEF-4BEC-4B64-9E6E-9195ADC46D5F}"/>
              </a:ext>
            </a:extLst>
          </p:cNvPr>
          <p:cNvSpPr>
            <a:spLocks noGrp="1"/>
          </p:cNvSpPr>
          <p:nvPr>
            <p:ph idx="1"/>
          </p:nvPr>
        </p:nvSpPr>
        <p:spPr>
          <a:xfrm>
            <a:off x="4561870" y="800930"/>
            <a:ext cx="7183597" cy="2256390"/>
          </a:xfrm>
        </p:spPr>
        <p:txBody>
          <a:bodyPr>
            <a:normAutofit/>
          </a:bodyPr>
          <a:lstStyle/>
          <a:p>
            <a:r>
              <a:rPr lang="en-US" dirty="0"/>
              <a:t>We need to specify that the </a:t>
            </a:r>
            <a:r>
              <a:rPr lang="en-US" i="1" dirty="0"/>
              <a:t>Date</a:t>
            </a:r>
            <a:r>
              <a:rPr lang="en-US" dirty="0"/>
              <a:t> variable is indeed a date. Additionally, we need to specify the date format, “%m/%d/%Y” is telling R that the format of the date is in the American month/day/year format.</a:t>
            </a:r>
          </a:p>
        </p:txBody>
      </p:sp>
      <p:pic>
        <p:nvPicPr>
          <p:cNvPr id="5" name="Picture 4">
            <a:extLst>
              <a:ext uri="{FF2B5EF4-FFF2-40B4-BE49-F238E27FC236}">
                <a16:creationId xmlns:a16="http://schemas.microsoft.com/office/drawing/2014/main" id="{A95A1E21-9F16-4B0B-AE9F-84100A6051C6}"/>
              </a:ext>
            </a:extLst>
          </p:cNvPr>
          <p:cNvPicPr>
            <a:picLocks noChangeAspect="1"/>
          </p:cNvPicPr>
          <p:nvPr/>
        </p:nvPicPr>
        <p:blipFill>
          <a:blip r:embed="rId2"/>
          <a:stretch>
            <a:fillRect/>
          </a:stretch>
        </p:blipFill>
        <p:spPr>
          <a:xfrm>
            <a:off x="447998" y="4206265"/>
            <a:ext cx="11297469" cy="1157991"/>
          </a:xfrm>
          <a:prstGeom prst="rect">
            <a:avLst/>
          </a:prstGeom>
        </p:spPr>
      </p:pic>
    </p:spTree>
    <p:extLst>
      <p:ext uri="{BB962C8B-B14F-4D97-AF65-F5344CB8AC3E}">
        <p14:creationId xmlns:p14="http://schemas.microsoft.com/office/powerpoint/2010/main" val="422117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A22F-C872-4E5D-8436-4F3AA0A715C0}"/>
              </a:ext>
            </a:extLst>
          </p:cNvPr>
          <p:cNvSpPr>
            <a:spLocks noGrp="1"/>
          </p:cNvSpPr>
          <p:nvPr>
            <p:ph type="title"/>
          </p:nvPr>
        </p:nvSpPr>
        <p:spPr/>
        <p:txBody>
          <a:bodyPr/>
          <a:lstStyle/>
          <a:p>
            <a:r>
              <a:rPr lang="en-US" cap="none" dirty="0"/>
              <a:t>select()</a:t>
            </a:r>
            <a:r>
              <a:rPr lang="en-US" dirty="0"/>
              <a:t> variables of interest</a:t>
            </a:r>
          </a:p>
        </p:txBody>
      </p:sp>
      <p:pic>
        <p:nvPicPr>
          <p:cNvPr id="7" name="Picture 6">
            <a:extLst>
              <a:ext uri="{FF2B5EF4-FFF2-40B4-BE49-F238E27FC236}">
                <a16:creationId xmlns:a16="http://schemas.microsoft.com/office/drawing/2014/main" id="{AE60C2B1-3B04-4CAD-92FE-41255A68D4E3}"/>
              </a:ext>
            </a:extLst>
          </p:cNvPr>
          <p:cNvPicPr>
            <a:picLocks noChangeAspect="1"/>
          </p:cNvPicPr>
          <p:nvPr/>
        </p:nvPicPr>
        <p:blipFill>
          <a:blip r:embed="rId2"/>
          <a:stretch>
            <a:fillRect/>
          </a:stretch>
        </p:blipFill>
        <p:spPr>
          <a:xfrm>
            <a:off x="233362" y="2957512"/>
            <a:ext cx="11725275" cy="942975"/>
          </a:xfrm>
          <a:prstGeom prst="rect">
            <a:avLst/>
          </a:prstGeom>
        </p:spPr>
      </p:pic>
    </p:spTree>
    <p:extLst>
      <p:ext uri="{BB962C8B-B14F-4D97-AF65-F5344CB8AC3E}">
        <p14:creationId xmlns:p14="http://schemas.microsoft.com/office/powerpoint/2010/main" val="165555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a:extLst>
              <a:ext uri="{FF2B5EF4-FFF2-40B4-BE49-F238E27FC236}">
                <a16:creationId xmlns:a16="http://schemas.microsoft.com/office/drawing/2014/main" id="{0716E2FB-EB54-4126-853B-D6E880B87AD8}"/>
              </a:ext>
            </a:extLst>
          </p:cNvPr>
          <p:cNvPicPr>
            <a:picLocks noGrp="1" noChangeAspect="1"/>
          </p:cNvPicPr>
          <p:nvPr>
            <p:ph idx="1"/>
          </p:nvPr>
        </p:nvPicPr>
        <p:blipFill>
          <a:blip r:embed="rId2"/>
          <a:stretch>
            <a:fillRect/>
          </a:stretch>
        </p:blipFill>
        <p:spPr>
          <a:xfrm>
            <a:off x="447234" y="760878"/>
            <a:ext cx="11301984" cy="2910260"/>
          </a:xfrm>
          <a:prstGeom prst="rect">
            <a:avLst/>
          </a:prstGeom>
        </p:spPr>
      </p:pic>
      <p:sp>
        <p:nvSpPr>
          <p:cNvPr id="54" name="Rectangle 53">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91E4EA-EA0E-4ECF-BA8B-8B3ABCC955E2}"/>
              </a:ext>
            </a:extLst>
          </p:cNvPr>
          <p:cNvSpPr>
            <a:spLocks noGrp="1"/>
          </p:cNvSpPr>
          <p:nvPr>
            <p:ph type="title"/>
          </p:nvPr>
        </p:nvSpPr>
        <p:spPr>
          <a:xfrm>
            <a:off x="609599" y="4572000"/>
            <a:ext cx="10965141" cy="895244"/>
          </a:xfrm>
        </p:spPr>
        <p:txBody>
          <a:bodyPr vert="horz" lIns="91440" tIns="45720" rIns="91440" bIns="45720" rtlCol="0" anchor="b">
            <a:normAutofit/>
          </a:bodyPr>
          <a:lstStyle/>
          <a:p>
            <a:pPr defTabSz="457200"/>
            <a:r>
              <a:rPr lang="en-US" sz="4000" cap="none" dirty="0">
                <a:solidFill>
                  <a:srgbClr val="FFFFFF"/>
                </a:solidFill>
              </a:rPr>
              <a:t>describe()</a:t>
            </a:r>
            <a:r>
              <a:rPr lang="en-US" sz="4000" dirty="0">
                <a:solidFill>
                  <a:srgbClr val="FFFFFF"/>
                </a:solidFill>
              </a:rPr>
              <a:t> data</a:t>
            </a:r>
          </a:p>
        </p:txBody>
      </p:sp>
    </p:spTree>
    <p:extLst>
      <p:ext uri="{BB962C8B-B14F-4D97-AF65-F5344CB8AC3E}">
        <p14:creationId xmlns:p14="http://schemas.microsoft.com/office/powerpoint/2010/main" val="785576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EC2D52-0E4A-4099-86E5-226A38BCC7F0}"/>
              </a:ext>
            </a:extLst>
          </p:cNvPr>
          <p:cNvSpPr>
            <a:spLocks noGrp="1"/>
          </p:cNvSpPr>
          <p:nvPr>
            <p:ph type="title"/>
          </p:nvPr>
        </p:nvSpPr>
        <p:spPr>
          <a:xfrm>
            <a:off x="601255" y="702155"/>
            <a:ext cx="3409783" cy="1300365"/>
          </a:xfrm>
        </p:spPr>
        <p:txBody>
          <a:bodyPr>
            <a:normAutofit/>
          </a:bodyPr>
          <a:lstStyle/>
          <a:p>
            <a:r>
              <a:rPr lang="en-US">
                <a:solidFill>
                  <a:srgbClr val="FFFFFF"/>
                </a:solidFill>
              </a:rPr>
              <a:t>Plot the data</a:t>
            </a:r>
          </a:p>
        </p:txBody>
      </p:sp>
      <p:sp>
        <p:nvSpPr>
          <p:cNvPr id="3" name="Content Placeholder 2">
            <a:extLst>
              <a:ext uri="{FF2B5EF4-FFF2-40B4-BE49-F238E27FC236}">
                <a16:creationId xmlns:a16="http://schemas.microsoft.com/office/drawing/2014/main" id="{6A92255B-18C6-4CC8-A26D-F2952C10E695}"/>
              </a:ext>
            </a:extLst>
          </p:cNvPr>
          <p:cNvSpPr>
            <a:spLocks noGrp="1"/>
          </p:cNvSpPr>
          <p:nvPr>
            <p:ph idx="1"/>
          </p:nvPr>
        </p:nvSpPr>
        <p:spPr>
          <a:xfrm>
            <a:off x="601255" y="2177142"/>
            <a:ext cx="3409782" cy="3823607"/>
          </a:xfrm>
        </p:spPr>
        <p:txBody>
          <a:bodyPr>
            <a:normAutofit/>
          </a:bodyPr>
          <a:lstStyle/>
          <a:p>
            <a:endParaRPr lang="en-US">
              <a:solidFill>
                <a:srgbClr val="FFFFFF"/>
              </a:solidFill>
            </a:endParaRPr>
          </a:p>
        </p:txBody>
      </p:sp>
      <p:pic>
        <p:nvPicPr>
          <p:cNvPr id="5" name="Picture 4" descr="Chart, line chart&#10;&#10;Description automatically generated">
            <a:extLst>
              <a:ext uri="{FF2B5EF4-FFF2-40B4-BE49-F238E27FC236}">
                <a16:creationId xmlns:a16="http://schemas.microsoft.com/office/drawing/2014/main" id="{F585B1EE-0626-429D-8F1E-552F1ACAC8C2}"/>
              </a:ext>
            </a:extLst>
          </p:cNvPr>
          <p:cNvPicPr>
            <a:picLocks noChangeAspect="1"/>
          </p:cNvPicPr>
          <p:nvPr/>
        </p:nvPicPr>
        <p:blipFill>
          <a:blip r:embed="rId2"/>
          <a:stretch>
            <a:fillRect/>
          </a:stretch>
        </p:blipFill>
        <p:spPr>
          <a:xfrm>
            <a:off x="4592231" y="995110"/>
            <a:ext cx="6831503" cy="4850367"/>
          </a:xfrm>
          <a:prstGeom prst="rect">
            <a:avLst/>
          </a:prstGeom>
        </p:spPr>
      </p:pic>
    </p:spTree>
    <p:extLst>
      <p:ext uri="{BB962C8B-B14F-4D97-AF65-F5344CB8AC3E}">
        <p14:creationId xmlns:p14="http://schemas.microsoft.com/office/powerpoint/2010/main" val="1332310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F80F-6C59-418B-A212-76ED9741C5E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96E1BE9-D3EF-4329-90F1-4895159ED389}"/>
              </a:ext>
            </a:extLst>
          </p:cNvPr>
          <p:cNvSpPr>
            <a:spLocks noGrp="1"/>
          </p:cNvSpPr>
          <p:nvPr>
            <p:ph idx="1"/>
          </p:nvPr>
        </p:nvSpPr>
        <p:spPr/>
        <p:txBody>
          <a:bodyPr/>
          <a:lstStyle/>
          <a:p>
            <a:r>
              <a:rPr lang="en-US" dirty="0"/>
              <a:t>Explanation of ARIMA models</a:t>
            </a:r>
          </a:p>
          <a:p>
            <a:r>
              <a:rPr lang="en-US" dirty="0"/>
              <a:t>Seasonality and stationarity in ARIMA models (The “I” in ARIMA)</a:t>
            </a:r>
          </a:p>
          <a:p>
            <a:r>
              <a:rPr lang="en-US" dirty="0"/>
              <a:t>Differencing</a:t>
            </a:r>
          </a:p>
          <a:p>
            <a:r>
              <a:rPr lang="en-US" dirty="0"/>
              <a:t>Explanation of AR &amp; MA terms in ARIMA</a:t>
            </a:r>
          </a:p>
          <a:p>
            <a:r>
              <a:rPr lang="en-US" dirty="0"/>
              <a:t>Coding tutorial</a:t>
            </a:r>
          </a:p>
          <a:p>
            <a:endParaRPr lang="en-US" dirty="0"/>
          </a:p>
          <a:p>
            <a:endParaRPr lang="en-US" dirty="0"/>
          </a:p>
        </p:txBody>
      </p:sp>
    </p:spTree>
    <p:extLst>
      <p:ext uri="{BB962C8B-B14F-4D97-AF65-F5344CB8AC3E}">
        <p14:creationId xmlns:p14="http://schemas.microsoft.com/office/powerpoint/2010/main" val="396955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EC2D52-0E4A-4099-86E5-226A38BCC7F0}"/>
              </a:ext>
            </a:extLst>
          </p:cNvPr>
          <p:cNvSpPr>
            <a:spLocks noGrp="1"/>
          </p:cNvSpPr>
          <p:nvPr>
            <p:ph type="title"/>
          </p:nvPr>
        </p:nvSpPr>
        <p:spPr>
          <a:xfrm>
            <a:off x="601255" y="702155"/>
            <a:ext cx="3409783" cy="1300365"/>
          </a:xfrm>
        </p:spPr>
        <p:txBody>
          <a:bodyPr>
            <a:normAutofit/>
          </a:bodyPr>
          <a:lstStyle/>
          <a:p>
            <a:r>
              <a:rPr lang="en-US" dirty="0">
                <a:solidFill>
                  <a:srgbClr val="FFFFFF"/>
                </a:solidFill>
              </a:rPr>
              <a:t>Is there seasonality?</a:t>
            </a:r>
          </a:p>
        </p:txBody>
      </p:sp>
      <p:sp>
        <p:nvSpPr>
          <p:cNvPr id="3" name="Content Placeholder 2">
            <a:extLst>
              <a:ext uri="{FF2B5EF4-FFF2-40B4-BE49-F238E27FC236}">
                <a16:creationId xmlns:a16="http://schemas.microsoft.com/office/drawing/2014/main" id="{6A92255B-18C6-4CC8-A26D-F2952C10E695}"/>
              </a:ext>
            </a:extLst>
          </p:cNvPr>
          <p:cNvSpPr>
            <a:spLocks noGrp="1"/>
          </p:cNvSpPr>
          <p:nvPr>
            <p:ph idx="1"/>
          </p:nvPr>
        </p:nvSpPr>
        <p:spPr>
          <a:xfrm>
            <a:off x="601255" y="2177142"/>
            <a:ext cx="3409782" cy="3823607"/>
          </a:xfrm>
        </p:spPr>
        <p:txBody>
          <a:bodyPr>
            <a:normAutofit/>
          </a:bodyPr>
          <a:lstStyle/>
          <a:p>
            <a:r>
              <a:rPr lang="en-US" dirty="0">
                <a:solidFill>
                  <a:srgbClr val="FFFFFF"/>
                </a:solidFill>
              </a:rPr>
              <a:t>Looks like it! More bikes seem to be rented in the summer months. Therefore, the data does NOT look stationary.</a:t>
            </a:r>
          </a:p>
          <a:p>
            <a:r>
              <a:rPr lang="en-US" dirty="0">
                <a:solidFill>
                  <a:srgbClr val="FFFFFF"/>
                </a:solidFill>
              </a:rPr>
              <a:t>…We’ll statistically check next</a:t>
            </a:r>
          </a:p>
        </p:txBody>
      </p:sp>
      <p:pic>
        <p:nvPicPr>
          <p:cNvPr id="5" name="Picture 4" descr="Chart, line chart&#10;&#10;Description automatically generated">
            <a:extLst>
              <a:ext uri="{FF2B5EF4-FFF2-40B4-BE49-F238E27FC236}">
                <a16:creationId xmlns:a16="http://schemas.microsoft.com/office/drawing/2014/main" id="{F585B1EE-0626-429D-8F1E-552F1ACAC8C2}"/>
              </a:ext>
            </a:extLst>
          </p:cNvPr>
          <p:cNvPicPr>
            <a:picLocks noChangeAspect="1"/>
          </p:cNvPicPr>
          <p:nvPr/>
        </p:nvPicPr>
        <p:blipFill>
          <a:blip r:embed="rId2"/>
          <a:stretch>
            <a:fillRect/>
          </a:stretch>
        </p:blipFill>
        <p:spPr>
          <a:xfrm>
            <a:off x="4592231" y="995110"/>
            <a:ext cx="6831503" cy="4850367"/>
          </a:xfrm>
          <a:prstGeom prst="rect">
            <a:avLst/>
          </a:prstGeom>
        </p:spPr>
      </p:pic>
    </p:spTree>
    <p:extLst>
      <p:ext uri="{BB962C8B-B14F-4D97-AF65-F5344CB8AC3E}">
        <p14:creationId xmlns:p14="http://schemas.microsoft.com/office/powerpoint/2010/main" val="137799264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2E7C-8F96-4A83-B542-985C710092EF}"/>
              </a:ext>
            </a:extLst>
          </p:cNvPr>
          <p:cNvSpPr>
            <a:spLocks noGrp="1"/>
          </p:cNvSpPr>
          <p:nvPr>
            <p:ph type="title"/>
          </p:nvPr>
        </p:nvSpPr>
        <p:spPr/>
        <p:txBody>
          <a:bodyPr/>
          <a:lstStyle/>
          <a:p>
            <a:r>
              <a:rPr lang="en-US" dirty="0"/>
              <a:t>Statistically Checking for Stationarity</a:t>
            </a:r>
          </a:p>
        </p:txBody>
      </p:sp>
      <p:sp>
        <p:nvSpPr>
          <p:cNvPr id="3" name="Content Placeholder 2">
            <a:extLst>
              <a:ext uri="{FF2B5EF4-FFF2-40B4-BE49-F238E27FC236}">
                <a16:creationId xmlns:a16="http://schemas.microsoft.com/office/drawing/2014/main" id="{9E340BAB-AB33-415A-A85F-672980EAB619}"/>
              </a:ext>
            </a:extLst>
          </p:cNvPr>
          <p:cNvSpPr>
            <a:spLocks noGrp="1"/>
          </p:cNvSpPr>
          <p:nvPr>
            <p:ph idx="1"/>
          </p:nvPr>
        </p:nvSpPr>
        <p:spPr/>
        <p:txBody>
          <a:bodyPr/>
          <a:lstStyle/>
          <a:p>
            <a:r>
              <a:rPr lang="en-US" dirty="0"/>
              <a:t>1. Convert data into a time series object (using </a:t>
            </a:r>
            <a:r>
              <a:rPr lang="en-US" dirty="0" err="1"/>
              <a:t>ts</a:t>
            </a:r>
            <a:r>
              <a:rPr lang="en-US" dirty="0"/>
              <a:t>() ) </a:t>
            </a:r>
          </a:p>
          <a:p>
            <a:r>
              <a:rPr lang="en-US" dirty="0"/>
              <a:t>2. Use the </a:t>
            </a:r>
            <a:r>
              <a:rPr lang="en-US" dirty="0" err="1"/>
              <a:t>adf.test</a:t>
            </a:r>
            <a:r>
              <a:rPr lang="en-US" dirty="0"/>
              <a:t>() function to test for stationarity</a:t>
            </a:r>
          </a:p>
          <a:p>
            <a:pPr lvl="1"/>
            <a:r>
              <a:rPr lang="en-US" dirty="0"/>
              <a:t>ADF test stands for “Augmented Dickey-Fuller” test. It assesses if the data is stationary or not.</a:t>
            </a:r>
          </a:p>
        </p:txBody>
      </p:sp>
    </p:spTree>
    <p:extLst>
      <p:ext uri="{BB962C8B-B14F-4D97-AF65-F5344CB8AC3E}">
        <p14:creationId xmlns:p14="http://schemas.microsoft.com/office/powerpoint/2010/main" val="2569310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A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60B9F24-5C6B-468C-AD68-907EAE7EEF13}"/>
              </a:ext>
            </a:extLst>
          </p:cNvPr>
          <p:cNvPicPr>
            <a:picLocks noGrp="1" noChangeAspect="1"/>
          </p:cNvPicPr>
          <p:nvPr>
            <p:ph idx="1"/>
          </p:nvPr>
        </p:nvPicPr>
        <p:blipFill>
          <a:blip r:embed="rId2"/>
          <a:stretch>
            <a:fillRect/>
          </a:stretch>
        </p:blipFill>
        <p:spPr>
          <a:xfrm>
            <a:off x="1810565" y="643467"/>
            <a:ext cx="8570870" cy="5571066"/>
          </a:xfrm>
          <a:prstGeom prst="rect">
            <a:avLst/>
          </a:prstGeom>
        </p:spPr>
      </p:pic>
    </p:spTree>
    <p:extLst>
      <p:ext uri="{BB962C8B-B14F-4D97-AF65-F5344CB8AC3E}">
        <p14:creationId xmlns:p14="http://schemas.microsoft.com/office/powerpoint/2010/main" val="513841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6A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18" name="Rectangle 17">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pic>
        <p:nvPicPr>
          <p:cNvPr id="5" name="Content Placeholder 4">
            <a:extLst>
              <a:ext uri="{FF2B5EF4-FFF2-40B4-BE49-F238E27FC236}">
                <a16:creationId xmlns:a16="http://schemas.microsoft.com/office/drawing/2014/main" id="{D60B9F24-5C6B-468C-AD68-907EAE7EEF13}"/>
              </a:ext>
            </a:extLst>
          </p:cNvPr>
          <p:cNvPicPr>
            <a:picLocks noGrp="1" noChangeAspect="1"/>
          </p:cNvPicPr>
          <p:nvPr>
            <p:ph idx="1"/>
          </p:nvPr>
        </p:nvPicPr>
        <p:blipFill>
          <a:blip r:embed="rId2"/>
          <a:stretch>
            <a:fillRect/>
          </a:stretch>
        </p:blipFill>
        <p:spPr>
          <a:xfrm>
            <a:off x="1810565" y="643467"/>
            <a:ext cx="8570870" cy="5571066"/>
          </a:xfrm>
          <a:prstGeom prst="rect">
            <a:avLst/>
          </a:prstGeom>
        </p:spPr>
      </p:pic>
      <p:sp>
        <p:nvSpPr>
          <p:cNvPr id="2" name="Rectangle 1">
            <a:extLst>
              <a:ext uri="{FF2B5EF4-FFF2-40B4-BE49-F238E27FC236}">
                <a16:creationId xmlns:a16="http://schemas.microsoft.com/office/drawing/2014/main" id="{C5EF7AF9-77DE-4D97-9709-57C5355228E0}"/>
              </a:ext>
            </a:extLst>
          </p:cNvPr>
          <p:cNvSpPr/>
          <p:nvPr/>
        </p:nvSpPr>
        <p:spPr>
          <a:xfrm>
            <a:off x="7185891" y="5412509"/>
            <a:ext cx="2373745" cy="489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A67BBF3A-54A2-4180-92B3-4A005F10B676}"/>
              </a:ext>
            </a:extLst>
          </p:cNvPr>
          <p:cNvCxnSpPr>
            <a:cxnSpLocks/>
            <a:stCxn id="7" idx="1"/>
          </p:cNvCxnSpPr>
          <p:nvPr/>
        </p:nvCxnSpPr>
        <p:spPr>
          <a:xfrm flipH="1">
            <a:off x="9559639" y="5185378"/>
            <a:ext cx="360216" cy="45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1D052C-BE31-4ED7-BB20-7FB9CC5113B1}"/>
              </a:ext>
            </a:extLst>
          </p:cNvPr>
          <p:cNvSpPr txBox="1"/>
          <p:nvPr/>
        </p:nvSpPr>
        <p:spPr>
          <a:xfrm>
            <a:off x="9919855" y="4308215"/>
            <a:ext cx="1717963" cy="1754326"/>
          </a:xfrm>
          <a:prstGeom prst="rect">
            <a:avLst/>
          </a:prstGeom>
          <a:noFill/>
          <a:ln>
            <a:solidFill>
              <a:schemeClr val="tx1"/>
            </a:solidFill>
          </a:ln>
        </p:spPr>
        <p:txBody>
          <a:bodyPr wrap="square" rtlCol="0">
            <a:spAutoFit/>
          </a:bodyPr>
          <a:lstStyle/>
          <a:p>
            <a:r>
              <a:rPr lang="en-US" dirty="0"/>
              <a:t>A nonsignificant p-value indicates the data is NOT stationary</a:t>
            </a:r>
          </a:p>
        </p:txBody>
      </p:sp>
    </p:spTree>
    <p:extLst>
      <p:ext uri="{BB962C8B-B14F-4D97-AF65-F5344CB8AC3E}">
        <p14:creationId xmlns:p14="http://schemas.microsoft.com/office/powerpoint/2010/main" val="332347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58E81-3AED-4247-8C55-1F8F38F878AB}"/>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defTabSz="457200"/>
            <a:r>
              <a:rPr lang="en-US" sz="3600" dirty="0"/>
              <a:t>Remove seasonality from the data</a:t>
            </a:r>
            <a:br>
              <a:rPr lang="en-US" sz="3600" dirty="0"/>
            </a:br>
            <a:r>
              <a:rPr lang="en-US" sz="3600" dirty="0"/>
              <a:t>Step 1: Use </a:t>
            </a:r>
            <a:r>
              <a:rPr lang="en-US" sz="3600" cap="none" dirty="0" err="1"/>
              <a:t>stl</a:t>
            </a:r>
            <a:r>
              <a:rPr lang="en-US" sz="3600" cap="none" dirty="0"/>
              <a:t>() </a:t>
            </a:r>
            <a:r>
              <a:rPr lang="en-US" sz="3600" dirty="0"/>
              <a:t>to smooth our data</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AA27726-D1F9-4142-840D-0D9E48268723}"/>
              </a:ext>
            </a:extLst>
          </p:cNvPr>
          <p:cNvPicPr>
            <a:picLocks noGrp="1" noChangeAspect="1"/>
          </p:cNvPicPr>
          <p:nvPr>
            <p:ph idx="1"/>
          </p:nvPr>
        </p:nvPicPr>
        <p:blipFill>
          <a:blip r:embed="rId2"/>
          <a:stretch>
            <a:fillRect/>
          </a:stretch>
        </p:blipFill>
        <p:spPr>
          <a:xfrm>
            <a:off x="635457" y="3295644"/>
            <a:ext cx="10916463" cy="2592658"/>
          </a:xfrm>
          <a:prstGeom prst="rect">
            <a:avLst/>
          </a:prstGeom>
        </p:spPr>
      </p:pic>
    </p:spTree>
    <p:extLst>
      <p:ext uri="{BB962C8B-B14F-4D97-AF65-F5344CB8AC3E}">
        <p14:creationId xmlns:p14="http://schemas.microsoft.com/office/powerpoint/2010/main" val="4293317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2" name="Title 1">
            <a:extLst>
              <a:ext uri="{FF2B5EF4-FFF2-40B4-BE49-F238E27FC236}">
                <a16:creationId xmlns:a16="http://schemas.microsoft.com/office/drawing/2014/main" id="{BAC58E81-3AED-4247-8C55-1F8F38F878AB}"/>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defTabSz="457200"/>
            <a:r>
              <a:rPr lang="en-US" sz="3600" dirty="0"/>
              <a:t>Remove seasonality from the data</a:t>
            </a:r>
            <a:br>
              <a:rPr lang="en-US" sz="3600" dirty="0"/>
            </a:br>
            <a:r>
              <a:rPr lang="en-US" sz="3600" dirty="0"/>
              <a:t>Step 1: Use </a:t>
            </a:r>
            <a:r>
              <a:rPr lang="en-US" sz="3600" cap="none" dirty="0" err="1"/>
              <a:t>stl</a:t>
            </a:r>
            <a:r>
              <a:rPr lang="en-US" sz="3600" cap="none" dirty="0"/>
              <a:t>() </a:t>
            </a:r>
            <a:r>
              <a:rPr lang="en-US" sz="3600" dirty="0"/>
              <a:t>to smooth our data</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AA27726-D1F9-4142-840D-0D9E48268723}"/>
              </a:ext>
            </a:extLst>
          </p:cNvPr>
          <p:cNvPicPr>
            <a:picLocks noGrp="1" noChangeAspect="1"/>
          </p:cNvPicPr>
          <p:nvPr>
            <p:ph idx="1"/>
          </p:nvPr>
        </p:nvPicPr>
        <p:blipFill>
          <a:blip r:embed="rId2"/>
          <a:stretch>
            <a:fillRect/>
          </a:stretch>
        </p:blipFill>
        <p:spPr>
          <a:xfrm>
            <a:off x="635457" y="3295644"/>
            <a:ext cx="10916463" cy="2592658"/>
          </a:xfrm>
          <a:prstGeom prst="rect">
            <a:avLst/>
          </a:prstGeom>
        </p:spPr>
      </p:pic>
      <p:sp>
        <p:nvSpPr>
          <p:cNvPr id="3" name="Rectangle 2">
            <a:extLst>
              <a:ext uri="{FF2B5EF4-FFF2-40B4-BE49-F238E27FC236}">
                <a16:creationId xmlns:a16="http://schemas.microsoft.com/office/drawing/2014/main" id="{F902D829-3DE3-4340-88F4-A2442A591469}"/>
              </a:ext>
            </a:extLst>
          </p:cNvPr>
          <p:cNvSpPr/>
          <p:nvPr/>
        </p:nvSpPr>
        <p:spPr>
          <a:xfrm>
            <a:off x="6888480" y="4136570"/>
            <a:ext cx="3326674" cy="409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4A3C3F1-FD82-4A12-8486-16FA453E6911}"/>
              </a:ext>
            </a:extLst>
          </p:cNvPr>
          <p:cNvCxnSpPr>
            <a:cxnSpLocks/>
            <a:stCxn id="7" idx="2"/>
            <a:endCxn id="3" idx="3"/>
          </p:cNvCxnSpPr>
          <p:nvPr/>
        </p:nvCxnSpPr>
        <p:spPr>
          <a:xfrm flipH="1">
            <a:off x="10215154" y="3895808"/>
            <a:ext cx="582700" cy="4454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68CF22-8AB9-4054-9FD7-24683B1EA13C}"/>
              </a:ext>
            </a:extLst>
          </p:cNvPr>
          <p:cNvSpPr txBox="1"/>
          <p:nvPr/>
        </p:nvSpPr>
        <p:spPr>
          <a:xfrm>
            <a:off x="10020968" y="2695479"/>
            <a:ext cx="1553772" cy="1200329"/>
          </a:xfrm>
          <a:prstGeom prst="rect">
            <a:avLst/>
          </a:prstGeom>
          <a:noFill/>
          <a:ln>
            <a:solidFill>
              <a:srgbClr val="FF0000"/>
            </a:solidFill>
          </a:ln>
        </p:spPr>
        <p:txBody>
          <a:bodyPr wrap="square" rtlCol="0">
            <a:spAutoFit/>
          </a:bodyPr>
          <a:lstStyle/>
          <a:p>
            <a:r>
              <a:rPr lang="en-US" dirty="0"/>
              <a:t>Sets us up to smooth our data by month</a:t>
            </a:r>
          </a:p>
        </p:txBody>
      </p:sp>
      <p:sp>
        <p:nvSpPr>
          <p:cNvPr id="9" name="Rectangle 8">
            <a:extLst>
              <a:ext uri="{FF2B5EF4-FFF2-40B4-BE49-F238E27FC236}">
                <a16:creationId xmlns:a16="http://schemas.microsoft.com/office/drawing/2014/main" id="{02A41CF7-2185-4EA4-8079-82640415393C}"/>
              </a:ext>
            </a:extLst>
          </p:cNvPr>
          <p:cNvSpPr/>
          <p:nvPr/>
        </p:nvSpPr>
        <p:spPr>
          <a:xfrm>
            <a:off x="2734491" y="4545873"/>
            <a:ext cx="7480663" cy="4093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1DB540BB-4710-4270-9274-30F742A0F751}"/>
              </a:ext>
            </a:extLst>
          </p:cNvPr>
          <p:cNvCxnSpPr>
            <a:cxnSpLocks/>
          </p:cNvCxnSpPr>
          <p:nvPr/>
        </p:nvCxnSpPr>
        <p:spPr>
          <a:xfrm flipH="1" flipV="1">
            <a:off x="10215154" y="4731507"/>
            <a:ext cx="291751" cy="37767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B5BC29-02A7-4777-B1C6-03487D2C63C4}"/>
              </a:ext>
            </a:extLst>
          </p:cNvPr>
          <p:cNvSpPr txBox="1"/>
          <p:nvPr/>
        </p:nvSpPr>
        <p:spPr>
          <a:xfrm>
            <a:off x="10529725" y="4745516"/>
            <a:ext cx="1553772" cy="646331"/>
          </a:xfrm>
          <a:prstGeom prst="rect">
            <a:avLst/>
          </a:prstGeom>
          <a:noFill/>
          <a:ln>
            <a:solidFill>
              <a:srgbClr val="0070C0"/>
            </a:solidFill>
          </a:ln>
        </p:spPr>
        <p:txBody>
          <a:bodyPr wrap="square" rtlCol="0">
            <a:spAutoFit/>
          </a:bodyPr>
          <a:lstStyle/>
          <a:p>
            <a:r>
              <a:rPr lang="en-US" dirty="0"/>
              <a:t>Data smoothing</a:t>
            </a:r>
          </a:p>
        </p:txBody>
      </p:sp>
    </p:spTree>
    <p:extLst>
      <p:ext uri="{BB962C8B-B14F-4D97-AF65-F5344CB8AC3E}">
        <p14:creationId xmlns:p14="http://schemas.microsoft.com/office/powerpoint/2010/main" val="334869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C1BA16-67BF-499E-981B-D6DD1781851D}"/>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2800">
                <a:solidFill>
                  <a:srgbClr val="FFFFFF"/>
                </a:solidFill>
              </a:rPr>
              <a:t>Remove seasonality from the data</a:t>
            </a:r>
            <a:br>
              <a:rPr lang="en-US" sz="2800">
                <a:solidFill>
                  <a:srgbClr val="FFFFFF"/>
                </a:solidFill>
              </a:rPr>
            </a:br>
            <a:br>
              <a:rPr lang="en-US" sz="2800">
                <a:solidFill>
                  <a:srgbClr val="FFFFFF"/>
                </a:solidFill>
              </a:rPr>
            </a:br>
            <a:r>
              <a:rPr lang="en-US" sz="2800">
                <a:solidFill>
                  <a:srgbClr val="FFFFFF"/>
                </a:solidFill>
              </a:rPr>
              <a:t>Step 2: Remove seasonality and plot the results</a:t>
            </a:r>
          </a:p>
        </p:txBody>
      </p:sp>
      <p:pic>
        <p:nvPicPr>
          <p:cNvPr id="9" name="Content Placeholder 8">
            <a:extLst>
              <a:ext uri="{FF2B5EF4-FFF2-40B4-BE49-F238E27FC236}">
                <a16:creationId xmlns:a16="http://schemas.microsoft.com/office/drawing/2014/main" id="{179B336A-0C37-4023-9F0C-76E2E8BE54E8}"/>
              </a:ext>
            </a:extLst>
          </p:cNvPr>
          <p:cNvPicPr>
            <a:picLocks noGrp="1" noChangeAspect="1"/>
          </p:cNvPicPr>
          <p:nvPr>
            <p:ph idx="1"/>
          </p:nvPr>
        </p:nvPicPr>
        <p:blipFill>
          <a:blip r:embed="rId2"/>
          <a:stretch>
            <a:fillRect/>
          </a:stretch>
        </p:blipFill>
        <p:spPr>
          <a:xfrm>
            <a:off x="4310020" y="548640"/>
            <a:ext cx="7828977" cy="5852160"/>
          </a:xfrm>
          <a:prstGeom prst="rect">
            <a:avLst/>
          </a:prstGeom>
        </p:spPr>
      </p:pic>
    </p:spTree>
    <p:extLst>
      <p:ext uri="{BB962C8B-B14F-4D97-AF65-F5344CB8AC3E}">
        <p14:creationId xmlns:p14="http://schemas.microsoft.com/office/powerpoint/2010/main" val="1517644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C1BA16-67BF-499E-981B-D6DD1781851D}"/>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2800">
                <a:solidFill>
                  <a:srgbClr val="FFFFFF"/>
                </a:solidFill>
              </a:rPr>
              <a:t>Remove seasonality from the data</a:t>
            </a:r>
            <a:br>
              <a:rPr lang="en-US" sz="2800">
                <a:solidFill>
                  <a:srgbClr val="FFFFFF"/>
                </a:solidFill>
              </a:rPr>
            </a:br>
            <a:br>
              <a:rPr lang="en-US" sz="2800">
                <a:solidFill>
                  <a:srgbClr val="FFFFFF"/>
                </a:solidFill>
              </a:rPr>
            </a:br>
            <a:r>
              <a:rPr lang="en-US" sz="2800">
                <a:solidFill>
                  <a:srgbClr val="FFFFFF"/>
                </a:solidFill>
              </a:rPr>
              <a:t>Step 2: Remove seasonality and plot the results</a:t>
            </a:r>
          </a:p>
        </p:txBody>
      </p:sp>
      <p:pic>
        <p:nvPicPr>
          <p:cNvPr id="9" name="Content Placeholder 8">
            <a:extLst>
              <a:ext uri="{FF2B5EF4-FFF2-40B4-BE49-F238E27FC236}">
                <a16:creationId xmlns:a16="http://schemas.microsoft.com/office/drawing/2014/main" id="{179B336A-0C37-4023-9F0C-76E2E8BE54E8}"/>
              </a:ext>
            </a:extLst>
          </p:cNvPr>
          <p:cNvPicPr>
            <a:picLocks noGrp="1" noChangeAspect="1"/>
          </p:cNvPicPr>
          <p:nvPr>
            <p:ph idx="1"/>
          </p:nvPr>
        </p:nvPicPr>
        <p:blipFill>
          <a:blip r:embed="rId2"/>
          <a:stretch>
            <a:fillRect/>
          </a:stretch>
        </p:blipFill>
        <p:spPr>
          <a:xfrm>
            <a:off x="4310020" y="548640"/>
            <a:ext cx="7828977" cy="5852160"/>
          </a:xfrm>
          <a:prstGeom prst="rect">
            <a:avLst/>
          </a:prstGeom>
        </p:spPr>
      </p:pic>
      <p:sp>
        <p:nvSpPr>
          <p:cNvPr id="3" name="Rectangle 2">
            <a:extLst>
              <a:ext uri="{FF2B5EF4-FFF2-40B4-BE49-F238E27FC236}">
                <a16:creationId xmlns:a16="http://schemas.microsoft.com/office/drawing/2014/main" id="{35D05070-FC39-487E-AA05-47EA39ACE5E0}"/>
              </a:ext>
            </a:extLst>
          </p:cNvPr>
          <p:cNvSpPr/>
          <p:nvPr/>
        </p:nvSpPr>
        <p:spPr>
          <a:xfrm>
            <a:off x="5956664" y="757646"/>
            <a:ext cx="1428205" cy="199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CFF9CE9-117F-4A32-B63A-130F618B0FA3}"/>
              </a:ext>
            </a:extLst>
          </p:cNvPr>
          <p:cNvCxnSpPr/>
          <p:nvPr/>
        </p:nvCxnSpPr>
        <p:spPr>
          <a:xfrm flipH="1">
            <a:off x="7384869" y="601201"/>
            <a:ext cx="383177" cy="1564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49D77F-8E23-4B48-A950-CC6E0293B535}"/>
              </a:ext>
            </a:extLst>
          </p:cNvPr>
          <p:cNvSpPr txBox="1"/>
          <p:nvPr/>
        </p:nvSpPr>
        <p:spPr>
          <a:xfrm>
            <a:off x="7750629" y="348343"/>
            <a:ext cx="2412274" cy="276999"/>
          </a:xfrm>
          <a:prstGeom prst="rect">
            <a:avLst/>
          </a:prstGeom>
          <a:noFill/>
          <a:ln>
            <a:solidFill>
              <a:srgbClr val="FF0000"/>
            </a:solidFill>
          </a:ln>
        </p:spPr>
        <p:txBody>
          <a:bodyPr wrap="square" rtlCol="0">
            <a:spAutoFit/>
          </a:bodyPr>
          <a:lstStyle/>
          <a:p>
            <a:r>
              <a:rPr lang="en-US" sz="1200" dirty="0"/>
              <a:t>Remove seasonality component</a:t>
            </a:r>
          </a:p>
        </p:txBody>
      </p:sp>
      <p:sp>
        <p:nvSpPr>
          <p:cNvPr id="16" name="Rectangle 15">
            <a:extLst>
              <a:ext uri="{FF2B5EF4-FFF2-40B4-BE49-F238E27FC236}">
                <a16:creationId xmlns:a16="http://schemas.microsoft.com/office/drawing/2014/main" id="{BC41B989-AFFE-4881-BCF9-14157E1C405D}"/>
              </a:ext>
            </a:extLst>
          </p:cNvPr>
          <p:cNvSpPr/>
          <p:nvPr/>
        </p:nvSpPr>
        <p:spPr>
          <a:xfrm>
            <a:off x="5543007" y="948836"/>
            <a:ext cx="3339736" cy="21731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4977F8B8-984C-4B6B-AB63-4A5D20AAC7F5}"/>
              </a:ext>
            </a:extLst>
          </p:cNvPr>
          <p:cNvCxnSpPr>
            <a:cxnSpLocks/>
            <a:stCxn id="18" idx="1"/>
          </p:cNvCxnSpPr>
          <p:nvPr/>
        </p:nvCxnSpPr>
        <p:spPr>
          <a:xfrm flipH="1">
            <a:off x="8874037" y="789968"/>
            <a:ext cx="631370" cy="18300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1E5FE63-8012-408A-B283-A6D65C7AE0DC}"/>
              </a:ext>
            </a:extLst>
          </p:cNvPr>
          <p:cNvSpPr txBox="1"/>
          <p:nvPr/>
        </p:nvSpPr>
        <p:spPr>
          <a:xfrm>
            <a:off x="9505407" y="651468"/>
            <a:ext cx="1928947" cy="276999"/>
          </a:xfrm>
          <a:prstGeom prst="rect">
            <a:avLst/>
          </a:prstGeom>
          <a:noFill/>
          <a:ln>
            <a:solidFill>
              <a:srgbClr val="0070C0"/>
            </a:solidFill>
          </a:ln>
        </p:spPr>
        <p:txBody>
          <a:bodyPr wrap="square" rtlCol="0">
            <a:spAutoFit/>
          </a:bodyPr>
          <a:lstStyle/>
          <a:p>
            <a:r>
              <a:rPr lang="en-US" sz="1200" dirty="0"/>
              <a:t>Set up lag difference of 1</a:t>
            </a:r>
          </a:p>
        </p:txBody>
      </p:sp>
      <p:sp>
        <p:nvSpPr>
          <p:cNvPr id="21" name="Rectangle 20">
            <a:extLst>
              <a:ext uri="{FF2B5EF4-FFF2-40B4-BE49-F238E27FC236}">
                <a16:creationId xmlns:a16="http://schemas.microsoft.com/office/drawing/2014/main" id="{A95E395C-4084-47F5-9295-C5439405D92B}"/>
              </a:ext>
            </a:extLst>
          </p:cNvPr>
          <p:cNvSpPr/>
          <p:nvPr/>
        </p:nvSpPr>
        <p:spPr>
          <a:xfrm>
            <a:off x="4308834" y="1149532"/>
            <a:ext cx="1428205" cy="1995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BA034071-073C-4549-A877-E6A0683ED837}"/>
              </a:ext>
            </a:extLst>
          </p:cNvPr>
          <p:cNvCxnSpPr>
            <a:cxnSpLocks/>
            <a:stCxn id="23" idx="1"/>
            <a:endCxn id="21" idx="3"/>
          </p:cNvCxnSpPr>
          <p:nvPr/>
        </p:nvCxnSpPr>
        <p:spPr>
          <a:xfrm flipH="1" flipV="1">
            <a:off x="5737039" y="1249283"/>
            <a:ext cx="1421894" cy="4368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DA932E-7F9F-4078-8567-852DE68FFB22}"/>
              </a:ext>
            </a:extLst>
          </p:cNvPr>
          <p:cNvSpPr txBox="1"/>
          <p:nvPr/>
        </p:nvSpPr>
        <p:spPr>
          <a:xfrm>
            <a:off x="7158933" y="1455288"/>
            <a:ext cx="2412274" cy="461665"/>
          </a:xfrm>
          <a:prstGeom prst="rect">
            <a:avLst/>
          </a:prstGeom>
          <a:noFill/>
          <a:ln>
            <a:solidFill>
              <a:srgbClr val="00B050"/>
            </a:solidFill>
          </a:ln>
        </p:spPr>
        <p:txBody>
          <a:bodyPr wrap="square" rtlCol="0">
            <a:spAutoFit/>
          </a:bodyPr>
          <a:lstStyle/>
          <a:p>
            <a:r>
              <a:rPr lang="en-US" sz="1200" dirty="0"/>
              <a:t>Plot to see that seasonality has been removed</a:t>
            </a:r>
          </a:p>
        </p:txBody>
      </p:sp>
    </p:spTree>
    <p:extLst>
      <p:ext uri="{BB962C8B-B14F-4D97-AF65-F5344CB8AC3E}">
        <p14:creationId xmlns:p14="http://schemas.microsoft.com/office/powerpoint/2010/main" val="1657147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AF0CA-FA31-45D7-B92A-ED8CEB661D2F}"/>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defTabSz="457200"/>
            <a:r>
              <a:rPr lang="en-US" sz="3600" dirty="0"/>
              <a:t>Use our </a:t>
            </a:r>
            <a:r>
              <a:rPr lang="en-US" sz="3600" cap="none" dirty="0" err="1"/>
              <a:t>adf.test</a:t>
            </a:r>
            <a:r>
              <a:rPr lang="en-US" sz="3600" cap="none" dirty="0"/>
              <a:t>() </a:t>
            </a:r>
            <a:r>
              <a:rPr lang="en-US" sz="3600" dirty="0"/>
              <a:t>again to confirm seasonality was removed</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Graphical user interface, text, application&#10;&#10;Description automatically generated">
            <a:extLst>
              <a:ext uri="{FF2B5EF4-FFF2-40B4-BE49-F238E27FC236}">
                <a16:creationId xmlns:a16="http://schemas.microsoft.com/office/drawing/2014/main" id="{17757C3E-963C-43B1-B91C-92BC26BF9F0F}"/>
              </a:ext>
            </a:extLst>
          </p:cNvPr>
          <p:cNvPicPr>
            <a:picLocks noGrp="1" noChangeAspect="1"/>
          </p:cNvPicPr>
          <p:nvPr>
            <p:ph idx="1"/>
          </p:nvPr>
        </p:nvPicPr>
        <p:blipFill>
          <a:blip r:embed="rId2"/>
          <a:stretch>
            <a:fillRect/>
          </a:stretch>
        </p:blipFill>
        <p:spPr>
          <a:xfrm>
            <a:off x="1561944" y="2790605"/>
            <a:ext cx="9063489" cy="3602736"/>
          </a:xfrm>
          <a:prstGeom prst="rect">
            <a:avLst/>
          </a:prstGeom>
        </p:spPr>
      </p:pic>
    </p:spTree>
    <p:extLst>
      <p:ext uri="{BB962C8B-B14F-4D97-AF65-F5344CB8AC3E}">
        <p14:creationId xmlns:p14="http://schemas.microsoft.com/office/powerpoint/2010/main" val="3566936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88EA-1BFC-4A8C-AE87-4B572D070AB2}"/>
              </a:ext>
            </a:extLst>
          </p:cNvPr>
          <p:cNvSpPr>
            <a:spLocks noGrp="1"/>
          </p:cNvSpPr>
          <p:nvPr>
            <p:ph type="title"/>
          </p:nvPr>
        </p:nvSpPr>
        <p:spPr/>
        <p:txBody>
          <a:bodyPr>
            <a:normAutofit fontScale="90000"/>
          </a:bodyPr>
          <a:lstStyle/>
          <a:p>
            <a:r>
              <a:rPr lang="en-US" dirty="0"/>
              <a:t>Autocorrelation function Plots (ACF) &amp; </a:t>
            </a:r>
            <a:br>
              <a:rPr lang="en-US" dirty="0"/>
            </a:br>
            <a:r>
              <a:rPr lang="en-US" dirty="0"/>
              <a:t>partial auto correlation function (PACF) plots to determine the AR (</a:t>
            </a:r>
            <a:r>
              <a:rPr lang="en-US" cap="none" dirty="0"/>
              <a:t>p</a:t>
            </a:r>
            <a:r>
              <a:rPr lang="en-US" dirty="0"/>
              <a:t>) &amp; MA (</a:t>
            </a:r>
            <a:r>
              <a:rPr lang="en-US" cap="none" dirty="0"/>
              <a:t>q</a:t>
            </a:r>
            <a:r>
              <a:rPr lang="en-US" dirty="0"/>
              <a:t>) potions of our model</a:t>
            </a:r>
          </a:p>
        </p:txBody>
      </p:sp>
      <p:sp>
        <p:nvSpPr>
          <p:cNvPr id="3" name="Content Placeholder 2">
            <a:extLst>
              <a:ext uri="{FF2B5EF4-FFF2-40B4-BE49-F238E27FC236}">
                <a16:creationId xmlns:a16="http://schemas.microsoft.com/office/drawing/2014/main" id="{5FEA34FB-AD08-4FA4-8696-D6346D6AB0EE}"/>
              </a:ext>
            </a:extLst>
          </p:cNvPr>
          <p:cNvSpPr>
            <a:spLocks noGrp="1"/>
          </p:cNvSpPr>
          <p:nvPr>
            <p:ph idx="1"/>
          </p:nvPr>
        </p:nvSpPr>
        <p:spPr/>
        <p:txBody>
          <a:bodyPr/>
          <a:lstStyle/>
          <a:p>
            <a:r>
              <a:rPr lang="en-US" dirty="0"/>
              <a:t>We use autocorrelation functions (ACF) and Partial autocorrelation functions (PACF) to determine what to set our </a:t>
            </a:r>
            <a:r>
              <a:rPr lang="en-US" i="1" dirty="0"/>
              <a:t>auto regressive (AR) </a:t>
            </a:r>
            <a:r>
              <a:rPr lang="en-US" dirty="0"/>
              <a:t>and </a:t>
            </a:r>
            <a:r>
              <a:rPr lang="en-US" i="1" dirty="0"/>
              <a:t>moving average</a:t>
            </a:r>
            <a:r>
              <a:rPr lang="en-US" dirty="0"/>
              <a:t> </a:t>
            </a:r>
            <a:r>
              <a:rPr lang="en-US" i="1" dirty="0"/>
              <a:t>(MA)</a:t>
            </a:r>
            <a:r>
              <a:rPr lang="en-US" dirty="0"/>
              <a:t> aspects of our </a:t>
            </a:r>
            <a:r>
              <a:rPr lang="en-US" b="1" i="1" dirty="0"/>
              <a:t>AR</a:t>
            </a:r>
            <a:r>
              <a:rPr lang="en-US" dirty="0"/>
              <a:t>I</a:t>
            </a:r>
            <a:r>
              <a:rPr lang="en-US" b="1" i="1" dirty="0"/>
              <a:t>MA</a:t>
            </a:r>
            <a:r>
              <a:rPr lang="en-US" i="1" dirty="0"/>
              <a:t> </a:t>
            </a:r>
            <a:r>
              <a:rPr lang="en-US" dirty="0"/>
              <a:t>model. </a:t>
            </a:r>
          </a:p>
          <a:p>
            <a:pPr lvl="1"/>
            <a:r>
              <a:rPr lang="en-US" b="1" i="1" dirty="0"/>
              <a:t>ACF is used to determine what our AR should be</a:t>
            </a:r>
          </a:p>
          <a:p>
            <a:pPr lvl="1"/>
            <a:r>
              <a:rPr lang="en-US" b="1" i="1" dirty="0"/>
              <a:t>PACF is used to determine what our MA should be</a:t>
            </a:r>
          </a:p>
          <a:p>
            <a:endParaRPr lang="en-US" b="1" i="1" dirty="0"/>
          </a:p>
          <a:p>
            <a:r>
              <a:rPr lang="en-US" dirty="0"/>
              <a:t>In the next set of slides, we will be outputting ACF and PACF graphs. We will literally be eyeballing these graphs to determine what we will be setting out AR and MA portions of our ARIMA model.</a:t>
            </a:r>
          </a:p>
        </p:txBody>
      </p:sp>
    </p:spTree>
    <p:extLst>
      <p:ext uri="{BB962C8B-B14F-4D97-AF65-F5344CB8AC3E}">
        <p14:creationId xmlns:p14="http://schemas.microsoft.com/office/powerpoint/2010/main" val="407941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8B5D-BA6E-4FF6-8E60-0D747B35377D}"/>
              </a:ext>
            </a:extLst>
          </p:cNvPr>
          <p:cNvSpPr>
            <a:spLocks noGrp="1"/>
          </p:cNvSpPr>
          <p:nvPr>
            <p:ph type="title"/>
          </p:nvPr>
        </p:nvSpPr>
        <p:spPr/>
        <p:txBody>
          <a:bodyPr/>
          <a:lstStyle/>
          <a:p>
            <a:r>
              <a:rPr lang="en-US" dirty="0"/>
              <a:t>ARIMA Modeling</a:t>
            </a:r>
          </a:p>
        </p:txBody>
      </p:sp>
      <p:sp>
        <p:nvSpPr>
          <p:cNvPr id="3" name="Content Placeholder 2">
            <a:extLst>
              <a:ext uri="{FF2B5EF4-FFF2-40B4-BE49-F238E27FC236}">
                <a16:creationId xmlns:a16="http://schemas.microsoft.com/office/drawing/2014/main" id="{E9643B65-84C2-4BFE-AB2C-4EE70C834DD7}"/>
              </a:ext>
            </a:extLst>
          </p:cNvPr>
          <p:cNvSpPr>
            <a:spLocks noGrp="1"/>
          </p:cNvSpPr>
          <p:nvPr>
            <p:ph idx="1"/>
          </p:nvPr>
        </p:nvSpPr>
        <p:spPr/>
        <p:txBody>
          <a:bodyPr/>
          <a:lstStyle/>
          <a:p>
            <a:r>
              <a:rPr lang="en-US" dirty="0"/>
              <a:t>ARIMA stands for: </a:t>
            </a:r>
            <a:r>
              <a:rPr lang="en-US" b="1" dirty="0">
                <a:solidFill>
                  <a:srgbClr val="FF0000"/>
                </a:solidFill>
              </a:rPr>
              <a:t>Auto Regressive </a:t>
            </a:r>
            <a:r>
              <a:rPr lang="en-US" b="1" dirty="0">
                <a:solidFill>
                  <a:srgbClr val="00B050"/>
                </a:solidFill>
              </a:rPr>
              <a:t>Integrated</a:t>
            </a:r>
            <a:r>
              <a:rPr lang="en-US" b="1" dirty="0"/>
              <a:t> </a:t>
            </a:r>
            <a:r>
              <a:rPr lang="en-US" b="1" dirty="0">
                <a:solidFill>
                  <a:srgbClr val="0070C0"/>
                </a:solidFill>
              </a:rPr>
              <a:t>Moving Average</a:t>
            </a:r>
          </a:p>
          <a:p>
            <a:pPr lvl="1"/>
            <a:r>
              <a:rPr lang="en-US" b="1" dirty="0">
                <a:solidFill>
                  <a:srgbClr val="FF0000"/>
                </a:solidFill>
              </a:rPr>
              <a:t>Auto Regressive (p) = </a:t>
            </a:r>
            <a:r>
              <a:rPr lang="en-US" dirty="0">
                <a:solidFill>
                  <a:schemeClr val="tx1"/>
                </a:solidFill>
              </a:rPr>
              <a:t>refers to the lag function of the differenced series. An auto regressive model makes use of a previous time step to make a prediction about a future time step. </a:t>
            </a:r>
          </a:p>
          <a:p>
            <a:pPr lvl="1"/>
            <a:r>
              <a:rPr lang="en-US" b="1" dirty="0">
                <a:solidFill>
                  <a:srgbClr val="00B050"/>
                </a:solidFill>
              </a:rPr>
              <a:t>Integrated (d) = </a:t>
            </a:r>
            <a:r>
              <a:rPr lang="en-US" dirty="0">
                <a:solidFill>
                  <a:schemeClr val="tx1"/>
                </a:solidFill>
              </a:rPr>
              <a:t>Is the number of differences used to make the time series </a:t>
            </a:r>
            <a:r>
              <a:rPr lang="en-US" i="1" dirty="0">
                <a:solidFill>
                  <a:schemeClr val="tx1"/>
                </a:solidFill>
              </a:rPr>
              <a:t>stationary. </a:t>
            </a:r>
            <a:r>
              <a:rPr lang="en-US" dirty="0">
                <a:solidFill>
                  <a:schemeClr val="tx1"/>
                </a:solidFill>
              </a:rPr>
              <a:t>This will be explained in more detail later.</a:t>
            </a:r>
          </a:p>
          <a:p>
            <a:pPr lvl="1"/>
            <a:r>
              <a:rPr lang="en-US" b="1" dirty="0">
                <a:solidFill>
                  <a:srgbClr val="0070C0"/>
                </a:solidFill>
              </a:rPr>
              <a:t>Moving Average (q) = </a:t>
            </a:r>
            <a:r>
              <a:rPr lang="en-US" dirty="0">
                <a:solidFill>
                  <a:schemeClr val="tx1"/>
                </a:solidFill>
              </a:rPr>
              <a:t>How much the average changes from one time point to the next.</a:t>
            </a:r>
          </a:p>
          <a:p>
            <a:pPr lvl="1"/>
            <a:endParaRPr lang="en-US" b="1" dirty="0">
              <a:solidFill>
                <a:schemeClr val="tx1"/>
              </a:solidFill>
            </a:endParaRPr>
          </a:p>
          <a:p>
            <a:r>
              <a:rPr lang="en-US" b="1" dirty="0">
                <a:solidFill>
                  <a:schemeClr val="tx1"/>
                </a:solidFill>
              </a:rPr>
              <a:t>In short, an ARIMA models use previous time periods to predict outcomes in the future. </a:t>
            </a:r>
            <a:endParaRPr lang="en-US" b="1" dirty="0">
              <a:solidFill>
                <a:srgbClr val="0070C0"/>
              </a:solidFill>
            </a:endParaRPr>
          </a:p>
        </p:txBody>
      </p:sp>
    </p:spTree>
    <p:extLst>
      <p:ext uri="{BB962C8B-B14F-4D97-AF65-F5344CB8AC3E}">
        <p14:creationId xmlns:p14="http://schemas.microsoft.com/office/powerpoint/2010/main" val="4091899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0"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3756B4A-01C0-42B6-A923-D24DCD21CE9F}"/>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3600" dirty="0">
                <a:solidFill>
                  <a:srgbClr val="FFFFFF"/>
                </a:solidFill>
              </a:rPr>
              <a:t>ACF plot: Used to determine the </a:t>
            </a:r>
            <a:r>
              <a:rPr lang="en-US" sz="3600" b="1" dirty="0">
                <a:solidFill>
                  <a:srgbClr val="FF0000"/>
                </a:solidFill>
              </a:rPr>
              <a:t>AR (</a:t>
            </a:r>
            <a:r>
              <a:rPr lang="en-US" sz="3600" b="1" cap="none" dirty="0">
                <a:solidFill>
                  <a:srgbClr val="FF0000"/>
                </a:solidFill>
              </a:rPr>
              <a:t>p</a:t>
            </a:r>
            <a:r>
              <a:rPr lang="en-US" sz="3600" b="1" dirty="0">
                <a:solidFill>
                  <a:srgbClr val="FF0000"/>
                </a:solidFill>
              </a:rPr>
              <a:t>)</a:t>
            </a:r>
            <a:r>
              <a:rPr lang="en-US" sz="3600" dirty="0">
                <a:solidFill>
                  <a:srgbClr val="FF0000"/>
                </a:solidFill>
              </a:rPr>
              <a:t> </a:t>
            </a:r>
            <a:r>
              <a:rPr lang="en-US" sz="3600" dirty="0">
                <a:solidFill>
                  <a:srgbClr val="FFFFFF"/>
                </a:solidFill>
              </a:rPr>
              <a:t>of our model</a:t>
            </a:r>
          </a:p>
        </p:txBody>
      </p:sp>
      <p:pic>
        <p:nvPicPr>
          <p:cNvPr id="5" name="Content Placeholder 4">
            <a:extLst>
              <a:ext uri="{FF2B5EF4-FFF2-40B4-BE49-F238E27FC236}">
                <a16:creationId xmlns:a16="http://schemas.microsoft.com/office/drawing/2014/main" id="{15D29D16-34BC-4805-87EE-78DEB8430744}"/>
              </a:ext>
            </a:extLst>
          </p:cNvPr>
          <p:cNvPicPr>
            <a:picLocks noGrp="1" noChangeAspect="1"/>
          </p:cNvPicPr>
          <p:nvPr>
            <p:ph idx="1"/>
          </p:nvPr>
        </p:nvPicPr>
        <p:blipFill>
          <a:blip r:embed="rId2"/>
          <a:stretch>
            <a:fillRect/>
          </a:stretch>
        </p:blipFill>
        <p:spPr>
          <a:xfrm>
            <a:off x="4765053" y="1066355"/>
            <a:ext cx="6764864" cy="4701580"/>
          </a:xfrm>
          <a:prstGeom prst="rect">
            <a:avLst/>
          </a:prstGeom>
        </p:spPr>
      </p:pic>
      <p:sp>
        <p:nvSpPr>
          <p:cNvPr id="7" name="TextBox 6">
            <a:extLst>
              <a:ext uri="{FF2B5EF4-FFF2-40B4-BE49-F238E27FC236}">
                <a16:creationId xmlns:a16="http://schemas.microsoft.com/office/drawing/2014/main" id="{AAC53279-5E08-46F9-A8A4-351602B20182}"/>
              </a:ext>
            </a:extLst>
          </p:cNvPr>
          <p:cNvSpPr txBox="1"/>
          <p:nvPr/>
        </p:nvSpPr>
        <p:spPr>
          <a:xfrm>
            <a:off x="4563291" y="5767935"/>
            <a:ext cx="7332618" cy="646331"/>
          </a:xfrm>
          <a:prstGeom prst="rect">
            <a:avLst/>
          </a:prstGeom>
          <a:noFill/>
        </p:spPr>
        <p:txBody>
          <a:bodyPr wrap="square" rtlCol="0">
            <a:spAutoFit/>
          </a:bodyPr>
          <a:lstStyle/>
          <a:p>
            <a:r>
              <a:rPr lang="en-US" dirty="0"/>
              <a:t>This plot shows the correlation of the series with </a:t>
            </a:r>
            <a:r>
              <a:rPr lang="en-US" b="1" i="1" dirty="0"/>
              <a:t>itself</a:t>
            </a:r>
            <a:r>
              <a:rPr lang="en-US" dirty="0"/>
              <a:t> with different lag functions applied to it. </a:t>
            </a:r>
          </a:p>
        </p:txBody>
      </p:sp>
    </p:spTree>
    <p:extLst>
      <p:ext uri="{BB962C8B-B14F-4D97-AF65-F5344CB8AC3E}">
        <p14:creationId xmlns:p14="http://schemas.microsoft.com/office/powerpoint/2010/main" val="4214541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grpSp>
        <p:nvGrpSpPr>
          <p:cNvPr id="29"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0"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3756B4A-01C0-42B6-A923-D24DCD21CE9F}"/>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3600" dirty="0">
                <a:solidFill>
                  <a:srgbClr val="FFFFFF"/>
                </a:solidFill>
              </a:rPr>
              <a:t>ACF plot: Used to determine the </a:t>
            </a:r>
            <a:r>
              <a:rPr lang="en-US" sz="3600" b="1" dirty="0">
                <a:solidFill>
                  <a:srgbClr val="FF0000"/>
                </a:solidFill>
              </a:rPr>
              <a:t>AR (</a:t>
            </a:r>
            <a:r>
              <a:rPr lang="en-US" sz="3600" b="1" cap="none" dirty="0">
                <a:solidFill>
                  <a:srgbClr val="FF0000"/>
                </a:solidFill>
              </a:rPr>
              <a:t>p</a:t>
            </a:r>
            <a:r>
              <a:rPr lang="en-US" sz="3600" b="1" dirty="0">
                <a:solidFill>
                  <a:srgbClr val="FF0000"/>
                </a:solidFill>
              </a:rPr>
              <a:t>)</a:t>
            </a:r>
            <a:r>
              <a:rPr lang="en-US" sz="3600" dirty="0">
                <a:solidFill>
                  <a:srgbClr val="FF0000"/>
                </a:solidFill>
              </a:rPr>
              <a:t> </a:t>
            </a:r>
            <a:r>
              <a:rPr lang="en-US" sz="3600" dirty="0">
                <a:solidFill>
                  <a:srgbClr val="FFFFFF"/>
                </a:solidFill>
              </a:rPr>
              <a:t>of our model</a:t>
            </a:r>
          </a:p>
        </p:txBody>
      </p:sp>
      <p:pic>
        <p:nvPicPr>
          <p:cNvPr id="5" name="Content Placeholder 4">
            <a:extLst>
              <a:ext uri="{FF2B5EF4-FFF2-40B4-BE49-F238E27FC236}">
                <a16:creationId xmlns:a16="http://schemas.microsoft.com/office/drawing/2014/main" id="{15D29D16-34BC-4805-87EE-78DEB8430744}"/>
              </a:ext>
            </a:extLst>
          </p:cNvPr>
          <p:cNvPicPr>
            <a:picLocks noGrp="1" noChangeAspect="1"/>
          </p:cNvPicPr>
          <p:nvPr>
            <p:ph idx="1"/>
          </p:nvPr>
        </p:nvPicPr>
        <p:blipFill>
          <a:blip r:embed="rId2"/>
          <a:stretch>
            <a:fillRect/>
          </a:stretch>
        </p:blipFill>
        <p:spPr>
          <a:xfrm>
            <a:off x="4765053" y="1066355"/>
            <a:ext cx="6764864" cy="4701580"/>
          </a:xfrm>
          <a:prstGeom prst="rect">
            <a:avLst/>
          </a:prstGeom>
        </p:spPr>
      </p:pic>
      <p:sp>
        <p:nvSpPr>
          <p:cNvPr id="3" name="TextBox 2">
            <a:extLst>
              <a:ext uri="{FF2B5EF4-FFF2-40B4-BE49-F238E27FC236}">
                <a16:creationId xmlns:a16="http://schemas.microsoft.com/office/drawing/2014/main" id="{F7CDF8A0-8D54-4845-AAD7-7CFEC8FC79DB}"/>
              </a:ext>
            </a:extLst>
          </p:cNvPr>
          <p:cNvSpPr txBox="1"/>
          <p:nvPr/>
        </p:nvSpPr>
        <p:spPr>
          <a:xfrm>
            <a:off x="4467497" y="5756451"/>
            <a:ext cx="6940732" cy="923330"/>
          </a:xfrm>
          <a:prstGeom prst="rect">
            <a:avLst/>
          </a:prstGeom>
          <a:noFill/>
        </p:spPr>
        <p:txBody>
          <a:bodyPr wrap="square" rtlCol="0">
            <a:spAutoFit/>
          </a:bodyPr>
          <a:lstStyle/>
          <a:p>
            <a:r>
              <a:rPr lang="en-US" dirty="0"/>
              <a:t>To read this plot, we need to see how many of the lines fall outside the range of our 95% confidence intervals (The blue dashed lines). </a:t>
            </a:r>
          </a:p>
        </p:txBody>
      </p:sp>
    </p:spTree>
    <p:extLst>
      <p:ext uri="{BB962C8B-B14F-4D97-AF65-F5344CB8AC3E}">
        <p14:creationId xmlns:p14="http://schemas.microsoft.com/office/powerpoint/2010/main" val="3361021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grpSp>
        <p:nvGrpSpPr>
          <p:cNvPr id="29"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0"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3756B4A-01C0-42B6-A923-D24DCD21CE9F}"/>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3600" dirty="0">
                <a:solidFill>
                  <a:srgbClr val="FFFFFF"/>
                </a:solidFill>
              </a:rPr>
              <a:t>ACF plot: Used to determine the </a:t>
            </a:r>
            <a:r>
              <a:rPr lang="en-US" sz="3600" b="1" dirty="0">
                <a:solidFill>
                  <a:srgbClr val="FF0000"/>
                </a:solidFill>
              </a:rPr>
              <a:t>AR (</a:t>
            </a:r>
            <a:r>
              <a:rPr lang="en-US" sz="3600" b="1" cap="none" dirty="0">
                <a:solidFill>
                  <a:srgbClr val="FF0000"/>
                </a:solidFill>
              </a:rPr>
              <a:t>p</a:t>
            </a:r>
            <a:r>
              <a:rPr lang="en-US" sz="3600" b="1" dirty="0">
                <a:solidFill>
                  <a:srgbClr val="FF0000"/>
                </a:solidFill>
              </a:rPr>
              <a:t>)</a:t>
            </a:r>
            <a:r>
              <a:rPr lang="en-US" sz="3600" dirty="0">
                <a:solidFill>
                  <a:srgbClr val="FF0000"/>
                </a:solidFill>
              </a:rPr>
              <a:t> </a:t>
            </a:r>
            <a:r>
              <a:rPr lang="en-US" sz="3600" dirty="0">
                <a:solidFill>
                  <a:srgbClr val="FFFFFF"/>
                </a:solidFill>
              </a:rPr>
              <a:t>of our model</a:t>
            </a:r>
          </a:p>
        </p:txBody>
      </p:sp>
      <p:pic>
        <p:nvPicPr>
          <p:cNvPr id="5" name="Content Placeholder 4">
            <a:extLst>
              <a:ext uri="{FF2B5EF4-FFF2-40B4-BE49-F238E27FC236}">
                <a16:creationId xmlns:a16="http://schemas.microsoft.com/office/drawing/2014/main" id="{15D29D16-34BC-4805-87EE-78DEB8430744}"/>
              </a:ext>
            </a:extLst>
          </p:cNvPr>
          <p:cNvPicPr>
            <a:picLocks noGrp="1" noChangeAspect="1"/>
          </p:cNvPicPr>
          <p:nvPr>
            <p:ph idx="1"/>
          </p:nvPr>
        </p:nvPicPr>
        <p:blipFill>
          <a:blip r:embed="rId2"/>
          <a:stretch>
            <a:fillRect/>
          </a:stretch>
        </p:blipFill>
        <p:spPr>
          <a:xfrm>
            <a:off x="4747636" y="479534"/>
            <a:ext cx="6764864" cy="4701580"/>
          </a:xfrm>
          <a:prstGeom prst="rect">
            <a:avLst/>
          </a:prstGeom>
        </p:spPr>
      </p:pic>
      <p:sp>
        <p:nvSpPr>
          <p:cNvPr id="3" name="TextBox 2">
            <a:extLst>
              <a:ext uri="{FF2B5EF4-FFF2-40B4-BE49-F238E27FC236}">
                <a16:creationId xmlns:a16="http://schemas.microsoft.com/office/drawing/2014/main" id="{F7CDF8A0-8D54-4845-AAD7-7CFEC8FC79DB}"/>
              </a:ext>
            </a:extLst>
          </p:cNvPr>
          <p:cNvSpPr txBox="1"/>
          <p:nvPr/>
        </p:nvSpPr>
        <p:spPr>
          <a:xfrm>
            <a:off x="4472468" y="5263408"/>
            <a:ext cx="694073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venir Next LT Pro" panose="020B0502020104020203"/>
                <a:ea typeface="+mn-ea"/>
                <a:cs typeface="+mn-cs"/>
              </a:rPr>
              <a:t>Lines 1, 2, &amp; 3 are the first immediate lines that fall out of our confidence intervals. However, line 1 seems to be the most significant and it is a sharp decay after line 1. Therefore, we are going to initially set our AR to </a:t>
            </a:r>
            <a:r>
              <a:rPr kumimoji="0" lang="en-US" sz="1800" b="1" i="1" u="none" strike="noStrike" kern="1200" cap="none" spc="0" normalizeH="0" baseline="0" noProof="0" dirty="0">
                <a:ln>
                  <a:noFill/>
                </a:ln>
                <a:solidFill>
                  <a:srgbClr val="000000"/>
                </a:solidFill>
                <a:effectLst/>
                <a:uLnTx/>
                <a:uFillTx/>
                <a:latin typeface="Avenir Next LT Pro" panose="020B0502020104020203"/>
                <a:ea typeface="+mn-ea"/>
                <a:cs typeface="+mn-cs"/>
              </a:rPr>
              <a:t>1</a:t>
            </a:r>
            <a:r>
              <a:rPr kumimoji="0" lang="en-US" sz="1800" u="none" strike="noStrike" kern="1200" cap="none" spc="0" normalizeH="0" baseline="0" noProof="0" dirty="0">
                <a:ln>
                  <a:noFill/>
                </a:ln>
                <a:solidFill>
                  <a:srgbClr val="000000"/>
                </a:solidFill>
                <a:effectLst/>
                <a:uLnTx/>
                <a:uFillTx/>
                <a:latin typeface="Avenir Next LT Pro" panose="020B0502020104020203"/>
                <a:ea typeface="+mn-ea"/>
                <a:cs typeface="+mn-cs"/>
              </a:rPr>
              <a:t>. </a:t>
            </a:r>
            <a:r>
              <a:rPr lang="en-US" dirty="0">
                <a:solidFill>
                  <a:srgbClr val="000000"/>
                </a:solidFill>
                <a:latin typeface="Avenir Next LT Pro" panose="020B0502020104020203"/>
              </a:rPr>
              <a:t>We want parsimony in our model. The less AR terms we set, the better.</a:t>
            </a:r>
            <a:endParaRPr kumimoji="0" lang="en-US" sz="1800" b="0" i="0" u="none" strike="noStrike" kern="1200" cap="none" spc="0" normalizeH="0" baseline="0" noProof="0" dirty="0">
              <a:ln>
                <a:noFill/>
              </a:ln>
              <a:solidFill>
                <a:srgbClr val="000000"/>
              </a:solidFill>
              <a:effectLst/>
              <a:uLnTx/>
              <a:uFillTx/>
              <a:latin typeface="Avenir Next LT Pro" panose="020B0502020104020203"/>
              <a:ea typeface="+mn-ea"/>
              <a:cs typeface="+mn-cs"/>
            </a:endParaRPr>
          </a:p>
        </p:txBody>
      </p:sp>
    </p:spTree>
    <p:extLst>
      <p:ext uri="{BB962C8B-B14F-4D97-AF65-F5344CB8AC3E}">
        <p14:creationId xmlns:p14="http://schemas.microsoft.com/office/powerpoint/2010/main" val="978356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23A8132-68A7-4A6A-B4FE-18B1A9F3DF26}"/>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3600" dirty="0">
                <a:solidFill>
                  <a:srgbClr val="FFFFFF"/>
                </a:solidFill>
              </a:rPr>
              <a:t>PACF plot: Used to determine the </a:t>
            </a:r>
            <a:r>
              <a:rPr lang="en-US" sz="3600" b="1" dirty="0">
                <a:solidFill>
                  <a:srgbClr val="0070C0"/>
                </a:solidFill>
              </a:rPr>
              <a:t>MA (</a:t>
            </a:r>
            <a:r>
              <a:rPr lang="en-US" sz="3600" b="1" cap="none" dirty="0">
                <a:solidFill>
                  <a:srgbClr val="0070C0"/>
                </a:solidFill>
              </a:rPr>
              <a:t>q</a:t>
            </a:r>
            <a:r>
              <a:rPr lang="en-US" sz="3600" b="1" dirty="0">
                <a:solidFill>
                  <a:srgbClr val="0070C0"/>
                </a:solidFill>
              </a:rPr>
              <a:t>) </a:t>
            </a:r>
            <a:r>
              <a:rPr lang="en-US" sz="3600" dirty="0">
                <a:solidFill>
                  <a:srgbClr val="FFFFFF"/>
                </a:solidFill>
              </a:rPr>
              <a:t>of our model</a:t>
            </a:r>
          </a:p>
        </p:txBody>
      </p:sp>
      <p:pic>
        <p:nvPicPr>
          <p:cNvPr id="5" name="Content Placeholder 4">
            <a:extLst>
              <a:ext uri="{FF2B5EF4-FFF2-40B4-BE49-F238E27FC236}">
                <a16:creationId xmlns:a16="http://schemas.microsoft.com/office/drawing/2014/main" id="{9D208D87-8B3B-44D4-B735-B9725E6B2A2E}"/>
              </a:ext>
            </a:extLst>
          </p:cNvPr>
          <p:cNvPicPr>
            <a:picLocks noGrp="1" noChangeAspect="1"/>
          </p:cNvPicPr>
          <p:nvPr>
            <p:ph idx="1"/>
          </p:nvPr>
        </p:nvPicPr>
        <p:blipFill>
          <a:blip r:embed="rId2"/>
          <a:stretch>
            <a:fillRect/>
          </a:stretch>
        </p:blipFill>
        <p:spPr>
          <a:xfrm>
            <a:off x="4765053" y="1057899"/>
            <a:ext cx="6764864" cy="4718492"/>
          </a:xfrm>
          <a:prstGeom prst="rect">
            <a:avLst/>
          </a:prstGeom>
        </p:spPr>
      </p:pic>
      <p:sp>
        <p:nvSpPr>
          <p:cNvPr id="15" name="TextBox 14">
            <a:extLst>
              <a:ext uri="{FF2B5EF4-FFF2-40B4-BE49-F238E27FC236}">
                <a16:creationId xmlns:a16="http://schemas.microsoft.com/office/drawing/2014/main" id="{7E406ECC-DAC6-4A37-89E8-542CDD78036F}"/>
              </a:ext>
            </a:extLst>
          </p:cNvPr>
          <p:cNvSpPr txBox="1"/>
          <p:nvPr/>
        </p:nvSpPr>
        <p:spPr>
          <a:xfrm>
            <a:off x="4563291" y="5767935"/>
            <a:ext cx="7332618" cy="646331"/>
          </a:xfrm>
          <a:prstGeom prst="rect">
            <a:avLst/>
          </a:prstGeom>
          <a:noFill/>
        </p:spPr>
        <p:txBody>
          <a:bodyPr wrap="square" rtlCol="0">
            <a:spAutoFit/>
          </a:bodyPr>
          <a:lstStyle/>
          <a:p>
            <a:r>
              <a:rPr lang="en-US" dirty="0"/>
              <a:t>This plot shows the amount of autocorrelation at corresponding “lags” that is not explained by lower-order autocorrelations. </a:t>
            </a:r>
          </a:p>
        </p:txBody>
      </p:sp>
    </p:spTree>
    <p:extLst>
      <p:ext uri="{BB962C8B-B14F-4D97-AF65-F5344CB8AC3E}">
        <p14:creationId xmlns:p14="http://schemas.microsoft.com/office/powerpoint/2010/main" val="1152242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23A8132-68A7-4A6A-B4FE-18B1A9F3DF26}"/>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3600" dirty="0">
                <a:solidFill>
                  <a:srgbClr val="FFFFFF"/>
                </a:solidFill>
              </a:rPr>
              <a:t>PACF plot: Used to determine the </a:t>
            </a:r>
            <a:r>
              <a:rPr lang="en-US" sz="3600" b="1" dirty="0">
                <a:solidFill>
                  <a:srgbClr val="0070C0"/>
                </a:solidFill>
              </a:rPr>
              <a:t>MA (</a:t>
            </a:r>
            <a:r>
              <a:rPr lang="en-US" sz="3600" b="1" cap="none" dirty="0">
                <a:solidFill>
                  <a:srgbClr val="0070C0"/>
                </a:solidFill>
              </a:rPr>
              <a:t>q</a:t>
            </a:r>
            <a:r>
              <a:rPr lang="en-US" sz="3600" b="1" dirty="0">
                <a:solidFill>
                  <a:srgbClr val="0070C0"/>
                </a:solidFill>
              </a:rPr>
              <a:t>) </a:t>
            </a:r>
            <a:r>
              <a:rPr lang="en-US" sz="3600" dirty="0">
                <a:solidFill>
                  <a:srgbClr val="FFFFFF"/>
                </a:solidFill>
              </a:rPr>
              <a:t>of our model</a:t>
            </a:r>
          </a:p>
        </p:txBody>
      </p:sp>
      <p:pic>
        <p:nvPicPr>
          <p:cNvPr id="5" name="Content Placeholder 4">
            <a:extLst>
              <a:ext uri="{FF2B5EF4-FFF2-40B4-BE49-F238E27FC236}">
                <a16:creationId xmlns:a16="http://schemas.microsoft.com/office/drawing/2014/main" id="{9D208D87-8B3B-44D4-B735-B9725E6B2A2E}"/>
              </a:ext>
            </a:extLst>
          </p:cNvPr>
          <p:cNvPicPr>
            <a:picLocks noGrp="1" noChangeAspect="1"/>
          </p:cNvPicPr>
          <p:nvPr>
            <p:ph idx="1"/>
          </p:nvPr>
        </p:nvPicPr>
        <p:blipFill>
          <a:blip r:embed="rId2"/>
          <a:stretch>
            <a:fillRect/>
          </a:stretch>
        </p:blipFill>
        <p:spPr>
          <a:xfrm>
            <a:off x="4765053" y="1057899"/>
            <a:ext cx="6764864" cy="4718492"/>
          </a:xfrm>
          <a:prstGeom prst="rect">
            <a:avLst/>
          </a:prstGeom>
        </p:spPr>
      </p:pic>
      <p:sp>
        <p:nvSpPr>
          <p:cNvPr id="13" name="TextBox 12">
            <a:extLst>
              <a:ext uri="{FF2B5EF4-FFF2-40B4-BE49-F238E27FC236}">
                <a16:creationId xmlns:a16="http://schemas.microsoft.com/office/drawing/2014/main" id="{7CE2DEE4-7AB2-43B5-A0AA-736A95DD6248}"/>
              </a:ext>
            </a:extLst>
          </p:cNvPr>
          <p:cNvSpPr txBox="1"/>
          <p:nvPr/>
        </p:nvSpPr>
        <p:spPr>
          <a:xfrm>
            <a:off x="4467497" y="5756451"/>
            <a:ext cx="6940732" cy="923330"/>
          </a:xfrm>
          <a:prstGeom prst="rect">
            <a:avLst/>
          </a:prstGeom>
          <a:noFill/>
        </p:spPr>
        <p:txBody>
          <a:bodyPr wrap="square" rtlCol="0">
            <a:spAutoFit/>
          </a:bodyPr>
          <a:lstStyle/>
          <a:p>
            <a:r>
              <a:rPr lang="en-US" dirty="0"/>
              <a:t>To read this plot, we need to see how many of the lines fall outside the range of our 95% confidence intervals (The blue dashed lines). It is similar to how we read the ACF plot.</a:t>
            </a:r>
          </a:p>
        </p:txBody>
      </p:sp>
    </p:spTree>
    <p:extLst>
      <p:ext uri="{BB962C8B-B14F-4D97-AF65-F5344CB8AC3E}">
        <p14:creationId xmlns:p14="http://schemas.microsoft.com/office/powerpoint/2010/main" val="1353629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23A8132-68A7-4A6A-B4FE-18B1A9F3DF26}"/>
              </a:ext>
            </a:extLst>
          </p:cNvPr>
          <p:cNvSpPr>
            <a:spLocks noGrp="1"/>
          </p:cNvSpPr>
          <p:nvPr>
            <p:ph type="title"/>
          </p:nvPr>
        </p:nvSpPr>
        <p:spPr>
          <a:xfrm>
            <a:off x="584200" y="1524001"/>
            <a:ext cx="3412067" cy="3478384"/>
          </a:xfrm>
        </p:spPr>
        <p:txBody>
          <a:bodyPr vert="horz" lIns="91440" tIns="45720" rIns="91440" bIns="45720" rtlCol="0" anchor="b">
            <a:normAutofit/>
          </a:bodyPr>
          <a:lstStyle/>
          <a:p>
            <a:pPr defTabSz="457200"/>
            <a:r>
              <a:rPr lang="en-US" sz="3600" dirty="0">
                <a:solidFill>
                  <a:srgbClr val="FFFFFF"/>
                </a:solidFill>
              </a:rPr>
              <a:t>PACF plot: Used to determine the </a:t>
            </a:r>
            <a:r>
              <a:rPr lang="en-US" sz="3600" b="1" dirty="0">
                <a:solidFill>
                  <a:srgbClr val="0070C0"/>
                </a:solidFill>
              </a:rPr>
              <a:t>MA (</a:t>
            </a:r>
            <a:r>
              <a:rPr lang="en-US" sz="3600" b="1" cap="none" dirty="0">
                <a:solidFill>
                  <a:srgbClr val="0070C0"/>
                </a:solidFill>
              </a:rPr>
              <a:t>q</a:t>
            </a:r>
            <a:r>
              <a:rPr lang="en-US" sz="3600" b="1" dirty="0">
                <a:solidFill>
                  <a:srgbClr val="0070C0"/>
                </a:solidFill>
              </a:rPr>
              <a:t>) </a:t>
            </a:r>
            <a:r>
              <a:rPr lang="en-US" sz="3600" dirty="0">
                <a:solidFill>
                  <a:srgbClr val="FFFFFF"/>
                </a:solidFill>
              </a:rPr>
              <a:t>of our model</a:t>
            </a:r>
          </a:p>
        </p:txBody>
      </p:sp>
      <p:pic>
        <p:nvPicPr>
          <p:cNvPr id="5" name="Content Placeholder 4">
            <a:extLst>
              <a:ext uri="{FF2B5EF4-FFF2-40B4-BE49-F238E27FC236}">
                <a16:creationId xmlns:a16="http://schemas.microsoft.com/office/drawing/2014/main" id="{9D208D87-8B3B-44D4-B735-B9725E6B2A2E}"/>
              </a:ext>
            </a:extLst>
          </p:cNvPr>
          <p:cNvPicPr>
            <a:picLocks noGrp="1" noChangeAspect="1"/>
          </p:cNvPicPr>
          <p:nvPr>
            <p:ph idx="1"/>
          </p:nvPr>
        </p:nvPicPr>
        <p:blipFill>
          <a:blip r:embed="rId2"/>
          <a:stretch>
            <a:fillRect/>
          </a:stretch>
        </p:blipFill>
        <p:spPr>
          <a:xfrm>
            <a:off x="4765053" y="491836"/>
            <a:ext cx="6764864" cy="4718492"/>
          </a:xfrm>
          <a:prstGeom prst="rect">
            <a:avLst/>
          </a:prstGeom>
        </p:spPr>
      </p:pic>
      <p:sp>
        <p:nvSpPr>
          <p:cNvPr id="15" name="TextBox 14">
            <a:extLst>
              <a:ext uri="{FF2B5EF4-FFF2-40B4-BE49-F238E27FC236}">
                <a16:creationId xmlns:a16="http://schemas.microsoft.com/office/drawing/2014/main" id="{1311E339-B724-4DCA-866D-8B8840EF69DF}"/>
              </a:ext>
            </a:extLst>
          </p:cNvPr>
          <p:cNvSpPr txBox="1"/>
          <p:nvPr/>
        </p:nvSpPr>
        <p:spPr>
          <a:xfrm>
            <a:off x="4472468" y="5263408"/>
            <a:ext cx="694073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venir Next LT Pro" panose="020B0502020104020203"/>
                <a:ea typeface="+mn-ea"/>
                <a:cs typeface="+mn-cs"/>
              </a:rPr>
              <a:t>Lines 1, 2, 3, 4, &amp; 5 are the first immediate lines that fall out of our confidence intervals. However, line 1 seems to be the most significant and it is a sharp decay after line 1. Therefore, we are going to initially set our MA to </a:t>
            </a:r>
            <a:r>
              <a:rPr kumimoji="0" lang="en-US" sz="1800" b="1" i="1" u="none" strike="noStrike" kern="1200" cap="none" spc="0" normalizeH="0" baseline="0" noProof="0" dirty="0">
                <a:ln>
                  <a:noFill/>
                </a:ln>
                <a:solidFill>
                  <a:srgbClr val="000000"/>
                </a:solidFill>
                <a:effectLst/>
                <a:uLnTx/>
                <a:uFillTx/>
                <a:latin typeface="Avenir Next LT Pro" panose="020B0502020104020203"/>
                <a:ea typeface="+mn-ea"/>
                <a:cs typeface="+mn-cs"/>
              </a:rPr>
              <a:t>1</a:t>
            </a:r>
            <a:r>
              <a:rPr kumimoji="0" lang="en-US" sz="1800" u="none" strike="noStrike" kern="1200" cap="none" spc="0" normalizeH="0" baseline="0" noProof="0" dirty="0">
                <a:ln>
                  <a:noFill/>
                </a:ln>
                <a:solidFill>
                  <a:srgbClr val="000000"/>
                </a:solidFill>
                <a:effectLst/>
                <a:uLnTx/>
                <a:uFillTx/>
                <a:latin typeface="Avenir Next LT Pro" panose="020B0502020104020203"/>
                <a:ea typeface="+mn-ea"/>
                <a:cs typeface="+mn-cs"/>
              </a:rPr>
              <a:t>. </a:t>
            </a:r>
            <a:r>
              <a:rPr lang="en-US" dirty="0">
                <a:solidFill>
                  <a:srgbClr val="000000"/>
                </a:solidFill>
                <a:latin typeface="Avenir Next LT Pro" panose="020B0502020104020203"/>
              </a:rPr>
              <a:t>We want parsimony in our model. The less MA terms we set, the better.</a:t>
            </a:r>
            <a:endParaRPr kumimoji="0" lang="en-US" sz="1800" b="0" i="0" u="none" strike="noStrike" kern="1200" cap="none" spc="0" normalizeH="0" baseline="0" noProof="0" dirty="0">
              <a:ln>
                <a:noFill/>
              </a:ln>
              <a:solidFill>
                <a:srgbClr val="000000"/>
              </a:solidFill>
              <a:effectLst/>
              <a:uLnTx/>
              <a:uFillTx/>
              <a:latin typeface="Avenir Next LT Pro" panose="020B0502020104020203"/>
              <a:ea typeface="+mn-ea"/>
              <a:cs typeface="+mn-cs"/>
            </a:endParaRPr>
          </a:p>
        </p:txBody>
      </p:sp>
    </p:spTree>
    <p:extLst>
      <p:ext uri="{BB962C8B-B14F-4D97-AF65-F5344CB8AC3E}">
        <p14:creationId xmlns:p14="http://schemas.microsoft.com/office/powerpoint/2010/main" val="346186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7E0DD-C2A8-4122-926D-F75B421BA68F}"/>
              </a:ext>
            </a:extLst>
          </p:cNvPr>
          <p:cNvSpPr>
            <a:spLocks noGrp="1"/>
          </p:cNvSpPr>
          <p:nvPr>
            <p:ph type="title"/>
          </p:nvPr>
        </p:nvSpPr>
        <p:spPr>
          <a:xfrm>
            <a:off x="581191" y="33232"/>
            <a:ext cx="10993549" cy="1428750"/>
          </a:xfrm>
        </p:spPr>
        <p:txBody>
          <a:bodyPr vert="horz" lIns="91440" tIns="45720" rIns="91440" bIns="45720" rtlCol="0" anchor="b">
            <a:normAutofit/>
          </a:bodyPr>
          <a:lstStyle/>
          <a:p>
            <a:pPr defTabSz="457200"/>
            <a:r>
              <a:rPr lang="en-US" sz="3600" dirty="0"/>
              <a:t>Let’s model! </a:t>
            </a:r>
          </a:p>
        </p:txBody>
      </p:sp>
      <p:sp>
        <p:nvSpPr>
          <p:cNvPr id="39" name="Rectangle 3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a:extLst>
              <a:ext uri="{FF2B5EF4-FFF2-40B4-BE49-F238E27FC236}">
                <a16:creationId xmlns:a16="http://schemas.microsoft.com/office/drawing/2014/main" id="{47BB9005-5F2C-40E6-83E6-FB901BBF0E78}"/>
              </a:ext>
            </a:extLst>
          </p:cNvPr>
          <p:cNvPicPr>
            <a:picLocks noGrp="1" noChangeAspect="1"/>
          </p:cNvPicPr>
          <p:nvPr>
            <p:ph idx="1"/>
          </p:nvPr>
        </p:nvPicPr>
        <p:blipFill>
          <a:blip r:embed="rId2"/>
          <a:stretch>
            <a:fillRect/>
          </a:stretch>
        </p:blipFill>
        <p:spPr>
          <a:xfrm>
            <a:off x="849803" y="1393395"/>
            <a:ext cx="9801983" cy="5464605"/>
          </a:xfrm>
          <a:prstGeom prst="rect">
            <a:avLst/>
          </a:prstGeom>
        </p:spPr>
      </p:pic>
    </p:spTree>
    <p:extLst>
      <p:ext uri="{BB962C8B-B14F-4D97-AF65-F5344CB8AC3E}">
        <p14:creationId xmlns:p14="http://schemas.microsoft.com/office/powerpoint/2010/main" val="854067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2" name="Title 1">
            <a:extLst>
              <a:ext uri="{FF2B5EF4-FFF2-40B4-BE49-F238E27FC236}">
                <a16:creationId xmlns:a16="http://schemas.microsoft.com/office/drawing/2014/main" id="{F237E0DD-C2A8-4122-926D-F75B421BA68F}"/>
              </a:ext>
            </a:extLst>
          </p:cNvPr>
          <p:cNvSpPr>
            <a:spLocks noGrp="1"/>
          </p:cNvSpPr>
          <p:nvPr>
            <p:ph type="title"/>
          </p:nvPr>
        </p:nvSpPr>
        <p:spPr>
          <a:xfrm>
            <a:off x="581191" y="33232"/>
            <a:ext cx="10993549" cy="1428750"/>
          </a:xfrm>
        </p:spPr>
        <p:txBody>
          <a:bodyPr vert="horz" lIns="91440" tIns="45720" rIns="91440" bIns="45720" rtlCol="0" anchor="b">
            <a:normAutofit/>
          </a:bodyPr>
          <a:lstStyle/>
          <a:p>
            <a:pPr defTabSz="457200"/>
            <a:r>
              <a:rPr lang="en-US" sz="3600" dirty="0"/>
              <a:t>Let’s model! </a:t>
            </a:r>
          </a:p>
        </p:txBody>
      </p:sp>
      <p:sp>
        <p:nvSpPr>
          <p:cNvPr id="39" name="Rectangle 3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a:extLst>
              <a:ext uri="{FF2B5EF4-FFF2-40B4-BE49-F238E27FC236}">
                <a16:creationId xmlns:a16="http://schemas.microsoft.com/office/drawing/2014/main" id="{47BB9005-5F2C-40E6-83E6-FB901BBF0E78}"/>
              </a:ext>
            </a:extLst>
          </p:cNvPr>
          <p:cNvPicPr>
            <a:picLocks noGrp="1" noChangeAspect="1"/>
          </p:cNvPicPr>
          <p:nvPr>
            <p:ph idx="1"/>
          </p:nvPr>
        </p:nvPicPr>
        <p:blipFill>
          <a:blip r:embed="rId2"/>
          <a:stretch>
            <a:fillRect/>
          </a:stretch>
        </p:blipFill>
        <p:spPr>
          <a:xfrm>
            <a:off x="849803" y="1393395"/>
            <a:ext cx="9801983" cy="5464605"/>
          </a:xfrm>
          <a:prstGeom prst="rect">
            <a:avLst/>
          </a:prstGeom>
        </p:spPr>
      </p:pic>
      <p:sp>
        <p:nvSpPr>
          <p:cNvPr id="3" name="Rectangle 2">
            <a:extLst>
              <a:ext uri="{FF2B5EF4-FFF2-40B4-BE49-F238E27FC236}">
                <a16:creationId xmlns:a16="http://schemas.microsoft.com/office/drawing/2014/main" id="{9B7DE60D-6A6D-4A3A-A38B-3EE8E86F76CA}"/>
              </a:ext>
            </a:extLst>
          </p:cNvPr>
          <p:cNvSpPr/>
          <p:nvPr/>
        </p:nvSpPr>
        <p:spPr>
          <a:xfrm>
            <a:off x="1576252" y="4125697"/>
            <a:ext cx="853440" cy="394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9DD213-DA3F-4AE0-AB0A-A484647054F0}"/>
              </a:ext>
            </a:extLst>
          </p:cNvPr>
          <p:cNvSpPr/>
          <p:nvPr/>
        </p:nvSpPr>
        <p:spPr>
          <a:xfrm>
            <a:off x="2503637" y="4125697"/>
            <a:ext cx="853441" cy="39405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CF62B1-289E-4A4D-90B3-5BC9EE9050D2}"/>
              </a:ext>
            </a:extLst>
          </p:cNvPr>
          <p:cNvSpPr/>
          <p:nvPr/>
        </p:nvSpPr>
        <p:spPr>
          <a:xfrm>
            <a:off x="953589" y="6234642"/>
            <a:ext cx="2817222" cy="20668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B116AA-9AF9-450C-830C-0032F3CE1AE7}"/>
              </a:ext>
            </a:extLst>
          </p:cNvPr>
          <p:cNvSpPr/>
          <p:nvPr/>
        </p:nvSpPr>
        <p:spPr>
          <a:xfrm>
            <a:off x="953589" y="6442976"/>
            <a:ext cx="2817222" cy="20668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A30A079-1BF1-4C79-A159-8C581047E74A}"/>
              </a:ext>
            </a:extLst>
          </p:cNvPr>
          <p:cNvSpPr/>
          <p:nvPr/>
        </p:nvSpPr>
        <p:spPr>
          <a:xfrm>
            <a:off x="4545874" y="1608892"/>
            <a:ext cx="122676" cy="3940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57B7FB-C6B5-4E30-8610-1F35D60072EA}"/>
              </a:ext>
            </a:extLst>
          </p:cNvPr>
          <p:cNvSpPr/>
          <p:nvPr/>
        </p:nvSpPr>
        <p:spPr>
          <a:xfrm>
            <a:off x="4746329" y="1631460"/>
            <a:ext cx="152400" cy="3635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a:extLst>
              <a:ext uri="{FF2B5EF4-FFF2-40B4-BE49-F238E27FC236}">
                <a16:creationId xmlns:a16="http://schemas.microsoft.com/office/drawing/2014/main" id="{ADD89A67-5178-4850-8722-43C080662994}"/>
              </a:ext>
            </a:extLst>
          </p:cNvPr>
          <p:cNvSpPr/>
          <p:nvPr/>
        </p:nvSpPr>
        <p:spPr>
          <a:xfrm>
            <a:off x="4970655" y="1624118"/>
            <a:ext cx="152400" cy="36359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extBox 3">
            <a:extLst>
              <a:ext uri="{FF2B5EF4-FFF2-40B4-BE49-F238E27FC236}">
                <a16:creationId xmlns:a16="http://schemas.microsoft.com/office/drawing/2014/main" id="{5DC26D6C-0602-470A-AC86-209B4FC8D89E}"/>
              </a:ext>
            </a:extLst>
          </p:cNvPr>
          <p:cNvSpPr txBox="1"/>
          <p:nvPr/>
        </p:nvSpPr>
        <p:spPr>
          <a:xfrm>
            <a:off x="4421935" y="1135141"/>
            <a:ext cx="801188" cy="369332"/>
          </a:xfrm>
          <a:prstGeom prst="rect">
            <a:avLst/>
          </a:prstGeom>
          <a:noFill/>
        </p:spPr>
        <p:txBody>
          <a:bodyPr wrap="square" rtlCol="0">
            <a:spAutoFit/>
          </a:bodyPr>
          <a:lstStyle/>
          <a:p>
            <a:r>
              <a:rPr lang="en-US" b="1" dirty="0" err="1">
                <a:solidFill>
                  <a:srgbClr val="00B050"/>
                </a:solidFill>
              </a:rPr>
              <a:t>p</a:t>
            </a:r>
            <a:r>
              <a:rPr lang="en-US" b="1" dirty="0" err="1"/>
              <a:t>,</a:t>
            </a:r>
            <a:r>
              <a:rPr lang="en-US" b="1" dirty="0" err="1">
                <a:solidFill>
                  <a:srgbClr val="FF0000"/>
                </a:solidFill>
              </a:rPr>
              <a:t>d</a:t>
            </a:r>
            <a:r>
              <a:rPr lang="en-US" b="1" dirty="0" err="1"/>
              <a:t>,</a:t>
            </a:r>
            <a:r>
              <a:rPr lang="en-US" b="1" dirty="0" err="1">
                <a:solidFill>
                  <a:srgbClr val="0070C0"/>
                </a:solidFill>
              </a:rPr>
              <a:t>q</a:t>
            </a:r>
            <a:endParaRPr lang="en-US" b="1" dirty="0">
              <a:solidFill>
                <a:srgbClr val="0070C0"/>
              </a:solidFill>
            </a:endParaRPr>
          </a:p>
        </p:txBody>
      </p:sp>
      <p:sp>
        <p:nvSpPr>
          <p:cNvPr id="5" name="TextBox 4">
            <a:extLst>
              <a:ext uri="{FF2B5EF4-FFF2-40B4-BE49-F238E27FC236}">
                <a16:creationId xmlns:a16="http://schemas.microsoft.com/office/drawing/2014/main" id="{E4218067-1099-4ABD-840B-455FD766E344}"/>
              </a:ext>
            </a:extLst>
          </p:cNvPr>
          <p:cNvSpPr txBox="1"/>
          <p:nvPr/>
        </p:nvSpPr>
        <p:spPr>
          <a:xfrm>
            <a:off x="8337820" y="1720236"/>
            <a:ext cx="3587781" cy="4524315"/>
          </a:xfrm>
          <a:prstGeom prst="rect">
            <a:avLst/>
          </a:prstGeom>
          <a:solidFill>
            <a:schemeClr val="bg1"/>
          </a:solidFill>
        </p:spPr>
        <p:txBody>
          <a:bodyPr wrap="square" rtlCol="0">
            <a:spAutoFit/>
          </a:bodyPr>
          <a:lstStyle/>
          <a:p>
            <a:r>
              <a:rPr lang="en-US" b="1" dirty="0">
                <a:solidFill>
                  <a:srgbClr val="00B050"/>
                </a:solidFill>
              </a:rPr>
              <a:t>ar1: </a:t>
            </a:r>
            <a:r>
              <a:rPr lang="en-US" dirty="0">
                <a:solidFill>
                  <a:srgbClr val="00B050"/>
                </a:solidFill>
              </a:rPr>
              <a:t>This is a coefficient to show how quickly the time series model tends to pull back towards the mean. The closer it is to 0, the more it tends to pull towards the mean. It is significant because the confidence intervals do NOT contain zero.</a:t>
            </a:r>
          </a:p>
          <a:p>
            <a:endParaRPr lang="en-US" b="1" dirty="0">
              <a:solidFill>
                <a:srgbClr val="00B050"/>
              </a:solidFill>
            </a:endParaRPr>
          </a:p>
          <a:p>
            <a:r>
              <a:rPr lang="en-US" b="1" dirty="0">
                <a:solidFill>
                  <a:srgbClr val="0070C0"/>
                </a:solidFill>
              </a:rPr>
              <a:t>ma1:</a:t>
            </a:r>
            <a:r>
              <a:rPr lang="en-US" dirty="0">
                <a:solidFill>
                  <a:srgbClr val="0070C0"/>
                </a:solidFill>
              </a:rPr>
              <a:t> An indication of the moving average behavior. The closer to zero it is, the less the average moves. It is significant because the confidence intervals do NOT contain zero. </a:t>
            </a:r>
            <a:endParaRPr lang="en-US" b="1" dirty="0">
              <a:solidFill>
                <a:srgbClr val="0070C0"/>
              </a:solidFill>
            </a:endParaRPr>
          </a:p>
        </p:txBody>
      </p:sp>
    </p:spTree>
    <p:extLst>
      <p:ext uri="{BB962C8B-B14F-4D97-AF65-F5344CB8AC3E}">
        <p14:creationId xmlns:p14="http://schemas.microsoft.com/office/powerpoint/2010/main" val="781115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C0F0C-902B-4F2B-8879-43A9CBFD1064}"/>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defTabSz="457200"/>
            <a:r>
              <a:rPr lang="en-US" sz="3600" dirty="0"/>
              <a:t>Exploratory, let’s try another model: set the AR to two terms</a:t>
            </a:r>
          </a:p>
        </p:txBody>
      </p:sp>
      <p:sp>
        <p:nvSpPr>
          <p:cNvPr id="39" name="Rectangle 3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a:extLst>
              <a:ext uri="{FF2B5EF4-FFF2-40B4-BE49-F238E27FC236}">
                <a16:creationId xmlns:a16="http://schemas.microsoft.com/office/drawing/2014/main" id="{7734BFFD-B687-4468-B926-B15570F81FDC}"/>
              </a:ext>
            </a:extLst>
          </p:cNvPr>
          <p:cNvPicPr>
            <a:picLocks noGrp="1" noChangeAspect="1"/>
          </p:cNvPicPr>
          <p:nvPr>
            <p:ph idx="1"/>
          </p:nvPr>
        </p:nvPicPr>
        <p:blipFill>
          <a:blip r:embed="rId2"/>
          <a:stretch>
            <a:fillRect/>
          </a:stretch>
        </p:blipFill>
        <p:spPr>
          <a:xfrm>
            <a:off x="134656" y="2152651"/>
            <a:ext cx="8653657" cy="4608072"/>
          </a:xfrm>
          <a:prstGeom prst="rect">
            <a:avLst/>
          </a:prstGeom>
        </p:spPr>
      </p:pic>
      <p:sp>
        <p:nvSpPr>
          <p:cNvPr id="7" name="TextBox 6">
            <a:extLst>
              <a:ext uri="{FF2B5EF4-FFF2-40B4-BE49-F238E27FC236}">
                <a16:creationId xmlns:a16="http://schemas.microsoft.com/office/drawing/2014/main" id="{F5EFC83B-9B9D-40B7-B461-308AB21499FA}"/>
              </a:ext>
            </a:extLst>
          </p:cNvPr>
          <p:cNvSpPr txBox="1"/>
          <p:nvPr/>
        </p:nvSpPr>
        <p:spPr>
          <a:xfrm>
            <a:off x="7365821" y="5668988"/>
            <a:ext cx="3709851" cy="92333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0" lang="en-US" b="0" i="0" u="none" strike="noStrike" kern="1200" cap="none" spc="0" normalizeH="0" baseline="0" noProof="0" dirty="0">
                <a:ln>
                  <a:noFill/>
                </a:ln>
                <a:solidFill>
                  <a:srgbClr val="00B050"/>
                </a:solidFill>
                <a:effectLst/>
                <a:uLnTx/>
                <a:uFillTx/>
                <a:latin typeface="Avenir Next LT Pro" panose="020B0502020104020203"/>
                <a:ea typeface="+mn-ea"/>
                <a:cs typeface="+mn-cs"/>
              </a:rPr>
              <a:t>The </a:t>
            </a:r>
            <a:r>
              <a:rPr lang="en-US" b="1" dirty="0" err="1">
                <a:solidFill>
                  <a:srgbClr val="00B050"/>
                </a:solidFill>
                <a:latin typeface="Avenir Next LT Pro" panose="020B0502020104020203"/>
              </a:rPr>
              <a:t>ar</a:t>
            </a:r>
            <a:r>
              <a:rPr kumimoji="0" lang="en-US" b="1" i="0" u="none" strike="noStrike" kern="1200" cap="none" spc="0" normalizeH="0" baseline="0" noProof="0" dirty="0">
                <a:ln>
                  <a:noFill/>
                </a:ln>
                <a:solidFill>
                  <a:srgbClr val="00B050"/>
                </a:solidFill>
                <a:effectLst/>
                <a:uLnTx/>
                <a:uFillTx/>
                <a:latin typeface="Avenir Next LT Pro" panose="020B0502020104020203"/>
                <a:ea typeface="+mn-ea"/>
                <a:cs typeface="+mn-cs"/>
              </a:rPr>
              <a:t>2 </a:t>
            </a:r>
            <a:r>
              <a:rPr kumimoji="0" lang="en-US" b="0" i="0" u="none" strike="noStrike" kern="1200" cap="none" spc="0" normalizeH="0" baseline="0" noProof="0" dirty="0">
                <a:ln>
                  <a:noFill/>
                </a:ln>
                <a:solidFill>
                  <a:srgbClr val="00B050"/>
                </a:solidFill>
                <a:effectLst/>
                <a:uLnTx/>
                <a:uFillTx/>
                <a:latin typeface="Avenir Next LT Pro" panose="020B0502020104020203"/>
                <a:ea typeface="+mn-ea"/>
                <a:cs typeface="+mn-cs"/>
              </a:rPr>
              <a:t>95% CI contains zero. Therefore, it is NOT worth it to keep it in the model. </a:t>
            </a:r>
          </a:p>
        </p:txBody>
      </p:sp>
      <p:sp>
        <p:nvSpPr>
          <p:cNvPr id="11" name="Rectangle 10">
            <a:extLst>
              <a:ext uri="{FF2B5EF4-FFF2-40B4-BE49-F238E27FC236}">
                <a16:creationId xmlns:a16="http://schemas.microsoft.com/office/drawing/2014/main" id="{27542EE6-26C9-40DE-9A72-5C8A9737B8E4}"/>
              </a:ext>
            </a:extLst>
          </p:cNvPr>
          <p:cNvSpPr/>
          <p:nvPr/>
        </p:nvSpPr>
        <p:spPr>
          <a:xfrm>
            <a:off x="233464" y="6206247"/>
            <a:ext cx="2178996" cy="2176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256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C0F0C-902B-4F2B-8879-43A9CBFD1064}"/>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defTabSz="457200"/>
            <a:r>
              <a:rPr lang="en-US" sz="3600"/>
              <a:t>Exploratory, let’s try another model: set the MA to two terms</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19291105-4139-4F9E-80AC-F06E7D825297}"/>
              </a:ext>
            </a:extLst>
          </p:cNvPr>
          <p:cNvPicPr>
            <a:picLocks noGrp="1" noChangeAspect="1"/>
          </p:cNvPicPr>
          <p:nvPr>
            <p:ph idx="1"/>
          </p:nvPr>
        </p:nvPicPr>
        <p:blipFill>
          <a:blip r:embed="rId2"/>
          <a:stretch>
            <a:fillRect/>
          </a:stretch>
        </p:blipFill>
        <p:spPr>
          <a:xfrm>
            <a:off x="134657" y="2027646"/>
            <a:ext cx="8986704" cy="4830354"/>
          </a:xfrm>
          <a:prstGeom prst="rect">
            <a:avLst/>
          </a:prstGeom>
        </p:spPr>
      </p:pic>
      <p:sp>
        <p:nvSpPr>
          <p:cNvPr id="6" name="Rectangle 5">
            <a:extLst>
              <a:ext uri="{FF2B5EF4-FFF2-40B4-BE49-F238E27FC236}">
                <a16:creationId xmlns:a16="http://schemas.microsoft.com/office/drawing/2014/main" id="{74AE5259-8DD6-40E8-A403-B7589B6043FA}"/>
              </a:ext>
            </a:extLst>
          </p:cNvPr>
          <p:cNvSpPr/>
          <p:nvPr/>
        </p:nvSpPr>
        <p:spPr>
          <a:xfrm>
            <a:off x="223736" y="6498077"/>
            <a:ext cx="2373549" cy="24319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5EFC83B-9B9D-40B7-B461-308AB21499FA}"/>
              </a:ext>
            </a:extLst>
          </p:cNvPr>
          <p:cNvSpPr txBox="1"/>
          <p:nvPr/>
        </p:nvSpPr>
        <p:spPr>
          <a:xfrm>
            <a:off x="7463246" y="5677989"/>
            <a:ext cx="3709851" cy="923330"/>
          </a:xfrm>
          <a:prstGeom prst="rect">
            <a:avLst/>
          </a:prstGeom>
          <a:noFill/>
        </p:spPr>
        <p:txBody>
          <a:bodyPr wrap="square" rtlCol="0">
            <a:spAutoFit/>
          </a:bodyPr>
          <a:lstStyle/>
          <a:p>
            <a:r>
              <a:rPr lang="en-US" dirty="0">
                <a:solidFill>
                  <a:srgbClr val="0070C0"/>
                </a:solidFill>
              </a:rPr>
              <a:t>The </a:t>
            </a:r>
            <a:r>
              <a:rPr lang="en-US" b="1" dirty="0">
                <a:solidFill>
                  <a:srgbClr val="0070C0"/>
                </a:solidFill>
              </a:rPr>
              <a:t>ma2 </a:t>
            </a:r>
            <a:r>
              <a:rPr lang="en-US" dirty="0">
                <a:solidFill>
                  <a:srgbClr val="0070C0"/>
                </a:solidFill>
              </a:rPr>
              <a:t>95% CI contains zero. Therefore, it is NOT worth it to keep it in the model. </a:t>
            </a:r>
          </a:p>
        </p:txBody>
      </p:sp>
    </p:spTree>
    <p:extLst>
      <p:ext uri="{BB962C8B-B14F-4D97-AF65-F5344CB8AC3E}">
        <p14:creationId xmlns:p14="http://schemas.microsoft.com/office/powerpoint/2010/main" val="298106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C7A8-0761-4488-8B04-FE89B88D455A}"/>
              </a:ext>
            </a:extLst>
          </p:cNvPr>
          <p:cNvSpPr>
            <a:spLocks noGrp="1"/>
          </p:cNvSpPr>
          <p:nvPr>
            <p:ph type="title"/>
          </p:nvPr>
        </p:nvSpPr>
        <p:spPr/>
        <p:txBody>
          <a:bodyPr/>
          <a:lstStyle/>
          <a:p>
            <a:r>
              <a:rPr lang="en-US" dirty="0"/>
              <a:t>Our goal</a:t>
            </a:r>
          </a:p>
        </p:txBody>
      </p:sp>
      <p:sp>
        <p:nvSpPr>
          <p:cNvPr id="3" name="Content Placeholder 2">
            <a:extLst>
              <a:ext uri="{FF2B5EF4-FFF2-40B4-BE49-F238E27FC236}">
                <a16:creationId xmlns:a16="http://schemas.microsoft.com/office/drawing/2014/main" id="{4BDC1CED-975C-427E-8CDA-4ED5926F463B}"/>
              </a:ext>
            </a:extLst>
          </p:cNvPr>
          <p:cNvSpPr>
            <a:spLocks noGrp="1"/>
          </p:cNvSpPr>
          <p:nvPr>
            <p:ph idx="1"/>
          </p:nvPr>
        </p:nvSpPr>
        <p:spPr/>
        <p:txBody>
          <a:bodyPr>
            <a:normAutofit fontScale="92500"/>
          </a:bodyPr>
          <a:lstStyle/>
          <a:p>
            <a:r>
              <a:rPr lang="en-US" dirty="0"/>
              <a:t>Today we will be running a series of statistics to fit the best ARIMA model given our data. </a:t>
            </a:r>
          </a:p>
          <a:p>
            <a:pPr lvl="1"/>
            <a:r>
              <a:rPr lang="en-US" dirty="0"/>
              <a:t>By fitting the model, we will be able to forecast what data in the future will look like.</a:t>
            </a:r>
          </a:p>
          <a:p>
            <a:pPr marL="323992" lvl="1" indent="0">
              <a:buNone/>
            </a:pPr>
            <a:endParaRPr lang="en-US" dirty="0"/>
          </a:p>
          <a:p>
            <a:r>
              <a:rPr lang="en-US" dirty="0"/>
              <a:t>We will be calculating three components to the ARIMA model</a:t>
            </a:r>
          </a:p>
          <a:p>
            <a:pPr lvl="1"/>
            <a:r>
              <a:rPr lang="en-US" dirty="0"/>
              <a:t>The number of lags needed in the stationary series (The number of autoregressive terms to fit our model), our </a:t>
            </a:r>
            <a:r>
              <a:rPr lang="en-US" b="1" i="1" dirty="0">
                <a:solidFill>
                  <a:srgbClr val="FF0000"/>
                </a:solidFill>
              </a:rPr>
              <a:t>AR (AKA “p”)</a:t>
            </a:r>
          </a:p>
          <a:p>
            <a:pPr lvl="1"/>
            <a:r>
              <a:rPr lang="en-US" dirty="0"/>
              <a:t>The number of differences needed to make the data stationary (The number of nonseasonal differences), our </a:t>
            </a:r>
            <a:r>
              <a:rPr lang="en-US" b="1" i="1" dirty="0">
                <a:solidFill>
                  <a:srgbClr val="00B050"/>
                </a:solidFill>
              </a:rPr>
              <a:t>I (AKA “d”)</a:t>
            </a:r>
          </a:p>
          <a:p>
            <a:pPr lvl="1"/>
            <a:r>
              <a:rPr lang="en-US" dirty="0"/>
              <a:t>The number of lags of the forecast error (The number of moving average terms), our </a:t>
            </a:r>
            <a:r>
              <a:rPr lang="en-US" b="1" i="1" dirty="0">
                <a:solidFill>
                  <a:srgbClr val="0070C0"/>
                </a:solidFill>
              </a:rPr>
              <a:t>MA (AKA “q”)</a:t>
            </a:r>
          </a:p>
          <a:p>
            <a:pPr lvl="1"/>
            <a:endParaRPr lang="en-US" b="1" i="1" dirty="0">
              <a:solidFill>
                <a:srgbClr val="0070C0"/>
              </a:solidFill>
            </a:endParaRPr>
          </a:p>
          <a:p>
            <a:r>
              <a:rPr lang="en-US" dirty="0">
                <a:solidFill>
                  <a:schemeClr val="tx1"/>
                </a:solidFill>
              </a:rPr>
              <a:t>With these components, we are able to fit a model that can properly forecast future events. (Or at least we hope so…)</a:t>
            </a:r>
          </a:p>
        </p:txBody>
      </p:sp>
    </p:spTree>
    <p:extLst>
      <p:ext uri="{BB962C8B-B14F-4D97-AF65-F5344CB8AC3E}">
        <p14:creationId xmlns:p14="http://schemas.microsoft.com/office/powerpoint/2010/main" val="2948873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7" name="Rectangle 3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2" name="Title 1">
            <a:extLst>
              <a:ext uri="{FF2B5EF4-FFF2-40B4-BE49-F238E27FC236}">
                <a16:creationId xmlns:a16="http://schemas.microsoft.com/office/drawing/2014/main" id="{F237E0DD-C2A8-4122-926D-F75B421BA68F}"/>
              </a:ext>
            </a:extLst>
          </p:cNvPr>
          <p:cNvSpPr>
            <a:spLocks noGrp="1"/>
          </p:cNvSpPr>
          <p:nvPr>
            <p:ph type="title"/>
          </p:nvPr>
        </p:nvSpPr>
        <p:spPr>
          <a:xfrm>
            <a:off x="581191" y="33232"/>
            <a:ext cx="10993549" cy="1428750"/>
          </a:xfrm>
        </p:spPr>
        <p:txBody>
          <a:bodyPr vert="horz" lIns="91440" tIns="45720" rIns="91440" bIns="45720" rtlCol="0" anchor="b">
            <a:normAutofit/>
          </a:bodyPr>
          <a:lstStyle/>
          <a:p>
            <a:pPr defTabSz="457200"/>
            <a:r>
              <a:rPr lang="en-US" sz="3600" b="1" dirty="0"/>
              <a:t>Our best model is the first one we ran! </a:t>
            </a:r>
          </a:p>
        </p:txBody>
      </p:sp>
      <p:sp>
        <p:nvSpPr>
          <p:cNvPr id="39" name="Rectangle 3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8">
            <a:extLst>
              <a:ext uri="{FF2B5EF4-FFF2-40B4-BE49-F238E27FC236}">
                <a16:creationId xmlns:a16="http://schemas.microsoft.com/office/drawing/2014/main" id="{47BB9005-5F2C-40E6-83E6-FB901BBF0E78}"/>
              </a:ext>
            </a:extLst>
          </p:cNvPr>
          <p:cNvPicPr>
            <a:picLocks noGrp="1" noChangeAspect="1"/>
          </p:cNvPicPr>
          <p:nvPr>
            <p:ph idx="1"/>
          </p:nvPr>
        </p:nvPicPr>
        <p:blipFill>
          <a:blip r:embed="rId2"/>
          <a:stretch>
            <a:fillRect/>
          </a:stretch>
        </p:blipFill>
        <p:spPr>
          <a:xfrm>
            <a:off x="849803" y="1393395"/>
            <a:ext cx="9801983" cy="5464605"/>
          </a:xfrm>
          <a:prstGeom prst="rect">
            <a:avLst/>
          </a:prstGeom>
        </p:spPr>
      </p:pic>
    </p:spTree>
    <p:extLst>
      <p:ext uri="{BB962C8B-B14F-4D97-AF65-F5344CB8AC3E}">
        <p14:creationId xmlns:p14="http://schemas.microsoft.com/office/powerpoint/2010/main" val="2436035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617E6-CF02-48E2-A071-1C2C376D91BD}"/>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defTabSz="457200"/>
            <a:r>
              <a:rPr lang="en-US" sz="3600" dirty="0"/>
              <a:t>Final step: Use </a:t>
            </a:r>
            <a:r>
              <a:rPr lang="en-US" sz="3600" cap="none" dirty="0" err="1"/>
              <a:t>auto.arima</a:t>
            </a:r>
            <a:r>
              <a:rPr lang="en-US" sz="3600" cap="none" dirty="0"/>
              <a:t>() </a:t>
            </a:r>
            <a:r>
              <a:rPr lang="en-US" sz="3600" dirty="0"/>
              <a:t>to have R create the model for us</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8FA207B5-7075-4499-8DEA-2966150013D5}"/>
              </a:ext>
            </a:extLst>
          </p:cNvPr>
          <p:cNvPicPr>
            <a:picLocks noGrp="1" noChangeAspect="1"/>
          </p:cNvPicPr>
          <p:nvPr>
            <p:ph idx="1"/>
          </p:nvPr>
        </p:nvPicPr>
        <p:blipFill>
          <a:blip r:embed="rId2"/>
          <a:stretch>
            <a:fillRect/>
          </a:stretch>
        </p:blipFill>
        <p:spPr>
          <a:xfrm>
            <a:off x="134657" y="2062703"/>
            <a:ext cx="9543845" cy="4795782"/>
          </a:xfrm>
          <a:prstGeom prst="rect">
            <a:avLst/>
          </a:prstGeom>
        </p:spPr>
      </p:pic>
    </p:spTree>
    <p:extLst>
      <p:ext uri="{BB962C8B-B14F-4D97-AF65-F5344CB8AC3E}">
        <p14:creationId xmlns:p14="http://schemas.microsoft.com/office/powerpoint/2010/main" val="3116007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sp>
        <p:nvSpPr>
          <p:cNvPr id="2" name="Title 1">
            <a:extLst>
              <a:ext uri="{FF2B5EF4-FFF2-40B4-BE49-F238E27FC236}">
                <a16:creationId xmlns:a16="http://schemas.microsoft.com/office/drawing/2014/main" id="{552617E6-CF02-48E2-A071-1C2C376D91BD}"/>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defTabSz="457200"/>
            <a:r>
              <a:rPr lang="en-US" sz="3600" dirty="0"/>
              <a:t>Final step: Use </a:t>
            </a:r>
            <a:r>
              <a:rPr lang="en-US" sz="3600" cap="none" dirty="0" err="1"/>
              <a:t>auto.arima</a:t>
            </a:r>
            <a:r>
              <a:rPr lang="en-US" sz="3600" cap="none" dirty="0"/>
              <a:t>() </a:t>
            </a:r>
            <a:r>
              <a:rPr lang="en-US" sz="3600" dirty="0"/>
              <a:t>to have R create the model for us</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8FA207B5-7075-4499-8DEA-2966150013D5}"/>
              </a:ext>
            </a:extLst>
          </p:cNvPr>
          <p:cNvPicPr>
            <a:picLocks noGrp="1" noChangeAspect="1"/>
          </p:cNvPicPr>
          <p:nvPr>
            <p:ph idx="1"/>
          </p:nvPr>
        </p:nvPicPr>
        <p:blipFill>
          <a:blip r:embed="rId2"/>
          <a:stretch>
            <a:fillRect/>
          </a:stretch>
        </p:blipFill>
        <p:spPr>
          <a:xfrm>
            <a:off x="134657" y="2062703"/>
            <a:ext cx="9543845" cy="4795782"/>
          </a:xfrm>
          <a:prstGeom prst="rect">
            <a:avLst/>
          </a:prstGeom>
        </p:spPr>
      </p:pic>
      <p:sp>
        <p:nvSpPr>
          <p:cNvPr id="3" name="TextBox 2">
            <a:extLst>
              <a:ext uri="{FF2B5EF4-FFF2-40B4-BE49-F238E27FC236}">
                <a16:creationId xmlns:a16="http://schemas.microsoft.com/office/drawing/2014/main" id="{FF35DA61-78BD-4425-8079-3B456EBFFEDE}"/>
              </a:ext>
            </a:extLst>
          </p:cNvPr>
          <p:cNvSpPr txBox="1"/>
          <p:nvPr/>
        </p:nvSpPr>
        <p:spPr>
          <a:xfrm>
            <a:off x="7489316" y="3491453"/>
            <a:ext cx="3824111" cy="1477328"/>
          </a:xfrm>
          <a:prstGeom prst="rect">
            <a:avLst/>
          </a:prstGeom>
          <a:noFill/>
        </p:spPr>
        <p:txBody>
          <a:bodyPr wrap="square" rtlCol="0">
            <a:spAutoFit/>
          </a:bodyPr>
          <a:lstStyle/>
          <a:p>
            <a:r>
              <a:rPr lang="en-US" dirty="0"/>
              <a:t>The </a:t>
            </a:r>
            <a:r>
              <a:rPr lang="en-US" dirty="0" err="1"/>
              <a:t>auto.arima</a:t>
            </a:r>
            <a:r>
              <a:rPr lang="en-US" dirty="0"/>
              <a:t>() function chose the same model we chose (</a:t>
            </a:r>
            <a:r>
              <a:rPr lang="en-US" dirty="0" err="1"/>
              <a:t>arima</a:t>
            </a:r>
            <a:r>
              <a:rPr lang="en-US" dirty="0"/>
              <a:t>( 1,1,1) ). Therefore, we can have more assurance that our model is the correct one. </a:t>
            </a:r>
          </a:p>
        </p:txBody>
      </p:sp>
    </p:spTree>
    <p:extLst>
      <p:ext uri="{BB962C8B-B14F-4D97-AF65-F5344CB8AC3E}">
        <p14:creationId xmlns:p14="http://schemas.microsoft.com/office/powerpoint/2010/main" val="1964466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2" name="Rectangle 51">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FDEE2319-8D26-42DA-AB00-861A99ED18BF}"/>
              </a:ext>
            </a:extLst>
          </p:cNvPr>
          <p:cNvPicPr>
            <a:picLocks noChangeAspect="1"/>
          </p:cNvPicPr>
          <p:nvPr/>
        </p:nvPicPr>
        <p:blipFill>
          <a:blip r:embed="rId2"/>
          <a:stretch>
            <a:fillRect/>
          </a:stretch>
        </p:blipFill>
        <p:spPr>
          <a:xfrm>
            <a:off x="100755" y="1005840"/>
            <a:ext cx="7844395" cy="5530297"/>
          </a:xfrm>
          <a:prstGeom prst="rect">
            <a:avLst/>
          </a:prstGeom>
        </p:spPr>
      </p:pic>
      <p:sp>
        <p:nvSpPr>
          <p:cNvPr id="60" name="Rectangle 5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38A773-0616-4EBD-A35D-D2ECA0AFBBEF}"/>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defTabSz="457200"/>
            <a:r>
              <a:rPr lang="en-US" sz="3100">
                <a:solidFill>
                  <a:srgbClr val="FFFFFF"/>
                </a:solidFill>
              </a:rPr>
              <a:t>Plot the model with forecasting</a:t>
            </a:r>
          </a:p>
        </p:txBody>
      </p:sp>
    </p:spTree>
    <p:extLst>
      <p:ext uri="{BB962C8B-B14F-4D97-AF65-F5344CB8AC3E}">
        <p14:creationId xmlns:p14="http://schemas.microsoft.com/office/powerpoint/2010/main" val="465769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6617-A177-4917-9415-F154ED9247FA}"/>
              </a:ext>
            </a:extLst>
          </p:cNvPr>
          <p:cNvSpPr>
            <a:spLocks noGrp="1"/>
          </p:cNvSpPr>
          <p:nvPr>
            <p:ph type="title"/>
          </p:nvPr>
        </p:nvSpPr>
        <p:spPr/>
        <p:txBody>
          <a:bodyPr/>
          <a:lstStyle/>
          <a:p>
            <a:r>
              <a:rPr lang="en-US" dirty="0"/>
              <a:t>Extra resources</a:t>
            </a:r>
          </a:p>
        </p:txBody>
      </p:sp>
      <p:sp>
        <p:nvSpPr>
          <p:cNvPr id="3" name="Content Placeholder 2">
            <a:extLst>
              <a:ext uri="{FF2B5EF4-FFF2-40B4-BE49-F238E27FC236}">
                <a16:creationId xmlns:a16="http://schemas.microsoft.com/office/drawing/2014/main" id="{9AF1C133-2C9F-4D58-ADC1-8DD8E5AD5C28}"/>
              </a:ext>
            </a:extLst>
          </p:cNvPr>
          <p:cNvSpPr>
            <a:spLocks noGrp="1"/>
          </p:cNvSpPr>
          <p:nvPr>
            <p:ph idx="1"/>
          </p:nvPr>
        </p:nvSpPr>
        <p:spPr/>
        <p:txBody>
          <a:bodyPr/>
          <a:lstStyle/>
          <a:p>
            <a:r>
              <a:rPr lang="en-US" dirty="0">
                <a:hlinkClick r:id="rId2"/>
              </a:rPr>
              <a:t>https://people.duke.edu/~rnau/Slides_on_ARIMA_models--Robert_Nau.pdf</a:t>
            </a:r>
            <a:endParaRPr lang="en-US" dirty="0"/>
          </a:p>
          <a:p>
            <a:r>
              <a:rPr lang="en-US" dirty="0">
                <a:hlinkClick r:id="rId3"/>
              </a:rPr>
              <a:t>https://blogs.oracle.com/datascience/introduction-to-forecasting-with-arima-in-r</a:t>
            </a:r>
            <a:endParaRPr lang="en-US" dirty="0"/>
          </a:p>
          <a:p>
            <a:r>
              <a:rPr lang="en-US" dirty="0">
                <a:hlinkClick r:id="rId4"/>
              </a:rPr>
              <a:t>https://datascienceplus.com/time-series-analysis-using-arima-model-in-r/</a:t>
            </a:r>
            <a:r>
              <a:rPr lang="en-US" dirty="0"/>
              <a:t> </a:t>
            </a:r>
          </a:p>
        </p:txBody>
      </p:sp>
    </p:spTree>
    <p:extLst>
      <p:ext uri="{BB962C8B-B14F-4D97-AF65-F5344CB8AC3E}">
        <p14:creationId xmlns:p14="http://schemas.microsoft.com/office/powerpoint/2010/main" val="402908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E7AF-34D4-4377-BCCF-163EC4839EAF}"/>
              </a:ext>
            </a:extLst>
          </p:cNvPr>
          <p:cNvSpPr>
            <a:spLocks noGrp="1"/>
          </p:cNvSpPr>
          <p:nvPr>
            <p:ph type="title"/>
          </p:nvPr>
        </p:nvSpPr>
        <p:spPr/>
        <p:txBody>
          <a:bodyPr/>
          <a:lstStyle/>
          <a:p>
            <a:r>
              <a:rPr lang="en-US" dirty="0"/>
              <a:t>Three components to learn:</a:t>
            </a:r>
          </a:p>
        </p:txBody>
      </p:sp>
      <p:sp>
        <p:nvSpPr>
          <p:cNvPr id="3" name="Content Placeholder 2">
            <a:extLst>
              <a:ext uri="{FF2B5EF4-FFF2-40B4-BE49-F238E27FC236}">
                <a16:creationId xmlns:a16="http://schemas.microsoft.com/office/drawing/2014/main" id="{A63DB7E2-30BD-4E7A-8C98-02BD1AFA873C}"/>
              </a:ext>
            </a:extLst>
          </p:cNvPr>
          <p:cNvSpPr>
            <a:spLocks noGrp="1"/>
          </p:cNvSpPr>
          <p:nvPr>
            <p:ph idx="1"/>
          </p:nvPr>
        </p:nvSpPr>
        <p:spPr/>
        <p:txBody>
          <a:bodyPr/>
          <a:lstStyle/>
          <a:p>
            <a:pPr algn="l"/>
            <a:r>
              <a:rPr lang="en-US" b="1" i="0" dirty="0">
                <a:solidFill>
                  <a:srgbClr val="404040"/>
                </a:solidFill>
                <a:effectLst/>
                <a:latin typeface="Oracle Sans"/>
              </a:rPr>
              <a:t>Seasonal component</a:t>
            </a:r>
            <a:r>
              <a:rPr lang="en-US" b="0" i="0" dirty="0">
                <a:solidFill>
                  <a:srgbClr val="404040"/>
                </a:solidFill>
                <a:effectLst/>
                <a:latin typeface="Oracle Sans"/>
              </a:rPr>
              <a:t> refers to fluctuations in the data related to calendar cycles. Usually, seasonality is fixed at some number; for instance, quarter or month of the year.</a:t>
            </a:r>
          </a:p>
          <a:p>
            <a:pPr algn="l"/>
            <a:r>
              <a:rPr lang="en-US" b="1" i="0" dirty="0">
                <a:solidFill>
                  <a:srgbClr val="404040"/>
                </a:solidFill>
                <a:effectLst/>
                <a:latin typeface="Oracle Sans"/>
              </a:rPr>
              <a:t>Trend component</a:t>
            </a:r>
            <a:r>
              <a:rPr lang="en-US" b="0" i="0" dirty="0">
                <a:solidFill>
                  <a:srgbClr val="404040"/>
                </a:solidFill>
                <a:effectLst/>
                <a:latin typeface="Oracle Sans"/>
              </a:rPr>
              <a:t> is the overall pattern of the series</a:t>
            </a:r>
          </a:p>
          <a:p>
            <a:pPr algn="l"/>
            <a:r>
              <a:rPr lang="en-US" b="1" i="0" dirty="0">
                <a:solidFill>
                  <a:srgbClr val="404040"/>
                </a:solidFill>
                <a:effectLst/>
                <a:latin typeface="Oracle Sans"/>
              </a:rPr>
              <a:t>Cycle component</a:t>
            </a:r>
            <a:r>
              <a:rPr lang="en-US" b="0" i="0" dirty="0">
                <a:solidFill>
                  <a:srgbClr val="404040"/>
                </a:solidFill>
                <a:effectLst/>
                <a:latin typeface="Oracle Sans"/>
              </a:rPr>
              <a:t> consists of decreasing or increasing patterns that are not seasonal. Usually, trend and cycle components are grouped together. Trend-cycle component is estimated using moving averages.</a:t>
            </a:r>
          </a:p>
          <a:p>
            <a:endParaRPr lang="en-US" dirty="0"/>
          </a:p>
        </p:txBody>
      </p:sp>
    </p:spTree>
    <p:extLst>
      <p:ext uri="{BB962C8B-B14F-4D97-AF65-F5344CB8AC3E}">
        <p14:creationId xmlns:p14="http://schemas.microsoft.com/office/powerpoint/2010/main" val="342824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Stationary process - Wikipedia">
            <a:extLst>
              <a:ext uri="{FF2B5EF4-FFF2-40B4-BE49-F238E27FC236}">
                <a16:creationId xmlns:a16="http://schemas.microsoft.com/office/drawing/2014/main" id="{DA14481C-6823-497F-91F8-E365BC5B89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636" y="791045"/>
            <a:ext cx="5476375" cy="54763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7EEB1B-FA6E-4C30-B446-D68A8D2FE400}"/>
              </a:ext>
            </a:extLst>
          </p:cNvPr>
          <p:cNvSpPr>
            <a:spLocks noGrp="1"/>
          </p:cNvSpPr>
          <p:nvPr>
            <p:ph type="title"/>
          </p:nvPr>
        </p:nvSpPr>
        <p:spPr>
          <a:xfrm>
            <a:off x="6873606" y="938022"/>
            <a:ext cx="4597758" cy="1188720"/>
          </a:xfrm>
        </p:spPr>
        <p:txBody>
          <a:bodyPr>
            <a:normAutofit/>
          </a:bodyPr>
          <a:lstStyle/>
          <a:p>
            <a:r>
              <a:rPr lang="en-US">
                <a:solidFill>
                  <a:srgbClr val="FFFFFF"/>
                </a:solidFill>
              </a:rPr>
              <a:t>Stationarity</a:t>
            </a:r>
          </a:p>
        </p:txBody>
      </p:sp>
      <p:sp>
        <p:nvSpPr>
          <p:cNvPr id="3" name="Content Placeholder 2">
            <a:extLst>
              <a:ext uri="{FF2B5EF4-FFF2-40B4-BE49-F238E27FC236}">
                <a16:creationId xmlns:a16="http://schemas.microsoft.com/office/drawing/2014/main" id="{FD076635-DA4F-44D9-8B8F-DE3085FDA23B}"/>
              </a:ext>
            </a:extLst>
          </p:cNvPr>
          <p:cNvSpPr>
            <a:spLocks noGrp="1"/>
          </p:cNvSpPr>
          <p:nvPr>
            <p:ph idx="1"/>
          </p:nvPr>
        </p:nvSpPr>
        <p:spPr>
          <a:xfrm>
            <a:off x="6873606" y="2340864"/>
            <a:ext cx="4597758" cy="3793237"/>
          </a:xfrm>
        </p:spPr>
        <p:txBody>
          <a:bodyPr>
            <a:normAutofit/>
          </a:bodyPr>
          <a:lstStyle/>
          <a:p>
            <a:r>
              <a:rPr lang="en-US" dirty="0">
                <a:solidFill>
                  <a:srgbClr val="FFFFFF"/>
                </a:solidFill>
              </a:rPr>
              <a:t>A stationary model is one that does not have a seasonality component to it. In other words, the day/month/year/decade does not influence what the datapoint will be. </a:t>
            </a:r>
          </a:p>
        </p:txBody>
      </p:sp>
    </p:spTree>
    <p:extLst>
      <p:ext uri="{BB962C8B-B14F-4D97-AF65-F5344CB8AC3E}">
        <p14:creationId xmlns:p14="http://schemas.microsoft.com/office/powerpoint/2010/main" val="13745101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B493-8819-4482-BCF0-F2E267EDA6C9}"/>
              </a:ext>
            </a:extLst>
          </p:cNvPr>
          <p:cNvSpPr>
            <a:spLocks noGrp="1"/>
          </p:cNvSpPr>
          <p:nvPr>
            <p:ph type="title"/>
          </p:nvPr>
        </p:nvSpPr>
        <p:spPr>
          <a:xfrm>
            <a:off x="581192" y="702156"/>
            <a:ext cx="11029616" cy="1188720"/>
          </a:xfrm>
        </p:spPr>
        <p:txBody>
          <a:bodyPr>
            <a:normAutofit/>
          </a:bodyPr>
          <a:lstStyle/>
          <a:p>
            <a:r>
              <a:rPr lang="en-US" dirty="0"/>
              <a:t>ARIMA model Assumptions</a:t>
            </a:r>
          </a:p>
        </p:txBody>
      </p:sp>
      <p:sp>
        <p:nvSpPr>
          <p:cNvPr id="9" name="Rectangle 8">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ECCF5E-92BE-4A87-82FA-292B5ECC5E21}"/>
              </a:ext>
            </a:extLst>
          </p:cNvPr>
          <p:cNvPicPr>
            <a:picLocks noChangeAspect="1"/>
          </p:cNvPicPr>
          <p:nvPr/>
        </p:nvPicPr>
        <p:blipFill rotWithShape="1">
          <a:blip r:embed="rId2"/>
          <a:srcRect t="448" r="-2" b="2012"/>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D60FC6E3-FE2C-4B09-9098-C05299C6D3CF}"/>
              </a:ext>
            </a:extLst>
          </p:cNvPr>
          <p:cNvSpPr>
            <a:spLocks noGrp="1"/>
          </p:cNvSpPr>
          <p:nvPr>
            <p:ph idx="1"/>
          </p:nvPr>
        </p:nvSpPr>
        <p:spPr>
          <a:xfrm>
            <a:off x="6340830" y="2340864"/>
            <a:ext cx="5269977" cy="3634486"/>
          </a:xfrm>
        </p:spPr>
        <p:txBody>
          <a:bodyPr>
            <a:normAutofit/>
          </a:bodyPr>
          <a:lstStyle/>
          <a:p>
            <a:r>
              <a:rPr lang="en-US" dirty="0"/>
              <a:t>1.) </a:t>
            </a:r>
            <a:r>
              <a:rPr lang="en-US" b="1" dirty="0"/>
              <a:t>Data should be stationary:</a:t>
            </a:r>
            <a:r>
              <a:rPr lang="en-US" dirty="0"/>
              <a:t> by stationary it means that the properties of the series doesn’t depend on the time when it is captured. AKA there is NO seasonality in the trend (The variable being modeled does not depend on the day/month/year you choose it).</a:t>
            </a:r>
          </a:p>
          <a:p>
            <a:pPr marL="0" indent="0">
              <a:buNone/>
            </a:pPr>
            <a:endParaRPr lang="en-US" dirty="0"/>
          </a:p>
          <a:p>
            <a:r>
              <a:rPr lang="en-US" dirty="0"/>
              <a:t>2.) </a:t>
            </a:r>
            <a:r>
              <a:rPr lang="en-US" b="1" dirty="0"/>
              <a:t>Data should be univariate: </a:t>
            </a:r>
            <a:r>
              <a:rPr lang="en-US" dirty="0"/>
              <a:t>ARIMA models only works on a single variable.</a:t>
            </a:r>
          </a:p>
        </p:txBody>
      </p:sp>
      <p:sp>
        <p:nvSpPr>
          <p:cNvPr id="10" name="TextBox 9">
            <a:extLst>
              <a:ext uri="{FF2B5EF4-FFF2-40B4-BE49-F238E27FC236}">
                <a16:creationId xmlns:a16="http://schemas.microsoft.com/office/drawing/2014/main" id="{684EA0BE-3CD2-4AE0-AB67-349F675052F8}"/>
              </a:ext>
            </a:extLst>
          </p:cNvPr>
          <p:cNvSpPr txBox="1"/>
          <p:nvPr/>
        </p:nvSpPr>
        <p:spPr>
          <a:xfrm>
            <a:off x="32262" y="6438970"/>
            <a:ext cx="6096000" cy="369332"/>
          </a:xfrm>
          <a:prstGeom prst="rect">
            <a:avLst/>
          </a:prstGeom>
          <a:noFill/>
        </p:spPr>
        <p:txBody>
          <a:bodyPr wrap="square">
            <a:spAutoFit/>
          </a:bodyPr>
          <a:lstStyle/>
          <a:p>
            <a:r>
              <a:rPr lang="en-US" dirty="0">
                <a:hlinkClick r:id="rId3"/>
              </a:rPr>
              <a:t>https://otexts.com/fpp2/stationarity.html</a:t>
            </a:r>
            <a:r>
              <a:rPr lang="en-US" dirty="0"/>
              <a:t> </a:t>
            </a:r>
          </a:p>
        </p:txBody>
      </p:sp>
    </p:spTree>
    <p:extLst>
      <p:ext uri="{BB962C8B-B14F-4D97-AF65-F5344CB8AC3E}">
        <p14:creationId xmlns:p14="http://schemas.microsoft.com/office/powerpoint/2010/main" val="402938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B493-8819-4482-BCF0-F2E267EDA6C9}"/>
              </a:ext>
            </a:extLst>
          </p:cNvPr>
          <p:cNvSpPr>
            <a:spLocks noGrp="1"/>
          </p:cNvSpPr>
          <p:nvPr>
            <p:ph type="title"/>
          </p:nvPr>
        </p:nvSpPr>
        <p:spPr>
          <a:xfrm>
            <a:off x="581192" y="702156"/>
            <a:ext cx="11029616" cy="1188720"/>
          </a:xfrm>
        </p:spPr>
        <p:txBody>
          <a:bodyPr>
            <a:normAutofit/>
          </a:bodyPr>
          <a:lstStyle/>
          <a:p>
            <a:r>
              <a:rPr lang="en-US" dirty="0"/>
              <a:t>ARIMA model Assumptions</a:t>
            </a:r>
          </a:p>
        </p:txBody>
      </p:sp>
      <p:sp>
        <p:nvSpPr>
          <p:cNvPr id="9" name="Rectangle 8">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pic>
        <p:nvPicPr>
          <p:cNvPr id="4" name="Picture 3">
            <a:extLst>
              <a:ext uri="{FF2B5EF4-FFF2-40B4-BE49-F238E27FC236}">
                <a16:creationId xmlns:a16="http://schemas.microsoft.com/office/drawing/2014/main" id="{6FECCF5E-92BE-4A87-82FA-292B5ECC5E21}"/>
              </a:ext>
            </a:extLst>
          </p:cNvPr>
          <p:cNvPicPr>
            <a:picLocks noChangeAspect="1"/>
          </p:cNvPicPr>
          <p:nvPr/>
        </p:nvPicPr>
        <p:blipFill rotWithShape="1">
          <a:blip r:embed="rId2"/>
          <a:srcRect t="448" r="-2" b="2012"/>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D60FC6E3-FE2C-4B09-9098-C05299C6D3CF}"/>
              </a:ext>
            </a:extLst>
          </p:cNvPr>
          <p:cNvSpPr>
            <a:spLocks noGrp="1"/>
          </p:cNvSpPr>
          <p:nvPr>
            <p:ph idx="1"/>
          </p:nvPr>
        </p:nvSpPr>
        <p:spPr>
          <a:xfrm>
            <a:off x="6340830" y="2340864"/>
            <a:ext cx="5269977" cy="3634486"/>
          </a:xfrm>
        </p:spPr>
        <p:txBody>
          <a:bodyPr>
            <a:normAutofit/>
          </a:bodyPr>
          <a:lstStyle/>
          <a:p>
            <a:r>
              <a:rPr lang="en-US" dirty="0"/>
              <a:t>1.) </a:t>
            </a:r>
            <a:r>
              <a:rPr lang="en-US" b="1" dirty="0"/>
              <a:t>Data should be stationary:</a:t>
            </a:r>
            <a:r>
              <a:rPr lang="en-US" dirty="0"/>
              <a:t> by stationary it means that the properties of the series doesn’t depend on the time when it is captured. AKA there is NO seasonality in the trend (The variable being modeled does not depend on the day/month/year you choose it).</a:t>
            </a:r>
          </a:p>
          <a:p>
            <a:pPr lvl="1"/>
            <a:r>
              <a:rPr lang="en-US" dirty="0"/>
              <a:t>Look at the graphs on the left, which models are stationary?</a:t>
            </a:r>
          </a:p>
        </p:txBody>
      </p:sp>
      <p:sp>
        <p:nvSpPr>
          <p:cNvPr id="10" name="TextBox 9">
            <a:extLst>
              <a:ext uri="{FF2B5EF4-FFF2-40B4-BE49-F238E27FC236}">
                <a16:creationId xmlns:a16="http://schemas.microsoft.com/office/drawing/2014/main" id="{2E138356-A3F0-4C28-A815-5B1A99763EE2}"/>
              </a:ext>
            </a:extLst>
          </p:cNvPr>
          <p:cNvSpPr txBox="1"/>
          <p:nvPr/>
        </p:nvSpPr>
        <p:spPr>
          <a:xfrm>
            <a:off x="32262" y="6438970"/>
            <a:ext cx="6096000" cy="369332"/>
          </a:xfrm>
          <a:prstGeom prst="rect">
            <a:avLst/>
          </a:prstGeom>
          <a:noFill/>
        </p:spPr>
        <p:txBody>
          <a:bodyPr wrap="square">
            <a:spAutoFit/>
          </a:bodyPr>
          <a:lstStyle/>
          <a:p>
            <a:r>
              <a:rPr lang="en-US" dirty="0">
                <a:hlinkClick r:id="rId3"/>
              </a:rPr>
              <a:t>https://otexts.com/fpp2/stationarity.html</a:t>
            </a:r>
            <a:r>
              <a:rPr lang="en-US" dirty="0"/>
              <a:t> </a:t>
            </a:r>
          </a:p>
        </p:txBody>
      </p:sp>
    </p:spTree>
    <p:extLst>
      <p:ext uri="{BB962C8B-B14F-4D97-AF65-F5344CB8AC3E}">
        <p14:creationId xmlns:p14="http://schemas.microsoft.com/office/powerpoint/2010/main" val="331108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B493-8819-4482-BCF0-F2E267EDA6C9}"/>
              </a:ext>
            </a:extLst>
          </p:cNvPr>
          <p:cNvSpPr>
            <a:spLocks noGrp="1"/>
          </p:cNvSpPr>
          <p:nvPr>
            <p:ph type="title"/>
          </p:nvPr>
        </p:nvSpPr>
        <p:spPr>
          <a:xfrm>
            <a:off x="581192" y="702156"/>
            <a:ext cx="11029616" cy="1188720"/>
          </a:xfrm>
        </p:spPr>
        <p:txBody>
          <a:bodyPr>
            <a:normAutofit/>
          </a:bodyPr>
          <a:lstStyle/>
          <a:p>
            <a:r>
              <a:rPr lang="en-US" dirty="0"/>
              <a:t>ARIMA model Assumptions</a:t>
            </a:r>
          </a:p>
        </p:txBody>
      </p:sp>
      <p:sp>
        <p:nvSpPr>
          <p:cNvPr id="9" name="Rectangle 8">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panose="020B0502020104020203"/>
              <a:ea typeface="+mn-ea"/>
              <a:cs typeface="+mn-cs"/>
            </a:endParaRPr>
          </a:p>
        </p:txBody>
      </p:sp>
      <p:pic>
        <p:nvPicPr>
          <p:cNvPr id="4" name="Picture 3">
            <a:extLst>
              <a:ext uri="{FF2B5EF4-FFF2-40B4-BE49-F238E27FC236}">
                <a16:creationId xmlns:a16="http://schemas.microsoft.com/office/drawing/2014/main" id="{6FECCF5E-92BE-4A87-82FA-292B5ECC5E21}"/>
              </a:ext>
            </a:extLst>
          </p:cNvPr>
          <p:cNvPicPr>
            <a:picLocks noChangeAspect="1"/>
          </p:cNvPicPr>
          <p:nvPr/>
        </p:nvPicPr>
        <p:blipFill rotWithShape="1">
          <a:blip r:embed="rId2"/>
          <a:srcRect t="448" r="-2" b="2012"/>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D60FC6E3-FE2C-4B09-9098-C05299C6D3CF}"/>
              </a:ext>
            </a:extLst>
          </p:cNvPr>
          <p:cNvSpPr>
            <a:spLocks noGrp="1"/>
          </p:cNvSpPr>
          <p:nvPr>
            <p:ph idx="1"/>
          </p:nvPr>
        </p:nvSpPr>
        <p:spPr>
          <a:xfrm>
            <a:off x="6340830" y="2340864"/>
            <a:ext cx="5269977" cy="3634486"/>
          </a:xfrm>
        </p:spPr>
        <p:txBody>
          <a:bodyPr>
            <a:normAutofit/>
          </a:bodyPr>
          <a:lstStyle/>
          <a:p>
            <a:r>
              <a:rPr lang="en-US" dirty="0"/>
              <a:t>1.) </a:t>
            </a:r>
            <a:r>
              <a:rPr lang="en-US" b="1" dirty="0"/>
              <a:t>Data should be stationary:</a:t>
            </a:r>
            <a:r>
              <a:rPr lang="en-US" dirty="0"/>
              <a:t> by stationary it means that the properties of the series doesn’t depend on the time when it is captured. AKA there is NO seasonality in the trend (The variable being modeled does not depend on the day/month/year you choose it).</a:t>
            </a:r>
          </a:p>
          <a:p>
            <a:pPr lvl="1"/>
            <a:r>
              <a:rPr lang="en-US" dirty="0"/>
              <a:t>Look at the graphs on the left, which models are stationary?</a:t>
            </a:r>
          </a:p>
          <a:p>
            <a:pPr lvl="2"/>
            <a:r>
              <a:rPr lang="en-US" dirty="0"/>
              <a:t>Only graph (b) and (g) show a stationary trend. The rest will need to be transformed before we can run an ARIMA model on it. At first glance, (g) may appear seasonal, but the cycles are aperiodic.</a:t>
            </a:r>
          </a:p>
          <a:p>
            <a:pPr marL="629985" lvl="2" indent="0">
              <a:buNone/>
            </a:pPr>
            <a:endParaRPr lang="en-US" dirty="0"/>
          </a:p>
        </p:txBody>
      </p:sp>
      <p:sp>
        <p:nvSpPr>
          <p:cNvPr id="5" name="Rectangle 4">
            <a:extLst>
              <a:ext uri="{FF2B5EF4-FFF2-40B4-BE49-F238E27FC236}">
                <a16:creationId xmlns:a16="http://schemas.microsoft.com/office/drawing/2014/main" id="{6D6D5713-55B4-4357-A8A7-6310BB26B926}"/>
              </a:ext>
            </a:extLst>
          </p:cNvPr>
          <p:cNvSpPr/>
          <p:nvPr/>
        </p:nvSpPr>
        <p:spPr>
          <a:xfrm>
            <a:off x="2291581" y="2419927"/>
            <a:ext cx="1717002" cy="12376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B10F2A-6D23-42DB-8764-3D8B62E6F08A}"/>
              </a:ext>
            </a:extLst>
          </p:cNvPr>
          <p:cNvSpPr/>
          <p:nvPr/>
        </p:nvSpPr>
        <p:spPr>
          <a:xfrm>
            <a:off x="581193" y="4821896"/>
            <a:ext cx="1717002" cy="133394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24E857-22BB-4715-8A2F-4C1BC28AF667}"/>
              </a:ext>
            </a:extLst>
          </p:cNvPr>
          <p:cNvSpPr txBox="1"/>
          <p:nvPr/>
        </p:nvSpPr>
        <p:spPr>
          <a:xfrm>
            <a:off x="32262" y="6438970"/>
            <a:ext cx="6096000" cy="369332"/>
          </a:xfrm>
          <a:prstGeom prst="rect">
            <a:avLst/>
          </a:prstGeom>
          <a:noFill/>
        </p:spPr>
        <p:txBody>
          <a:bodyPr wrap="square">
            <a:spAutoFit/>
          </a:bodyPr>
          <a:lstStyle/>
          <a:p>
            <a:r>
              <a:rPr lang="en-US" dirty="0">
                <a:hlinkClick r:id="rId3"/>
              </a:rPr>
              <a:t>https://otexts.com/fpp2/stationarity.html</a:t>
            </a:r>
            <a:r>
              <a:rPr lang="en-US" dirty="0"/>
              <a:t> </a:t>
            </a:r>
          </a:p>
        </p:txBody>
      </p:sp>
    </p:spTree>
    <p:extLst>
      <p:ext uri="{BB962C8B-B14F-4D97-AF65-F5344CB8AC3E}">
        <p14:creationId xmlns:p14="http://schemas.microsoft.com/office/powerpoint/2010/main" val="152473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AnalogousFromLightSeedLeftStep">
      <a:dk1>
        <a:srgbClr val="000000"/>
      </a:dk1>
      <a:lt1>
        <a:srgbClr val="FFFFFF"/>
      </a:lt1>
      <a:dk2>
        <a:srgbClr val="213B38"/>
      </a:dk2>
      <a:lt2>
        <a:srgbClr val="E8E6E2"/>
      </a:lt2>
      <a:accent1>
        <a:srgbClr val="96A4C6"/>
      </a:accent1>
      <a:accent2>
        <a:srgbClr val="7FA8BA"/>
      </a:accent2>
      <a:accent3>
        <a:srgbClr val="82ACA7"/>
      </a:accent3>
      <a:accent4>
        <a:srgbClr val="77AE91"/>
      </a:accent4>
      <a:accent5>
        <a:srgbClr val="81AC83"/>
      </a:accent5>
      <a:accent6>
        <a:srgbClr val="8BAE77"/>
      </a:accent6>
      <a:hlink>
        <a:srgbClr val="918158"/>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2218</Words>
  <Application>Microsoft Office PowerPoint</Application>
  <PresentationFormat>Widescreen</PresentationFormat>
  <Paragraphs>134</Paragraphs>
  <Slides>44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44</vt:i4>
      </vt:variant>
    </vt:vector>
  </HeadingPairs>
  <TitlesOfParts>
    <vt:vector size="53" baseType="lpstr">
      <vt:lpstr>Arial</vt:lpstr>
      <vt:lpstr>Avenir Next LT Pro</vt:lpstr>
      <vt:lpstr>Calibri</vt:lpstr>
      <vt:lpstr>Calibri Light</vt:lpstr>
      <vt:lpstr>Gill Sans MT</vt:lpstr>
      <vt:lpstr>Oracle Sans</vt:lpstr>
      <vt:lpstr>Wingdings 2</vt:lpstr>
      <vt:lpstr>Office Theme</vt:lpstr>
      <vt:lpstr>DividendVTI</vt:lpstr>
      <vt:lpstr>Welcome to Psy 653 Lab!</vt:lpstr>
      <vt:lpstr>objectives</vt:lpstr>
      <vt:lpstr>ARIMA Modeling</vt:lpstr>
      <vt:lpstr>Our goal</vt:lpstr>
      <vt:lpstr>Three components to learn:</vt:lpstr>
      <vt:lpstr>Stationarity</vt:lpstr>
      <vt:lpstr>ARIMA model Assumptions</vt:lpstr>
      <vt:lpstr>ARIMA model Assumptions</vt:lpstr>
      <vt:lpstr>ARIMA model Assumptions</vt:lpstr>
      <vt:lpstr>How do we make a dataset stationary</vt:lpstr>
      <vt:lpstr>What about the AR (p) and MA (q) portions of the ARIMA Model? What exactly does this mean?</vt:lpstr>
      <vt:lpstr>A couple of notes:</vt:lpstr>
      <vt:lpstr>Create a new  R-Project and  r-notebook!</vt:lpstr>
      <vt:lpstr>Dataset Explanation</vt:lpstr>
      <vt:lpstr>PowerPoint Presentation</vt:lpstr>
      <vt:lpstr>read_csv()… a little differently</vt:lpstr>
      <vt:lpstr>select() variables of interest</vt:lpstr>
      <vt:lpstr>describe() data</vt:lpstr>
      <vt:lpstr>Plot the data</vt:lpstr>
      <vt:lpstr>Is there seasonality?</vt:lpstr>
      <vt:lpstr>Statistically Checking for Stationarity</vt:lpstr>
      <vt:lpstr>PowerPoint Presentation</vt:lpstr>
      <vt:lpstr>PowerPoint Presentation</vt:lpstr>
      <vt:lpstr>Remove seasonality from the data Step 1: Use stl() to smooth our data</vt:lpstr>
      <vt:lpstr>Remove seasonality from the data Step 1: Use stl() to smooth our data</vt:lpstr>
      <vt:lpstr>Remove seasonality from the data  Step 2: Remove seasonality and plot the results</vt:lpstr>
      <vt:lpstr>Remove seasonality from the data  Step 2: Remove seasonality and plot the results</vt:lpstr>
      <vt:lpstr>Use our adf.test() again to confirm seasonality was removed</vt:lpstr>
      <vt:lpstr>Autocorrelation function Plots (ACF) &amp;  partial auto correlation function (PACF) plots to determine the AR (p) &amp; MA (q) potions of our model</vt:lpstr>
      <vt:lpstr>ACF plot: Used to determine the AR (p) of our model</vt:lpstr>
      <vt:lpstr>ACF plot: Used to determine the AR (p) of our model</vt:lpstr>
      <vt:lpstr>ACF plot: Used to determine the AR (p) of our model</vt:lpstr>
      <vt:lpstr>PACF plot: Used to determine the MA (q) of our model</vt:lpstr>
      <vt:lpstr>PACF plot: Used to determine the MA (q) of our model</vt:lpstr>
      <vt:lpstr>PACF plot: Used to determine the MA (q) of our model</vt:lpstr>
      <vt:lpstr>Let’s model! </vt:lpstr>
      <vt:lpstr>Let’s model! </vt:lpstr>
      <vt:lpstr>Exploratory, let’s try another model: set the AR to two terms</vt:lpstr>
      <vt:lpstr>Exploratory, let’s try another model: set the MA to two terms</vt:lpstr>
      <vt:lpstr>Our best model is the first one we ran! </vt:lpstr>
      <vt:lpstr>Final step: Use auto.arima() to have R create the model for us</vt:lpstr>
      <vt:lpstr>Final step: Use auto.arima() to have R create the model for us</vt:lpstr>
      <vt:lpstr>Plot the model with forecasting</vt:lpstr>
      <vt:lpstr>Extra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Psy 653 Lab!</dc:title>
  <dc:creator>Yetz,Neil</dc:creator>
  <cp:lastModifiedBy>Yetz,Neil</cp:lastModifiedBy>
  <cp:revision>5</cp:revision>
  <dcterms:created xsi:type="dcterms:W3CDTF">2021-01-17T18:38:54Z</dcterms:created>
  <dcterms:modified xsi:type="dcterms:W3CDTF">2021-01-18T22:26:00Z</dcterms:modified>
</cp:coreProperties>
</file>