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1"/>
  </p:notesMasterIdLst>
  <p:sldIdLst>
    <p:sldId id="28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04AAB-B524-496B-94F6-0BE3F6F68255}"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632BA3-6099-4DC0-866F-4A81C94B53DE}" type="slidenum">
              <a:rPr lang="en-US" smtClean="0"/>
              <a:t>‹#›</a:t>
            </a:fld>
            <a:endParaRPr lang="en-US"/>
          </a:p>
        </p:txBody>
      </p:sp>
    </p:spTree>
    <p:extLst>
      <p:ext uri="{BB962C8B-B14F-4D97-AF65-F5344CB8AC3E}">
        <p14:creationId xmlns:p14="http://schemas.microsoft.com/office/powerpoint/2010/main" val="316025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0f46fd5cf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0f46fd5c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1031c3fa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1031c3f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0f46fd5cf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80f46fd5cf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0f46fd5cf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0f46fd5cf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0f46fd5cf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0f46fd5cf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0ffba334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80ffba33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0f46fd5cf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0f46fd5c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0f46fd5cf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0f46fd5cf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0f46fd5c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80f46fd5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80f46fd5cf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80f46fd5cf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0f46fd5cf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0f46fd5cf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0f46fd5cf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0f46fd5c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0f46fd5cf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0f46fd5cf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0f46fd5cf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80f46fd5cf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1031c3fa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1031c3fa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0f46fd5cf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0f46fd5cf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0f46fd5cf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80f46fd5cf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81031c3fa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81031c3fa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81031c3fa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81031c3fa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1031c3fa5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1031c3fa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80f8f1865f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80f8f1865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0f46fd5cf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80f46fd5cf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0f46fd5cf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0f46fd5c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80f46fd5cf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80f46fd5cf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0f46fd5c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0f46fd5c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0f46fd5cf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0f46fd5cf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0f46fd5c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0f46fd5c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ECDF8-3C66-4799-9EE5-49A42C4BD0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2A2D3C-7AAA-4DB1-B345-04A727CE78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72741D-C707-464D-B8D9-D841E7A33414}"/>
              </a:ext>
            </a:extLst>
          </p:cNvPr>
          <p:cNvSpPr>
            <a:spLocks noGrp="1"/>
          </p:cNvSpPr>
          <p:nvPr>
            <p:ph type="dt" sz="half" idx="10"/>
          </p:nvPr>
        </p:nvSpPr>
        <p:spPr/>
        <p:txBody>
          <a:bodyPr/>
          <a:lstStyle/>
          <a:p>
            <a:fld id="{8C912DAB-185B-4130-B4BC-36D442749FC9}" type="datetimeFigureOut">
              <a:rPr lang="en-US" smtClean="0"/>
              <a:t>12/8/2020</a:t>
            </a:fld>
            <a:endParaRPr lang="en-US"/>
          </a:p>
        </p:txBody>
      </p:sp>
      <p:sp>
        <p:nvSpPr>
          <p:cNvPr id="5" name="Footer Placeholder 4">
            <a:extLst>
              <a:ext uri="{FF2B5EF4-FFF2-40B4-BE49-F238E27FC236}">
                <a16:creationId xmlns:a16="http://schemas.microsoft.com/office/drawing/2014/main" id="{7C7BDE2A-7710-40F1-9465-5212A3E05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3D5E0-D2C8-48EC-A025-3DF198657DB5}"/>
              </a:ext>
            </a:extLst>
          </p:cNvPr>
          <p:cNvSpPr>
            <a:spLocks noGrp="1"/>
          </p:cNvSpPr>
          <p:nvPr>
            <p:ph type="sldNum" sz="quarter" idx="12"/>
          </p:nvPr>
        </p:nvSpPr>
        <p:spPr/>
        <p:txBody>
          <a:bodyPr/>
          <a:lstStyle/>
          <a:p>
            <a:fld id="{D672987E-5187-4368-BCE6-150F738B2739}" type="slidenum">
              <a:rPr lang="en-US" smtClean="0"/>
              <a:t>‹#›</a:t>
            </a:fld>
            <a:endParaRPr lang="en-US"/>
          </a:p>
        </p:txBody>
      </p:sp>
    </p:spTree>
    <p:extLst>
      <p:ext uri="{BB962C8B-B14F-4D97-AF65-F5344CB8AC3E}">
        <p14:creationId xmlns:p14="http://schemas.microsoft.com/office/powerpoint/2010/main" val="409856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C48FC-52D7-4938-8BBE-7803634E92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F2E0B0-E604-4C95-8D26-87F87D3F34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ECD73-1BE9-4D26-A48A-78B705B9DA78}"/>
              </a:ext>
            </a:extLst>
          </p:cNvPr>
          <p:cNvSpPr>
            <a:spLocks noGrp="1"/>
          </p:cNvSpPr>
          <p:nvPr>
            <p:ph type="dt" sz="half" idx="10"/>
          </p:nvPr>
        </p:nvSpPr>
        <p:spPr/>
        <p:txBody>
          <a:bodyPr/>
          <a:lstStyle/>
          <a:p>
            <a:fld id="{8C912DAB-185B-4130-B4BC-36D442749FC9}" type="datetimeFigureOut">
              <a:rPr lang="en-US" smtClean="0"/>
              <a:t>12/8/2020</a:t>
            </a:fld>
            <a:endParaRPr lang="en-US"/>
          </a:p>
        </p:txBody>
      </p:sp>
      <p:sp>
        <p:nvSpPr>
          <p:cNvPr id="5" name="Footer Placeholder 4">
            <a:extLst>
              <a:ext uri="{FF2B5EF4-FFF2-40B4-BE49-F238E27FC236}">
                <a16:creationId xmlns:a16="http://schemas.microsoft.com/office/drawing/2014/main" id="{43F4BAB8-AB00-48DA-AD50-6EBF5571B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C9E83-F024-47A7-8FDC-ADE5C3DC5D2D}"/>
              </a:ext>
            </a:extLst>
          </p:cNvPr>
          <p:cNvSpPr>
            <a:spLocks noGrp="1"/>
          </p:cNvSpPr>
          <p:nvPr>
            <p:ph type="sldNum" sz="quarter" idx="12"/>
          </p:nvPr>
        </p:nvSpPr>
        <p:spPr/>
        <p:txBody>
          <a:bodyPr/>
          <a:lstStyle/>
          <a:p>
            <a:fld id="{D672987E-5187-4368-BCE6-150F738B2739}" type="slidenum">
              <a:rPr lang="en-US" smtClean="0"/>
              <a:t>‹#›</a:t>
            </a:fld>
            <a:endParaRPr lang="en-US"/>
          </a:p>
        </p:txBody>
      </p:sp>
    </p:spTree>
    <p:extLst>
      <p:ext uri="{BB962C8B-B14F-4D97-AF65-F5344CB8AC3E}">
        <p14:creationId xmlns:p14="http://schemas.microsoft.com/office/powerpoint/2010/main" val="2041813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76E1B5-BEB9-488E-9CAB-884C667705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57CB36-7BAF-45FB-B014-1F790D87AD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8EA07-640E-4AE0-98FA-DFAA0A002560}"/>
              </a:ext>
            </a:extLst>
          </p:cNvPr>
          <p:cNvSpPr>
            <a:spLocks noGrp="1"/>
          </p:cNvSpPr>
          <p:nvPr>
            <p:ph type="dt" sz="half" idx="10"/>
          </p:nvPr>
        </p:nvSpPr>
        <p:spPr/>
        <p:txBody>
          <a:bodyPr/>
          <a:lstStyle/>
          <a:p>
            <a:fld id="{8C912DAB-185B-4130-B4BC-36D442749FC9}" type="datetimeFigureOut">
              <a:rPr lang="en-US" smtClean="0"/>
              <a:t>12/8/2020</a:t>
            </a:fld>
            <a:endParaRPr lang="en-US"/>
          </a:p>
        </p:txBody>
      </p:sp>
      <p:sp>
        <p:nvSpPr>
          <p:cNvPr id="5" name="Footer Placeholder 4">
            <a:extLst>
              <a:ext uri="{FF2B5EF4-FFF2-40B4-BE49-F238E27FC236}">
                <a16:creationId xmlns:a16="http://schemas.microsoft.com/office/drawing/2014/main" id="{9F341AB8-2B33-4302-B762-5CE436D361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D8F91-6A41-4E78-B9BE-DD786F50A58E}"/>
              </a:ext>
            </a:extLst>
          </p:cNvPr>
          <p:cNvSpPr>
            <a:spLocks noGrp="1"/>
          </p:cNvSpPr>
          <p:nvPr>
            <p:ph type="sldNum" sz="quarter" idx="12"/>
          </p:nvPr>
        </p:nvSpPr>
        <p:spPr/>
        <p:txBody>
          <a:bodyPr/>
          <a:lstStyle/>
          <a:p>
            <a:fld id="{D672987E-5187-4368-BCE6-150F738B2739}" type="slidenum">
              <a:rPr lang="en-US" smtClean="0"/>
              <a:t>‹#›</a:t>
            </a:fld>
            <a:endParaRPr lang="en-US"/>
          </a:p>
        </p:txBody>
      </p:sp>
    </p:spTree>
    <p:extLst>
      <p:ext uri="{BB962C8B-B14F-4D97-AF65-F5344CB8AC3E}">
        <p14:creationId xmlns:p14="http://schemas.microsoft.com/office/powerpoint/2010/main" val="4193590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5"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1020432"/>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3" y="2495446"/>
            <a:ext cx="10993547" cy="590321"/>
          </a:xfrm>
        </p:spPr>
        <p:txBody>
          <a:bodyPr anchor="t">
            <a:normAutofit/>
          </a:bodyPr>
          <a:lstStyle>
            <a:lvl1pPr marL="0" indent="0" algn="l">
              <a:buNone/>
              <a:defRPr sz="1600" cap="all">
                <a:solidFill>
                  <a:schemeClr val="accent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12/8/2020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4511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4" y="2340865"/>
            <a:ext cx="11029615" cy="3634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12/8/2020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8618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8" y="5141975"/>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4" y="2393951"/>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4" y="4541418"/>
            <a:ext cx="11029615" cy="600556"/>
          </a:xfrm>
        </p:spPr>
        <p:txBody>
          <a:bodyPr anchor="t">
            <a:normAutofit/>
          </a:bodyPr>
          <a:lstStyle>
            <a:lvl1pPr marL="0" indent="0" algn="l">
              <a:buNone/>
              <a:defRPr sz="1800" cap="all">
                <a:solidFill>
                  <a:schemeClr val="accent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12/8/2020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0288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9"/>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4" y="2228004"/>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41" y="2228004"/>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9209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9"/>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3" y="2250891"/>
            <a:ext cx="5194769" cy="557784"/>
          </a:xfrm>
        </p:spPr>
        <p:txBody>
          <a:bodyPr anchor="ctr">
            <a:noAutofit/>
          </a:bodyPr>
          <a:lstStyle>
            <a:lvl1pPr marL="0" indent="0">
              <a:buNone/>
              <a:defRPr sz="2000" b="0">
                <a:solidFill>
                  <a:schemeClr val="tx1">
                    <a:lumMod val="75000"/>
                    <a:lumOff val="2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4"/>
            <a:ext cx="519476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1" cy="553373"/>
          </a:xfrm>
        </p:spPr>
        <p:txBody>
          <a:bodyPr anchor="ctr">
            <a:noAutofit/>
          </a:bodyPr>
          <a:lstStyle>
            <a:lvl1pPr marL="0" marR="0" indent="0" algn="l" defTabSz="457189"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marR="0" lvl="0" indent="0" algn="l" defTabSz="457189"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4"/>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6172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5" y="729659"/>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25067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73725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1"/>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8" y="933451"/>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30"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8" y="2836655"/>
            <a:ext cx="3031852" cy="3001392"/>
          </a:xfrm>
        </p:spPr>
        <p:txBody>
          <a:bodyPr anchor="t">
            <a:normAutofit/>
          </a:bodyPr>
          <a:lstStyle>
            <a:lvl1pPr marL="0" indent="0" algn="l">
              <a:buNone/>
              <a:defRPr sz="1600">
                <a:solidFill>
                  <a:srgbClr val="FFFFFF"/>
                </a:solidFill>
              </a:defRPr>
            </a:lvl1pPr>
            <a:lvl2pPr marL="457189" indent="0">
              <a:buNone/>
              <a:defRPr sz="11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3" y="6456916"/>
            <a:ext cx="2844799" cy="365125"/>
          </a:xfrm>
        </p:spPr>
        <p:txBody>
          <a:bodyPr/>
          <a:lstStyle/>
          <a:p>
            <a:fld id="{D82884F1-FFEA-405F-9602-3DCA865EDA4E}" type="datetime1">
              <a:rPr lang="en-US" smtClean="0"/>
              <a:t>12/8/2020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1"/>
            <a:ext cx="6917211"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1" y="6456916"/>
            <a:ext cx="1052511"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12676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63E15-13C0-485E-B6E6-D39F83E159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E5BDA1-B23B-4676-8CBC-65B89BB87D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D4A0FC-6E0D-4044-9F04-2A349B90B8A9}"/>
              </a:ext>
            </a:extLst>
          </p:cNvPr>
          <p:cNvSpPr>
            <a:spLocks noGrp="1"/>
          </p:cNvSpPr>
          <p:nvPr>
            <p:ph type="dt" sz="half" idx="10"/>
          </p:nvPr>
        </p:nvSpPr>
        <p:spPr/>
        <p:txBody>
          <a:bodyPr/>
          <a:lstStyle/>
          <a:p>
            <a:fld id="{8C912DAB-185B-4130-B4BC-36D442749FC9}" type="datetimeFigureOut">
              <a:rPr lang="en-US" smtClean="0"/>
              <a:t>12/8/2020</a:t>
            </a:fld>
            <a:endParaRPr lang="en-US"/>
          </a:p>
        </p:txBody>
      </p:sp>
      <p:sp>
        <p:nvSpPr>
          <p:cNvPr id="5" name="Footer Placeholder 4">
            <a:extLst>
              <a:ext uri="{FF2B5EF4-FFF2-40B4-BE49-F238E27FC236}">
                <a16:creationId xmlns:a16="http://schemas.microsoft.com/office/drawing/2014/main" id="{4212FBFC-0A0E-4724-89A2-8848962D2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50B0F3-7B66-4C1C-9B96-E1D332D77413}"/>
              </a:ext>
            </a:extLst>
          </p:cNvPr>
          <p:cNvSpPr>
            <a:spLocks noGrp="1"/>
          </p:cNvSpPr>
          <p:nvPr>
            <p:ph type="sldNum" sz="quarter" idx="12"/>
          </p:nvPr>
        </p:nvSpPr>
        <p:spPr/>
        <p:txBody>
          <a:bodyPr/>
          <a:lstStyle/>
          <a:p>
            <a:fld id="{D672987E-5187-4368-BCE6-150F738B2739}" type="slidenum">
              <a:rPr lang="en-US" smtClean="0"/>
              <a:t>‹#›</a:t>
            </a:fld>
            <a:endParaRPr lang="en-US"/>
          </a:p>
        </p:txBody>
      </p:sp>
    </p:spTree>
    <p:extLst>
      <p:ext uri="{BB962C8B-B14F-4D97-AF65-F5344CB8AC3E}">
        <p14:creationId xmlns:p14="http://schemas.microsoft.com/office/powerpoint/2010/main" val="3255438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9"/>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2"/>
            <a:ext cx="11290859" cy="3651249"/>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3" y="5260127"/>
            <a:ext cx="11029617" cy="998148"/>
          </a:xfrm>
        </p:spPr>
        <p:txBody>
          <a:bodyPr anchor="t">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12/8/2020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24279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50865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6"/>
            <a:ext cx="3687316" cy="581695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1"/>
            <a:ext cx="3124200" cy="4807327"/>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5" y="863601"/>
            <a:ext cx="7161625" cy="4807327"/>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5"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12/8/2020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7179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40370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ADD2A-0846-4D4E-986D-48D164816D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AE8E76-772E-442F-80E3-384159D0FC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84A923-742E-4E48-A041-4D9453D488B2}"/>
              </a:ext>
            </a:extLst>
          </p:cNvPr>
          <p:cNvSpPr>
            <a:spLocks noGrp="1"/>
          </p:cNvSpPr>
          <p:nvPr>
            <p:ph type="dt" sz="half" idx="10"/>
          </p:nvPr>
        </p:nvSpPr>
        <p:spPr/>
        <p:txBody>
          <a:bodyPr/>
          <a:lstStyle/>
          <a:p>
            <a:fld id="{8C912DAB-185B-4130-B4BC-36D442749FC9}" type="datetimeFigureOut">
              <a:rPr lang="en-US" smtClean="0"/>
              <a:t>12/8/2020</a:t>
            </a:fld>
            <a:endParaRPr lang="en-US"/>
          </a:p>
        </p:txBody>
      </p:sp>
      <p:sp>
        <p:nvSpPr>
          <p:cNvPr id="5" name="Footer Placeholder 4">
            <a:extLst>
              <a:ext uri="{FF2B5EF4-FFF2-40B4-BE49-F238E27FC236}">
                <a16:creationId xmlns:a16="http://schemas.microsoft.com/office/drawing/2014/main" id="{013749FA-035E-4B83-A791-3CEA155C3B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D75054-AEB8-403B-B6EF-947C2773CA53}"/>
              </a:ext>
            </a:extLst>
          </p:cNvPr>
          <p:cNvSpPr>
            <a:spLocks noGrp="1"/>
          </p:cNvSpPr>
          <p:nvPr>
            <p:ph type="sldNum" sz="quarter" idx="12"/>
          </p:nvPr>
        </p:nvSpPr>
        <p:spPr/>
        <p:txBody>
          <a:bodyPr/>
          <a:lstStyle/>
          <a:p>
            <a:fld id="{D672987E-5187-4368-BCE6-150F738B2739}" type="slidenum">
              <a:rPr lang="en-US" smtClean="0"/>
              <a:t>‹#›</a:t>
            </a:fld>
            <a:endParaRPr lang="en-US"/>
          </a:p>
        </p:txBody>
      </p:sp>
    </p:spTree>
    <p:extLst>
      <p:ext uri="{BB962C8B-B14F-4D97-AF65-F5344CB8AC3E}">
        <p14:creationId xmlns:p14="http://schemas.microsoft.com/office/powerpoint/2010/main" val="1295620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03BE6-B401-46B1-9002-80C25CCBD9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986514-16B1-4AB8-B73D-1F40CEF0F1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C60A2E-CBBD-46EC-9B89-5AD405EB2E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3B5877-9258-45DA-8B89-900DB12B0645}"/>
              </a:ext>
            </a:extLst>
          </p:cNvPr>
          <p:cNvSpPr>
            <a:spLocks noGrp="1"/>
          </p:cNvSpPr>
          <p:nvPr>
            <p:ph type="dt" sz="half" idx="10"/>
          </p:nvPr>
        </p:nvSpPr>
        <p:spPr/>
        <p:txBody>
          <a:bodyPr/>
          <a:lstStyle/>
          <a:p>
            <a:fld id="{8C912DAB-185B-4130-B4BC-36D442749FC9}" type="datetimeFigureOut">
              <a:rPr lang="en-US" smtClean="0"/>
              <a:t>12/8/2020</a:t>
            </a:fld>
            <a:endParaRPr lang="en-US"/>
          </a:p>
        </p:txBody>
      </p:sp>
      <p:sp>
        <p:nvSpPr>
          <p:cNvPr id="6" name="Footer Placeholder 5">
            <a:extLst>
              <a:ext uri="{FF2B5EF4-FFF2-40B4-BE49-F238E27FC236}">
                <a16:creationId xmlns:a16="http://schemas.microsoft.com/office/drawing/2014/main" id="{D5F381DA-0169-434D-AD8A-6EFB304633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0E6E8B-5D22-4443-9D48-03F84455B564}"/>
              </a:ext>
            </a:extLst>
          </p:cNvPr>
          <p:cNvSpPr>
            <a:spLocks noGrp="1"/>
          </p:cNvSpPr>
          <p:nvPr>
            <p:ph type="sldNum" sz="quarter" idx="12"/>
          </p:nvPr>
        </p:nvSpPr>
        <p:spPr/>
        <p:txBody>
          <a:bodyPr/>
          <a:lstStyle/>
          <a:p>
            <a:fld id="{D672987E-5187-4368-BCE6-150F738B2739}" type="slidenum">
              <a:rPr lang="en-US" smtClean="0"/>
              <a:t>‹#›</a:t>
            </a:fld>
            <a:endParaRPr lang="en-US"/>
          </a:p>
        </p:txBody>
      </p:sp>
    </p:spTree>
    <p:extLst>
      <p:ext uri="{BB962C8B-B14F-4D97-AF65-F5344CB8AC3E}">
        <p14:creationId xmlns:p14="http://schemas.microsoft.com/office/powerpoint/2010/main" val="4035956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879B-DBB1-42C5-8C03-0A56BCA6DD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9667F0-8369-4D6E-9E93-BB53D7589C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DEC2A7-512B-446A-BF3E-11EE0BE615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49B02F-27FA-4AFC-AB00-20F417D4B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D55B2F-A4D1-408C-94A2-3B4D9A79DE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B5DAA1-8F1F-4276-98B2-6D8B3CCB16E7}"/>
              </a:ext>
            </a:extLst>
          </p:cNvPr>
          <p:cNvSpPr>
            <a:spLocks noGrp="1"/>
          </p:cNvSpPr>
          <p:nvPr>
            <p:ph type="dt" sz="half" idx="10"/>
          </p:nvPr>
        </p:nvSpPr>
        <p:spPr/>
        <p:txBody>
          <a:bodyPr/>
          <a:lstStyle/>
          <a:p>
            <a:fld id="{8C912DAB-185B-4130-B4BC-36D442749FC9}" type="datetimeFigureOut">
              <a:rPr lang="en-US" smtClean="0"/>
              <a:t>12/8/2020</a:t>
            </a:fld>
            <a:endParaRPr lang="en-US"/>
          </a:p>
        </p:txBody>
      </p:sp>
      <p:sp>
        <p:nvSpPr>
          <p:cNvPr id="8" name="Footer Placeholder 7">
            <a:extLst>
              <a:ext uri="{FF2B5EF4-FFF2-40B4-BE49-F238E27FC236}">
                <a16:creationId xmlns:a16="http://schemas.microsoft.com/office/drawing/2014/main" id="{7703C621-CADC-4001-9C23-B8D8422CD9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9CA174-2E38-4D11-9C1E-A14EFBA4A96A}"/>
              </a:ext>
            </a:extLst>
          </p:cNvPr>
          <p:cNvSpPr>
            <a:spLocks noGrp="1"/>
          </p:cNvSpPr>
          <p:nvPr>
            <p:ph type="sldNum" sz="quarter" idx="12"/>
          </p:nvPr>
        </p:nvSpPr>
        <p:spPr/>
        <p:txBody>
          <a:bodyPr/>
          <a:lstStyle/>
          <a:p>
            <a:fld id="{D672987E-5187-4368-BCE6-150F738B2739}" type="slidenum">
              <a:rPr lang="en-US" smtClean="0"/>
              <a:t>‹#›</a:t>
            </a:fld>
            <a:endParaRPr lang="en-US"/>
          </a:p>
        </p:txBody>
      </p:sp>
    </p:spTree>
    <p:extLst>
      <p:ext uri="{BB962C8B-B14F-4D97-AF65-F5344CB8AC3E}">
        <p14:creationId xmlns:p14="http://schemas.microsoft.com/office/powerpoint/2010/main" val="3211272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5BD3-4CFF-487F-B46C-B9F12CC80D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79F93-998B-4D97-A2D1-38048C0459C0}"/>
              </a:ext>
            </a:extLst>
          </p:cNvPr>
          <p:cNvSpPr>
            <a:spLocks noGrp="1"/>
          </p:cNvSpPr>
          <p:nvPr>
            <p:ph type="dt" sz="half" idx="10"/>
          </p:nvPr>
        </p:nvSpPr>
        <p:spPr/>
        <p:txBody>
          <a:bodyPr/>
          <a:lstStyle/>
          <a:p>
            <a:fld id="{8C912DAB-185B-4130-B4BC-36D442749FC9}" type="datetimeFigureOut">
              <a:rPr lang="en-US" smtClean="0"/>
              <a:t>12/8/2020</a:t>
            </a:fld>
            <a:endParaRPr lang="en-US"/>
          </a:p>
        </p:txBody>
      </p:sp>
      <p:sp>
        <p:nvSpPr>
          <p:cNvPr id="4" name="Footer Placeholder 3">
            <a:extLst>
              <a:ext uri="{FF2B5EF4-FFF2-40B4-BE49-F238E27FC236}">
                <a16:creationId xmlns:a16="http://schemas.microsoft.com/office/drawing/2014/main" id="{FC739EC6-1CEC-40F6-99C0-C5211B1DD4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A3F1EE-2989-4FD6-AE5B-51AEDC256B28}"/>
              </a:ext>
            </a:extLst>
          </p:cNvPr>
          <p:cNvSpPr>
            <a:spLocks noGrp="1"/>
          </p:cNvSpPr>
          <p:nvPr>
            <p:ph type="sldNum" sz="quarter" idx="12"/>
          </p:nvPr>
        </p:nvSpPr>
        <p:spPr/>
        <p:txBody>
          <a:bodyPr/>
          <a:lstStyle/>
          <a:p>
            <a:fld id="{D672987E-5187-4368-BCE6-150F738B2739}" type="slidenum">
              <a:rPr lang="en-US" smtClean="0"/>
              <a:t>‹#›</a:t>
            </a:fld>
            <a:endParaRPr lang="en-US"/>
          </a:p>
        </p:txBody>
      </p:sp>
    </p:spTree>
    <p:extLst>
      <p:ext uri="{BB962C8B-B14F-4D97-AF65-F5344CB8AC3E}">
        <p14:creationId xmlns:p14="http://schemas.microsoft.com/office/powerpoint/2010/main" val="3185719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4D402A-DA3D-4649-A734-BC586F1BEF9F}"/>
              </a:ext>
            </a:extLst>
          </p:cNvPr>
          <p:cNvSpPr>
            <a:spLocks noGrp="1"/>
          </p:cNvSpPr>
          <p:nvPr>
            <p:ph type="dt" sz="half" idx="10"/>
          </p:nvPr>
        </p:nvSpPr>
        <p:spPr/>
        <p:txBody>
          <a:bodyPr/>
          <a:lstStyle/>
          <a:p>
            <a:fld id="{8C912DAB-185B-4130-B4BC-36D442749FC9}" type="datetimeFigureOut">
              <a:rPr lang="en-US" smtClean="0"/>
              <a:t>12/8/2020</a:t>
            </a:fld>
            <a:endParaRPr lang="en-US"/>
          </a:p>
        </p:txBody>
      </p:sp>
      <p:sp>
        <p:nvSpPr>
          <p:cNvPr id="3" name="Footer Placeholder 2">
            <a:extLst>
              <a:ext uri="{FF2B5EF4-FFF2-40B4-BE49-F238E27FC236}">
                <a16:creationId xmlns:a16="http://schemas.microsoft.com/office/drawing/2014/main" id="{0010876F-C291-436B-B037-28474AE548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235508-ED92-4F57-8EE6-1694ADEF51F2}"/>
              </a:ext>
            </a:extLst>
          </p:cNvPr>
          <p:cNvSpPr>
            <a:spLocks noGrp="1"/>
          </p:cNvSpPr>
          <p:nvPr>
            <p:ph type="sldNum" sz="quarter" idx="12"/>
          </p:nvPr>
        </p:nvSpPr>
        <p:spPr/>
        <p:txBody>
          <a:bodyPr/>
          <a:lstStyle/>
          <a:p>
            <a:fld id="{D672987E-5187-4368-BCE6-150F738B2739}" type="slidenum">
              <a:rPr lang="en-US" smtClean="0"/>
              <a:t>‹#›</a:t>
            </a:fld>
            <a:endParaRPr lang="en-US"/>
          </a:p>
        </p:txBody>
      </p:sp>
    </p:spTree>
    <p:extLst>
      <p:ext uri="{BB962C8B-B14F-4D97-AF65-F5344CB8AC3E}">
        <p14:creationId xmlns:p14="http://schemas.microsoft.com/office/powerpoint/2010/main" val="3111246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959C-D30A-4563-851A-8ACB419F94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C8858B-CE65-4887-AF62-626E2FD957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79B80A-63EC-479F-9E57-019ABBDD01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ADE165-BCB8-48B0-A3A0-BFDC9522A1CC}"/>
              </a:ext>
            </a:extLst>
          </p:cNvPr>
          <p:cNvSpPr>
            <a:spLocks noGrp="1"/>
          </p:cNvSpPr>
          <p:nvPr>
            <p:ph type="dt" sz="half" idx="10"/>
          </p:nvPr>
        </p:nvSpPr>
        <p:spPr/>
        <p:txBody>
          <a:bodyPr/>
          <a:lstStyle/>
          <a:p>
            <a:fld id="{8C912DAB-185B-4130-B4BC-36D442749FC9}" type="datetimeFigureOut">
              <a:rPr lang="en-US" smtClean="0"/>
              <a:t>12/8/2020</a:t>
            </a:fld>
            <a:endParaRPr lang="en-US"/>
          </a:p>
        </p:txBody>
      </p:sp>
      <p:sp>
        <p:nvSpPr>
          <p:cNvPr id="6" name="Footer Placeholder 5">
            <a:extLst>
              <a:ext uri="{FF2B5EF4-FFF2-40B4-BE49-F238E27FC236}">
                <a16:creationId xmlns:a16="http://schemas.microsoft.com/office/drawing/2014/main" id="{E0C29B20-E4B7-4933-8AE5-34A51ACD2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290A9B-DDD2-4A73-BFFB-805262AA50D6}"/>
              </a:ext>
            </a:extLst>
          </p:cNvPr>
          <p:cNvSpPr>
            <a:spLocks noGrp="1"/>
          </p:cNvSpPr>
          <p:nvPr>
            <p:ph type="sldNum" sz="quarter" idx="12"/>
          </p:nvPr>
        </p:nvSpPr>
        <p:spPr/>
        <p:txBody>
          <a:bodyPr/>
          <a:lstStyle/>
          <a:p>
            <a:fld id="{D672987E-5187-4368-BCE6-150F738B2739}" type="slidenum">
              <a:rPr lang="en-US" smtClean="0"/>
              <a:t>‹#›</a:t>
            </a:fld>
            <a:endParaRPr lang="en-US"/>
          </a:p>
        </p:txBody>
      </p:sp>
    </p:spTree>
    <p:extLst>
      <p:ext uri="{BB962C8B-B14F-4D97-AF65-F5344CB8AC3E}">
        <p14:creationId xmlns:p14="http://schemas.microsoft.com/office/powerpoint/2010/main" val="721670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3DE61-53FF-490D-9B0C-F31A961507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100DC1-57CD-4AA2-B1CC-2CD951BC31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0EBB6E-607A-4CAD-88E1-3F0B55528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4FADE7-87ED-4EE9-9E26-30EFA4FCDA5F}"/>
              </a:ext>
            </a:extLst>
          </p:cNvPr>
          <p:cNvSpPr>
            <a:spLocks noGrp="1"/>
          </p:cNvSpPr>
          <p:nvPr>
            <p:ph type="dt" sz="half" idx="10"/>
          </p:nvPr>
        </p:nvSpPr>
        <p:spPr/>
        <p:txBody>
          <a:bodyPr/>
          <a:lstStyle/>
          <a:p>
            <a:fld id="{8C912DAB-185B-4130-B4BC-36D442749FC9}" type="datetimeFigureOut">
              <a:rPr lang="en-US" smtClean="0"/>
              <a:t>12/8/2020</a:t>
            </a:fld>
            <a:endParaRPr lang="en-US"/>
          </a:p>
        </p:txBody>
      </p:sp>
      <p:sp>
        <p:nvSpPr>
          <p:cNvPr id="6" name="Footer Placeholder 5">
            <a:extLst>
              <a:ext uri="{FF2B5EF4-FFF2-40B4-BE49-F238E27FC236}">
                <a16:creationId xmlns:a16="http://schemas.microsoft.com/office/drawing/2014/main" id="{789A64B4-1450-4ACD-81ED-B664057EE0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A3B4FC-162E-42A9-B596-C313B32FE0AA}"/>
              </a:ext>
            </a:extLst>
          </p:cNvPr>
          <p:cNvSpPr>
            <a:spLocks noGrp="1"/>
          </p:cNvSpPr>
          <p:nvPr>
            <p:ph type="sldNum" sz="quarter" idx="12"/>
          </p:nvPr>
        </p:nvSpPr>
        <p:spPr/>
        <p:txBody>
          <a:bodyPr/>
          <a:lstStyle/>
          <a:p>
            <a:fld id="{D672987E-5187-4368-BCE6-150F738B2739}" type="slidenum">
              <a:rPr lang="en-US" smtClean="0"/>
              <a:t>‹#›</a:t>
            </a:fld>
            <a:endParaRPr lang="en-US"/>
          </a:p>
        </p:txBody>
      </p:sp>
    </p:spTree>
    <p:extLst>
      <p:ext uri="{BB962C8B-B14F-4D97-AF65-F5344CB8AC3E}">
        <p14:creationId xmlns:p14="http://schemas.microsoft.com/office/powerpoint/2010/main" val="232254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C0B154-8AC5-4325-B67D-22541C636D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263143-C89C-438B-ADFB-81D8AAFC9B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E3FC4-DEB0-4B81-BE02-5A6726FBE2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12DAB-185B-4130-B4BC-36D442749FC9}" type="datetimeFigureOut">
              <a:rPr lang="en-US" smtClean="0"/>
              <a:t>12/8/2020</a:t>
            </a:fld>
            <a:endParaRPr lang="en-US"/>
          </a:p>
        </p:txBody>
      </p:sp>
      <p:sp>
        <p:nvSpPr>
          <p:cNvPr id="5" name="Footer Placeholder 4">
            <a:extLst>
              <a:ext uri="{FF2B5EF4-FFF2-40B4-BE49-F238E27FC236}">
                <a16:creationId xmlns:a16="http://schemas.microsoft.com/office/drawing/2014/main" id="{3240B520-28C2-4B5A-A798-835C807D05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C13FF2-DD4D-4169-8E9E-B5404029EA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72987E-5187-4368-BCE6-150F738B2739}" type="slidenum">
              <a:rPr lang="en-US" smtClean="0"/>
              <a:t>‹#›</a:t>
            </a:fld>
            <a:endParaRPr lang="en-US"/>
          </a:p>
        </p:txBody>
      </p:sp>
    </p:spTree>
    <p:extLst>
      <p:ext uri="{BB962C8B-B14F-4D97-AF65-F5344CB8AC3E}">
        <p14:creationId xmlns:p14="http://schemas.microsoft.com/office/powerpoint/2010/main" val="244025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3" y="6423915"/>
            <a:ext cx="2844799" cy="365125"/>
          </a:xfrm>
          <a:prstGeom prst="rect">
            <a:avLst/>
          </a:prstGeom>
        </p:spPr>
        <p:txBody>
          <a:bodyPr vert="horz" lIns="91440" tIns="45720" rIns="91440" bIns="45720" rtlCol="0" anchor="ctr"/>
          <a:lstStyle>
            <a:lvl1pPr algn="r">
              <a:defRPr sz="851">
                <a:solidFill>
                  <a:schemeClr val="tx1">
                    <a:lumMod val="75000"/>
                    <a:lumOff val="25000"/>
                  </a:schemeClr>
                </a:solidFill>
              </a:defRPr>
            </a:lvl1pPr>
          </a:lstStyle>
          <a:p>
            <a:fld id="{ED291B17-9318-49DB-B28B-6E5994AE9581}" type="datetime1">
              <a:rPr lang="en-US" smtClean="0"/>
              <a:t>12/8/2020</a:t>
            </a:fld>
            <a:endParaRPr lang="en-US" dirty="0"/>
          </a:p>
        </p:txBody>
      </p:sp>
      <p:sp>
        <p:nvSpPr>
          <p:cNvPr id="5" name="Footer Placeholder 4"/>
          <p:cNvSpPr>
            <a:spLocks noGrp="1"/>
          </p:cNvSpPr>
          <p:nvPr>
            <p:ph type="ftr" sz="quarter" idx="3"/>
          </p:nvPr>
        </p:nvSpPr>
        <p:spPr>
          <a:xfrm>
            <a:off x="581192" y="6423915"/>
            <a:ext cx="6917211" cy="365125"/>
          </a:xfrm>
          <a:prstGeom prst="rect">
            <a:avLst/>
          </a:prstGeom>
        </p:spPr>
        <p:txBody>
          <a:bodyPr vert="horz" lIns="91440" tIns="45720" rIns="91440" bIns="45720" rtlCol="0" anchor="ctr"/>
          <a:lstStyle>
            <a:lvl1pPr algn="l">
              <a:defRPr sz="851"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1" y="6423915"/>
            <a:ext cx="1052511" cy="365125"/>
          </a:xfrm>
          <a:prstGeom prst="rect">
            <a:avLst/>
          </a:prstGeom>
        </p:spPr>
        <p:txBody>
          <a:bodyPr vert="horz" lIns="91440" tIns="45720" rIns="91440" bIns="45720" rtlCol="0" anchor="ctr"/>
          <a:lstStyle>
            <a:lvl1pPr algn="r">
              <a:defRPr sz="851">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5"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5"/>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440829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457189"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92" indent="-305992" algn="l" defTabSz="457189"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84" indent="-305992" algn="l" defTabSz="457189"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899978" indent="-269993" algn="l" defTabSz="457189"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1969" indent="-233994" algn="l" defTabSz="457189"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1960" indent="-233994" algn="l" defTabSz="457189"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sym typeface="Arial"/>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2753CAF-45DE-46CB-8659-3AFF1E77859C}"/>
              </a:ext>
            </a:extLst>
          </p:cNvPr>
          <p:cNvSpPr>
            <a:spLocks noGrp="1"/>
          </p:cNvSpPr>
          <p:nvPr>
            <p:ph type="ctrTitle"/>
          </p:nvPr>
        </p:nvSpPr>
        <p:spPr>
          <a:xfrm>
            <a:off x="581193" y="1009399"/>
            <a:ext cx="6823988" cy="3453419"/>
          </a:xfrm>
        </p:spPr>
        <p:txBody>
          <a:bodyPr anchor="b">
            <a:normAutofit/>
          </a:bodyPr>
          <a:lstStyle/>
          <a:p>
            <a:r>
              <a:rPr lang="en-US" sz="6000" dirty="0">
                <a:solidFill>
                  <a:schemeClr val="tx1"/>
                </a:solidFill>
              </a:rPr>
              <a:t>Welcome to </a:t>
            </a:r>
            <a:r>
              <a:rPr lang="en-US" sz="6000" dirty="0" err="1">
                <a:solidFill>
                  <a:schemeClr val="tx1"/>
                </a:solidFill>
              </a:rPr>
              <a:t>Psy</a:t>
            </a:r>
            <a:r>
              <a:rPr lang="en-US" sz="6000" dirty="0">
                <a:solidFill>
                  <a:schemeClr val="tx1"/>
                </a:solidFill>
              </a:rPr>
              <a:t> 653 Lab!</a:t>
            </a:r>
          </a:p>
        </p:txBody>
      </p:sp>
      <p:sp>
        <p:nvSpPr>
          <p:cNvPr id="3" name="Subtitle 2">
            <a:extLst>
              <a:ext uri="{FF2B5EF4-FFF2-40B4-BE49-F238E27FC236}">
                <a16:creationId xmlns:a16="http://schemas.microsoft.com/office/drawing/2014/main" id="{7287E34D-37EB-4709-9D16-C445AC1226A3}"/>
              </a:ext>
            </a:extLst>
          </p:cNvPr>
          <p:cNvSpPr>
            <a:spLocks noGrp="1"/>
          </p:cNvSpPr>
          <p:nvPr>
            <p:ph type="subTitle" idx="1"/>
          </p:nvPr>
        </p:nvSpPr>
        <p:spPr>
          <a:xfrm>
            <a:off x="581191" y="4572001"/>
            <a:ext cx="6823988" cy="1023580"/>
          </a:xfrm>
        </p:spPr>
        <p:txBody>
          <a:bodyPr anchor="t">
            <a:normAutofit/>
          </a:bodyPr>
          <a:lstStyle/>
          <a:p>
            <a:pPr>
              <a:lnSpc>
                <a:spcPct val="100000"/>
              </a:lnSpc>
            </a:pPr>
            <a:r>
              <a:rPr lang="en-US" sz="2200" dirty="0">
                <a:solidFill>
                  <a:schemeClr val="tx1">
                    <a:alpha val="60000"/>
                  </a:schemeClr>
                </a:solidFill>
              </a:rPr>
              <a:t>Module 07: Time series and the analysis of longitudinal data</a:t>
            </a: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2"/>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Background pattern&#10;&#10;Description automatically generated">
            <a:extLst>
              <a:ext uri="{FF2B5EF4-FFF2-40B4-BE49-F238E27FC236}">
                <a16:creationId xmlns:a16="http://schemas.microsoft.com/office/drawing/2014/main" id="{5969250B-6145-4B41-B738-4C0DB791710C}"/>
              </a:ext>
            </a:extLst>
          </p:cNvPr>
          <p:cNvPicPr>
            <a:picLocks noChangeAspect="1"/>
          </p:cNvPicPr>
          <p:nvPr/>
        </p:nvPicPr>
        <p:blipFill rotWithShape="1">
          <a:blip r:embed="rId2"/>
          <a:srcRect l="19714" r="29627" b="-1"/>
          <a:stretch/>
        </p:blipFill>
        <p:spPr>
          <a:xfrm>
            <a:off x="8140429" y="10"/>
            <a:ext cx="4051572" cy="6857991"/>
          </a:xfrm>
          <a:prstGeom prst="rect">
            <a:avLst/>
          </a:prstGeom>
        </p:spPr>
      </p:pic>
      <p:sp>
        <p:nvSpPr>
          <p:cNvPr id="5" name="TextBox 4">
            <a:extLst>
              <a:ext uri="{FF2B5EF4-FFF2-40B4-BE49-F238E27FC236}">
                <a16:creationId xmlns:a16="http://schemas.microsoft.com/office/drawing/2014/main" id="{568C757E-7159-4D85-A44C-E979E998289C}"/>
              </a:ext>
            </a:extLst>
          </p:cNvPr>
          <p:cNvSpPr txBox="1"/>
          <p:nvPr/>
        </p:nvSpPr>
        <p:spPr>
          <a:xfrm>
            <a:off x="0" y="6446978"/>
            <a:ext cx="62530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venir Next LT Pro" panose="020B0502020104020203"/>
                <a:ea typeface="+mn-ea"/>
                <a:cs typeface="+mn-cs"/>
              </a:rPr>
              <a:t>*Thanks to Gemma Wallace for her help with these slides</a:t>
            </a:r>
          </a:p>
        </p:txBody>
      </p:sp>
    </p:spTree>
    <p:extLst>
      <p:ext uri="{BB962C8B-B14F-4D97-AF65-F5344CB8AC3E}">
        <p14:creationId xmlns:p14="http://schemas.microsoft.com/office/powerpoint/2010/main" val="126700159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Visualize the data!</a:t>
            </a:r>
            <a:endParaRPr/>
          </a:p>
        </p:txBody>
      </p:sp>
      <p:sp>
        <p:nvSpPr>
          <p:cNvPr id="121" name="Google Shape;121;p22"/>
          <p:cNvSpPr txBox="1">
            <a:spLocks noGrp="1"/>
          </p:cNvSpPr>
          <p:nvPr>
            <p:ph type="body" idx="1"/>
          </p:nvPr>
        </p:nvSpPr>
        <p:spPr>
          <a:xfrm>
            <a:off x="415600" y="1536633"/>
            <a:ext cx="6308473" cy="4555200"/>
          </a:xfrm>
          <a:prstGeom prst="rect">
            <a:avLst/>
          </a:prstGeom>
          <a:ln w="9525" cap="flat" cmpd="sng">
            <a:solidFill>
              <a:srgbClr val="000000"/>
            </a:solidFill>
            <a:prstDash val="solid"/>
            <a:round/>
            <a:headEnd type="none" w="sm" len="sm"/>
            <a:tailEnd type="none" w="sm" len="sm"/>
          </a:ln>
        </p:spPr>
        <p:txBody>
          <a:bodyPr spcFirstLastPara="1" vert="horz" wrap="square" lIns="121900" tIns="121900" rIns="121900" bIns="121900" rtlCol="0" anchor="ctr" anchorCtr="0">
            <a:noAutofit/>
          </a:bodyPr>
          <a:lstStyle/>
          <a:p>
            <a:pPr marL="0" indent="0">
              <a:lnSpc>
                <a:spcPct val="100000"/>
              </a:lnSpc>
              <a:buNone/>
            </a:pPr>
            <a:r>
              <a:rPr lang="en" sz="1600" dirty="0"/>
              <a:t>```{r, fig.width=9, fig.height=9}</a:t>
            </a:r>
            <a:endParaRPr sz="1600" dirty="0"/>
          </a:p>
          <a:p>
            <a:pPr marL="0" indent="0">
              <a:lnSpc>
                <a:spcPct val="100000"/>
              </a:lnSpc>
              <a:buClr>
                <a:schemeClr val="dk1"/>
              </a:buClr>
              <a:buSzPts val="1100"/>
              <a:buNone/>
            </a:pPr>
            <a:endParaRPr sz="1600" dirty="0"/>
          </a:p>
          <a:p>
            <a:pPr marL="0" indent="0">
              <a:lnSpc>
                <a:spcPct val="100000"/>
              </a:lnSpc>
              <a:buClr>
                <a:schemeClr val="dk1"/>
              </a:buClr>
              <a:buSzPts val="1100"/>
              <a:buNone/>
            </a:pPr>
            <a:r>
              <a:rPr lang="en" sz="1600" dirty="0"/>
              <a:t>ggplot(grow, aes(x = week, y = perform)) +</a:t>
            </a:r>
            <a:endParaRPr sz="1600" dirty="0"/>
          </a:p>
          <a:p>
            <a:pPr marL="0" indent="0">
              <a:lnSpc>
                <a:spcPct val="100000"/>
              </a:lnSpc>
              <a:buClr>
                <a:schemeClr val="dk1"/>
              </a:buClr>
              <a:buSzPts val="1100"/>
              <a:buNone/>
            </a:pPr>
            <a:r>
              <a:rPr lang="en" sz="1600" dirty="0"/>
              <a:t>  geom_jitter(aes(color = factor(week))) +</a:t>
            </a:r>
            <a:endParaRPr sz="1600" dirty="0"/>
          </a:p>
          <a:p>
            <a:pPr marL="0" indent="0">
              <a:lnSpc>
                <a:spcPct val="100000"/>
              </a:lnSpc>
              <a:buClr>
                <a:schemeClr val="dk1"/>
              </a:buClr>
              <a:buSzPts val="1100"/>
              <a:buNone/>
            </a:pPr>
            <a:r>
              <a:rPr lang="en" sz="1600" dirty="0"/>
              <a:t>  geom_smooth(method = "loess", color = "red", size = 2) +</a:t>
            </a:r>
            <a:endParaRPr sz="1600" dirty="0"/>
          </a:p>
          <a:p>
            <a:pPr marL="0" indent="0">
              <a:lnSpc>
                <a:spcPct val="100000"/>
              </a:lnSpc>
              <a:buClr>
                <a:schemeClr val="dk1"/>
              </a:buClr>
              <a:buSzPts val="1100"/>
              <a:buNone/>
            </a:pPr>
            <a:r>
              <a:rPr lang="en" sz="1600" dirty="0"/>
              <a:t>  xlab("Week") +</a:t>
            </a:r>
            <a:endParaRPr sz="1600" dirty="0"/>
          </a:p>
          <a:p>
            <a:pPr marL="0" indent="0">
              <a:lnSpc>
                <a:spcPct val="100000"/>
              </a:lnSpc>
              <a:buClr>
                <a:schemeClr val="dk1"/>
              </a:buClr>
              <a:buSzPts val="1100"/>
              <a:buNone/>
            </a:pPr>
            <a:r>
              <a:rPr lang="en" sz="1600" dirty="0"/>
              <a:t>  ylab("Performance") +</a:t>
            </a:r>
            <a:endParaRPr sz="1600" dirty="0"/>
          </a:p>
          <a:p>
            <a:pPr marL="0" indent="0">
              <a:lnSpc>
                <a:spcPct val="100000"/>
              </a:lnSpc>
              <a:buNone/>
            </a:pPr>
            <a:r>
              <a:rPr lang="en" sz="1600" dirty="0"/>
              <a:t>  labs(color = "Week")</a:t>
            </a:r>
            <a:endParaRPr sz="1600" dirty="0"/>
          </a:p>
          <a:p>
            <a:pPr marL="0" indent="0">
              <a:lnSpc>
                <a:spcPct val="100000"/>
              </a:lnSpc>
              <a:buClr>
                <a:schemeClr val="dk1"/>
              </a:buClr>
              <a:buSzPts val="1100"/>
              <a:buNone/>
            </a:pPr>
            <a:endParaRPr sz="1600" dirty="0"/>
          </a:p>
          <a:p>
            <a:pPr marL="0" indent="0">
              <a:lnSpc>
                <a:spcPct val="100000"/>
              </a:lnSpc>
              <a:buNone/>
            </a:pPr>
            <a:r>
              <a:rPr lang="en" sz="1600" dirty="0"/>
              <a:t>```</a:t>
            </a:r>
            <a:endParaRPr sz="1600" dirty="0"/>
          </a:p>
        </p:txBody>
      </p:sp>
      <p:pic>
        <p:nvPicPr>
          <p:cNvPr id="122" name="Google Shape;122;p22"/>
          <p:cNvPicPr preferRelativeResize="0"/>
          <p:nvPr/>
        </p:nvPicPr>
        <p:blipFill>
          <a:blip r:embed="rId3">
            <a:alphaModFix/>
          </a:blip>
          <a:stretch>
            <a:fillRect/>
          </a:stretch>
        </p:blipFill>
        <p:spPr>
          <a:xfrm>
            <a:off x="6875600" y="1172967"/>
            <a:ext cx="5161899" cy="528256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415600" y="593367"/>
            <a:ext cx="4426400" cy="5446800"/>
          </a:xfrm>
          <a:prstGeom prst="rect">
            <a:avLst/>
          </a:prstGeom>
          <a:ln w="19050" cap="flat" cmpd="sng">
            <a:solidFill>
              <a:srgbClr val="000000"/>
            </a:solidFill>
            <a:prstDash val="solid"/>
            <a:round/>
            <a:headEnd type="none" w="sm" len="sm"/>
            <a:tailEnd type="none" w="sm" len="sm"/>
          </a:ln>
        </p:spPr>
        <p:txBody>
          <a:bodyPr spcFirstLastPara="1" vert="horz" wrap="square" lIns="121900" tIns="121900" rIns="121900" bIns="121900" rtlCol="0" anchor="t" anchorCtr="0">
            <a:noAutofit/>
          </a:bodyPr>
          <a:lstStyle/>
          <a:p>
            <a:r>
              <a:rPr lang="en"/>
              <a:t>Based on this plot, do you think you have justification to test for a linear effect of time on GPA? </a:t>
            </a:r>
            <a:endParaRPr/>
          </a:p>
          <a:p>
            <a:endParaRPr/>
          </a:p>
          <a:p>
            <a:r>
              <a:rPr lang="en"/>
              <a:t>What about a quadratic effect?</a:t>
            </a:r>
            <a:endParaRPr/>
          </a:p>
        </p:txBody>
      </p:sp>
      <p:pic>
        <p:nvPicPr>
          <p:cNvPr id="128" name="Google Shape;128;p23"/>
          <p:cNvPicPr preferRelativeResize="0"/>
          <p:nvPr/>
        </p:nvPicPr>
        <p:blipFill>
          <a:blip r:embed="rId3">
            <a:alphaModFix/>
          </a:blip>
          <a:stretch>
            <a:fillRect/>
          </a:stretch>
        </p:blipFill>
        <p:spPr>
          <a:xfrm>
            <a:off x="5336161" y="0"/>
            <a:ext cx="6701340"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Visualize each individual subject!</a:t>
            </a:r>
            <a:endParaRPr/>
          </a:p>
        </p:txBody>
      </p:sp>
      <p:sp>
        <p:nvSpPr>
          <p:cNvPr id="134" name="Google Shape;134;p2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t>```{r, fig.height = 12, fig.width=12}</a:t>
            </a:r>
            <a:endParaRPr/>
          </a:p>
          <a:p>
            <a:pPr marL="0" indent="0">
              <a:buNone/>
            </a:pPr>
            <a:r>
              <a:rPr lang="en"/>
              <a:t>ggplot(data = grow, aes(x = week, y = perform)) +</a:t>
            </a:r>
            <a:endParaRPr/>
          </a:p>
          <a:p>
            <a:pPr marL="0" indent="0">
              <a:buNone/>
            </a:pPr>
            <a:r>
              <a:rPr lang="en"/>
              <a:t>  geom_point() +</a:t>
            </a:r>
            <a:endParaRPr/>
          </a:p>
          <a:p>
            <a:pPr marL="0" indent="0">
              <a:buNone/>
            </a:pPr>
            <a:r>
              <a:rPr lang="en"/>
              <a:t>  geom_smooth(method = "lm", se = FALSE) +</a:t>
            </a:r>
            <a:endParaRPr/>
          </a:p>
          <a:p>
            <a:pPr marL="0" indent="0">
              <a:buNone/>
            </a:pPr>
            <a:r>
              <a:rPr lang="en"/>
              <a:t>  scale_y_continuous(limits = c(0,10)) +</a:t>
            </a:r>
            <a:endParaRPr/>
          </a:p>
          <a:p>
            <a:pPr marL="0" indent="0">
              <a:buNone/>
            </a:pPr>
            <a:r>
              <a:rPr lang="en"/>
              <a:t>  scale_x_continuous(limits = c(0,6), breaks = c(0,1,2,3,4,5,6)) +</a:t>
            </a:r>
            <a:endParaRPr/>
          </a:p>
          <a:p>
            <a:pPr marL="0" indent="0">
              <a:buNone/>
            </a:pPr>
            <a:r>
              <a:rPr lang="en"/>
              <a:t>  facet_wrap(~kid_id) +</a:t>
            </a:r>
            <a:endParaRPr/>
          </a:p>
          <a:p>
            <a:pPr marL="0" indent="0">
              <a:buNone/>
            </a:pPr>
            <a:r>
              <a:rPr lang="en"/>
              <a:t>  labs(title = "Do students in the control condition improve their task performance over the course of the program?",</a:t>
            </a:r>
            <a:endParaRPr/>
          </a:p>
          <a:p>
            <a:pPr marL="0" indent="0">
              <a:buNone/>
            </a:pPr>
            <a:r>
              <a:rPr lang="en"/>
              <a:t>    x = "Week in the program", y = "Task Performance")</a:t>
            </a:r>
            <a:endParaRPr/>
          </a:p>
          <a:p>
            <a:pPr marL="0" indent="0">
              <a:buNone/>
            </a:pPr>
            <a:r>
              <a:rPr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endParaRPr/>
          </a:p>
        </p:txBody>
      </p:sp>
      <p:sp>
        <p:nvSpPr>
          <p:cNvPr id="140" name="Google Shape;140;p25"/>
          <p:cNvSpPr txBox="1">
            <a:spLocks noGrp="1"/>
          </p:cNvSpPr>
          <p:nvPr>
            <p:ph type="body" idx="1"/>
          </p:nvPr>
        </p:nvSpPr>
        <p:spPr>
          <a:xfrm>
            <a:off x="7047133" y="2755833"/>
            <a:ext cx="4729200" cy="1511200"/>
          </a:xfrm>
          <a:prstGeom prst="rect">
            <a:avLst/>
          </a:prstGeom>
          <a:ln w="9525" cap="flat" cmpd="sng">
            <a:solidFill>
              <a:srgbClr val="000000"/>
            </a:solidFill>
            <a:prstDash val="solid"/>
            <a:round/>
            <a:headEnd type="none" w="sm" len="sm"/>
            <a:tailEnd type="none" w="sm" len="sm"/>
          </a:ln>
        </p:spPr>
        <p:txBody>
          <a:bodyPr spcFirstLastPara="1" vert="horz" wrap="square" lIns="121900" tIns="121900" rIns="121900" bIns="121900" rtlCol="0" anchor="ctr" anchorCtr="0">
            <a:noAutofit/>
          </a:bodyPr>
          <a:lstStyle/>
          <a:p>
            <a:pPr marL="0" indent="0" algn="ctr">
              <a:lnSpc>
                <a:spcPct val="100000"/>
              </a:lnSpc>
              <a:buNone/>
            </a:pPr>
            <a:r>
              <a:rPr lang="en"/>
              <a:t>Average Intercept = 4.47</a:t>
            </a:r>
            <a:endParaRPr/>
          </a:p>
          <a:p>
            <a:pPr marL="0" indent="0" algn="ctr">
              <a:lnSpc>
                <a:spcPct val="100000"/>
              </a:lnSpc>
              <a:buNone/>
            </a:pPr>
            <a:r>
              <a:rPr lang="en"/>
              <a:t>Average Slope      = 0.14</a:t>
            </a:r>
            <a:endParaRPr/>
          </a:p>
        </p:txBody>
      </p:sp>
      <p:pic>
        <p:nvPicPr>
          <p:cNvPr id="141" name="Google Shape;141;p25"/>
          <p:cNvPicPr preferRelativeResize="0"/>
          <p:nvPr/>
        </p:nvPicPr>
        <p:blipFill>
          <a:blip r:embed="rId3">
            <a:alphaModFix/>
          </a:blip>
          <a:stretch>
            <a:fillRect/>
          </a:stretch>
        </p:blipFill>
        <p:spPr>
          <a:xfrm>
            <a:off x="25401" y="1"/>
            <a:ext cx="6858001" cy="68580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endParaRPr/>
          </a:p>
        </p:txBody>
      </p:sp>
      <p:sp>
        <p:nvSpPr>
          <p:cNvPr id="147" name="Google Shape;147;p26"/>
          <p:cNvSpPr txBox="1">
            <a:spLocks noGrp="1"/>
          </p:cNvSpPr>
          <p:nvPr>
            <p:ph type="body" idx="1"/>
          </p:nvPr>
        </p:nvSpPr>
        <p:spPr>
          <a:xfrm>
            <a:off x="7047133" y="2755833"/>
            <a:ext cx="4729200" cy="1511200"/>
          </a:xfrm>
          <a:prstGeom prst="rect">
            <a:avLst/>
          </a:prstGeom>
          <a:ln w="9525" cap="flat" cmpd="sng">
            <a:solidFill>
              <a:srgbClr val="000000"/>
            </a:solidFill>
            <a:prstDash val="solid"/>
            <a:round/>
            <a:headEnd type="none" w="sm" len="sm"/>
            <a:tailEnd type="none" w="sm" len="sm"/>
          </a:ln>
        </p:spPr>
        <p:txBody>
          <a:bodyPr spcFirstLastPara="1" vert="horz" wrap="square" lIns="121900" tIns="121900" rIns="121900" bIns="121900" rtlCol="0" anchor="ctr" anchorCtr="0">
            <a:noAutofit/>
          </a:bodyPr>
          <a:lstStyle/>
          <a:p>
            <a:pPr marL="0" indent="0" algn="ctr">
              <a:lnSpc>
                <a:spcPct val="100000"/>
              </a:lnSpc>
              <a:buNone/>
            </a:pPr>
            <a:r>
              <a:rPr lang="en"/>
              <a:t>Average Intercept = 4.47</a:t>
            </a:r>
            <a:endParaRPr/>
          </a:p>
          <a:p>
            <a:pPr marL="0" indent="0" algn="ctr">
              <a:lnSpc>
                <a:spcPct val="100000"/>
              </a:lnSpc>
              <a:buNone/>
            </a:pPr>
            <a:r>
              <a:rPr lang="en"/>
              <a:t>Average Slope      = 0.14</a:t>
            </a:r>
            <a:endParaRPr/>
          </a:p>
        </p:txBody>
      </p:sp>
      <p:pic>
        <p:nvPicPr>
          <p:cNvPr id="148" name="Google Shape;148;p26"/>
          <p:cNvPicPr preferRelativeResize="0"/>
          <p:nvPr/>
        </p:nvPicPr>
        <p:blipFill>
          <a:blip r:embed="rId3">
            <a:alphaModFix/>
          </a:blip>
          <a:stretch>
            <a:fillRect/>
          </a:stretch>
        </p:blipFill>
        <p:spPr>
          <a:xfrm>
            <a:off x="25401" y="1"/>
            <a:ext cx="6858001" cy="6858001"/>
          </a:xfrm>
          <a:prstGeom prst="rect">
            <a:avLst/>
          </a:prstGeom>
          <a:noFill/>
          <a:ln>
            <a:noFill/>
          </a:ln>
        </p:spPr>
      </p:pic>
      <p:cxnSp>
        <p:nvCxnSpPr>
          <p:cNvPr id="149" name="Google Shape;149;p26"/>
          <p:cNvCxnSpPr>
            <a:cxnSpLocks/>
            <a:stCxn id="150" idx="0"/>
          </p:cNvCxnSpPr>
          <p:nvPr/>
        </p:nvCxnSpPr>
        <p:spPr>
          <a:xfrm flipV="1">
            <a:off x="9836562" y="3991967"/>
            <a:ext cx="643871" cy="1313200"/>
          </a:xfrm>
          <a:prstGeom prst="straightConnector1">
            <a:avLst/>
          </a:prstGeom>
          <a:noFill/>
          <a:ln w="9525" cap="flat" cmpd="sng">
            <a:solidFill>
              <a:schemeClr val="dk2"/>
            </a:solidFill>
            <a:prstDash val="solid"/>
            <a:round/>
            <a:headEnd type="none" w="med" len="med"/>
            <a:tailEnd type="triangle" w="med" len="med"/>
          </a:ln>
        </p:spPr>
      </p:cxnSp>
      <p:sp>
        <p:nvSpPr>
          <p:cNvPr id="150" name="Google Shape;150;p26"/>
          <p:cNvSpPr txBox="1"/>
          <p:nvPr/>
        </p:nvSpPr>
        <p:spPr>
          <a:xfrm>
            <a:off x="8626433" y="5305167"/>
            <a:ext cx="2420258" cy="1030978"/>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a:t>Remember these numbers!</a:t>
            </a:r>
            <a:endParaRPr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Defining </a:t>
            </a:r>
            <a:r>
              <a:rPr lang="en" b="1">
                <a:solidFill>
                  <a:srgbClr val="FF0000"/>
                </a:solidFill>
              </a:rPr>
              <a:t>fixed</a:t>
            </a:r>
            <a:r>
              <a:rPr lang="en" b="1"/>
              <a:t> </a:t>
            </a:r>
            <a:r>
              <a:rPr lang="en"/>
              <a:t>and </a:t>
            </a:r>
            <a:r>
              <a:rPr lang="en" b="1">
                <a:solidFill>
                  <a:srgbClr val="0000FF"/>
                </a:solidFill>
              </a:rPr>
              <a:t>random</a:t>
            </a:r>
            <a:r>
              <a:rPr lang="en"/>
              <a:t> effects in the lmer package</a:t>
            </a:r>
            <a:endParaRPr/>
          </a:p>
        </p:txBody>
      </p:sp>
      <p:sp>
        <p:nvSpPr>
          <p:cNvPr id="156" name="Google Shape;156;p27"/>
          <p:cNvSpPr txBox="1">
            <a:spLocks noGrp="1"/>
          </p:cNvSpPr>
          <p:nvPr>
            <p:ph type="body" idx="1"/>
          </p:nvPr>
        </p:nvSpPr>
        <p:spPr>
          <a:xfrm>
            <a:off x="415600" y="1896400"/>
            <a:ext cx="11360800" cy="4555200"/>
          </a:xfrm>
          <a:prstGeom prst="rect">
            <a:avLst/>
          </a:prstGeom>
        </p:spPr>
        <p:txBody>
          <a:bodyPr spcFirstLastPara="1" vert="horz" wrap="square" lIns="121900" tIns="121900" rIns="121900" bIns="121900" rtlCol="0" anchor="ctr" anchorCtr="0">
            <a:noAutofit/>
          </a:bodyPr>
          <a:lstStyle/>
          <a:p>
            <a:pPr marL="0" indent="0">
              <a:buNone/>
            </a:pPr>
            <a:r>
              <a:rPr lang="en">
                <a:solidFill>
                  <a:srgbClr val="000000"/>
                </a:solidFill>
              </a:rPr>
              <a:t>These definitions are a little different in longitudinal analyses than in ANOVAs.</a:t>
            </a:r>
            <a:endParaRPr>
              <a:solidFill>
                <a:srgbClr val="000000"/>
              </a:solidFill>
            </a:endParaRPr>
          </a:p>
          <a:p>
            <a:pPr marL="0" indent="0">
              <a:spcBef>
                <a:spcPts val="2133"/>
              </a:spcBef>
              <a:buNone/>
            </a:pPr>
            <a:endParaRPr>
              <a:solidFill>
                <a:srgbClr val="000000"/>
              </a:solidFill>
            </a:endParaRPr>
          </a:p>
          <a:p>
            <a:pPr marL="0" indent="0">
              <a:lnSpc>
                <a:spcPct val="90000"/>
              </a:lnSpc>
              <a:spcBef>
                <a:spcPts val="2133"/>
              </a:spcBef>
              <a:buNone/>
            </a:pPr>
            <a:r>
              <a:rPr lang="en" b="1">
                <a:solidFill>
                  <a:srgbClr val="FF0000"/>
                </a:solidFill>
              </a:rPr>
              <a:t>Fixed effect</a:t>
            </a:r>
            <a:r>
              <a:rPr lang="en">
                <a:solidFill>
                  <a:schemeClr val="dk1"/>
                </a:solidFill>
              </a:rPr>
              <a:t> = does not vary over subjects of groups – average value of slope or intercept</a:t>
            </a:r>
            <a:endParaRPr>
              <a:solidFill>
                <a:schemeClr val="dk1"/>
              </a:solidFill>
            </a:endParaRPr>
          </a:p>
          <a:p>
            <a:pPr marL="0" indent="0">
              <a:lnSpc>
                <a:spcPct val="90000"/>
              </a:lnSpc>
              <a:spcBef>
                <a:spcPts val="667"/>
              </a:spcBef>
              <a:buClr>
                <a:schemeClr val="dk1"/>
              </a:buClr>
              <a:buSzPts val="1100"/>
              <a:buNone/>
            </a:pPr>
            <a:endParaRPr>
              <a:solidFill>
                <a:schemeClr val="dk1"/>
              </a:solidFill>
            </a:endParaRPr>
          </a:p>
          <a:p>
            <a:pPr marL="0" indent="0">
              <a:lnSpc>
                <a:spcPct val="90000"/>
              </a:lnSpc>
              <a:spcBef>
                <a:spcPts val="667"/>
              </a:spcBef>
              <a:buClr>
                <a:schemeClr val="dk1"/>
              </a:buClr>
              <a:buSzPts val="1100"/>
              <a:buNone/>
            </a:pPr>
            <a:r>
              <a:rPr lang="en" b="1">
                <a:solidFill>
                  <a:srgbClr val="0000FF"/>
                </a:solidFill>
              </a:rPr>
              <a:t>Random effect</a:t>
            </a:r>
            <a:r>
              <a:rPr lang="en">
                <a:solidFill>
                  <a:schemeClr val="dk1"/>
                </a:solidFill>
              </a:rPr>
              <a:t> = might vary across subjects or groups – intercepts and slopes might be calculated for each group or each subject to see if they vary meaningfully</a:t>
            </a:r>
            <a:endParaRPr>
              <a:solidFill>
                <a:schemeClr val="dk1"/>
              </a:solidFill>
            </a:endParaRPr>
          </a:p>
          <a:p>
            <a:pPr marL="0" indent="0">
              <a:spcAft>
                <a:spcPts val="2133"/>
              </a:spcAft>
              <a:buNone/>
            </a:pPr>
            <a:endParaRPr b="1">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sz="3200">
                <a:solidFill>
                  <a:schemeClr val="dk2"/>
                </a:solidFill>
              </a:rPr>
              <a:t>Build Baseline model</a:t>
            </a:r>
            <a:endParaRPr sz="3200"/>
          </a:p>
        </p:txBody>
      </p:sp>
      <p:pic>
        <p:nvPicPr>
          <p:cNvPr id="162" name="Google Shape;162;p28"/>
          <p:cNvPicPr preferRelativeResize="0"/>
          <p:nvPr/>
        </p:nvPicPr>
        <p:blipFill>
          <a:blip r:embed="rId3">
            <a:alphaModFix/>
          </a:blip>
          <a:stretch>
            <a:fillRect/>
          </a:stretch>
        </p:blipFill>
        <p:spPr>
          <a:xfrm>
            <a:off x="4600" y="1948471"/>
            <a:ext cx="12192000" cy="132882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p:nvPr/>
        </p:nvSpPr>
        <p:spPr>
          <a:xfrm>
            <a:off x="146200" y="3768767"/>
            <a:ext cx="11862000" cy="2806800"/>
          </a:xfrm>
          <a:prstGeom prst="rect">
            <a:avLst/>
          </a:prstGeom>
          <a:noFill/>
          <a:ln>
            <a:noFill/>
          </a:ln>
        </p:spPr>
        <p:txBody>
          <a:bodyPr spcFirstLastPara="1" wrap="square" lIns="121900" tIns="121900" rIns="121900" bIns="121900" anchor="t" anchorCtr="0">
            <a:noAutofit/>
          </a:bodyPr>
          <a:lstStyle/>
          <a:p>
            <a:pPr marL="609585"/>
            <a:endParaRPr sz="2400"/>
          </a:p>
        </p:txBody>
      </p:sp>
      <p:pic>
        <p:nvPicPr>
          <p:cNvPr id="168" name="Google Shape;168;p29"/>
          <p:cNvPicPr preferRelativeResize="0"/>
          <p:nvPr/>
        </p:nvPicPr>
        <p:blipFill>
          <a:blip r:embed="rId3">
            <a:alphaModFix/>
          </a:blip>
          <a:stretch>
            <a:fillRect/>
          </a:stretch>
        </p:blipFill>
        <p:spPr>
          <a:xfrm>
            <a:off x="1268927" y="1"/>
            <a:ext cx="9654148" cy="6857999"/>
          </a:xfrm>
          <a:prstGeom prst="rect">
            <a:avLst/>
          </a:prstGeom>
          <a:noFill/>
          <a:ln>
            <a:noFill/>
          </a:ln>
        </p:spPr>
      </p:pic>
      <p:sp>
        <p:nvSpPr>
          <p:cNvPr id="169" name="Google Shape;169;p29"/>
          <p:cNvSpPr/>
          <p:nvPr/>
        </p:nvSpPr>
        <p:spPr>
          <a:xfrm>
            <a:off x="4549400" y="3803100"/>
            <a:ext cx="3047200" cy="29784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0" name="Google Shape;170;p29"/>
          <p:cNvSpPr txBox="1"/>
          <p:nvPr/>
        </p:nvSpPr>
        <p:spPr>
          <a:xfrm>
            <a:off x="0" y="6404000"/>
            <a:ext cx="2935600" cy="454000"/>
          </a:xfrm>
          <a:prstGeom prst="rect">
            <a:avLst/>
          </a:prstGeom>
          <a:noFill/>
          <a:ln>
            <a:noFill/>
          </a:ln>
        </p:spPr>
        <p:txBody>
          <a:bodyPr spcFirstLastPara="1" wrap="square" lIns="121900" tIns="121900" rIns="121900" bIns="121900" anchor="t" anchorCtr="0">
            <a:noAutofit/>
          </a:bodyPr>
          <a:lstStyle/>
          <a:p>
            <a:r>
              <a:rPr lang="en" sz="2400"/>
              <a:t>Ⓒ Kim Henry</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endParaRPr/>
          </a:p>
        </p:txBody>
      </p:sp>
      <p:sp>
        <p:nvSpPr>
          <p:cNvPr id="176" name="Google Shape;176;p30"/>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endParaRPr/>
          </a:p>
        </p:txBody>
      </p:sp>
      <p:pic>
        <p:nvPicPr>
          <p:cNvPr id="177" name="Google Shape;177;p30"/>
          <p:cNvPicPr preferRelativeResize="0"/>
          <p:nvPr/>
        </p:nvPicPr>
        <p:blipFill>
          <a:blip r:embed="rId3">
            <a:alphaModFix/>
          </a:blip>
          <a:stretch>
            <a:fillRect/>
          </a:stretch>
        </p:blipFill>
        <p:spPr>
          <a:xfrm>
            <a:off x="60454" y="0"/>
            <a:ext cx="12071092" cy="685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endParaRPr/>
          </a:p>
        </p:txBody>
      </p:sp>
      <p:sp>
        <p:nvSpPr>
          <p:cNvPr id="183" name="Google Shape;183;p3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endParaRPr/>
          </a:p>
        </p:txBody>
      </p:sp>
      <p:pic>
        <p:nvPicPr>
          <p:cNvPr id="184" name="Google Shape;184;p31"/>
          <p:cNvPicPr preferRelativeResize="0"/>
          <p:nvPr/>
        </p:nvPicPr>
        <p:blipFill>
          <a:blip r:embed="rId3">
            <a:alphaModFix/>
          </a:blip>
          <a:stretch>
            <a:fillRect/>
          </a:stretch>
        </p:blipFill>
        <p:spPr>
          <a:xfrm>
            <a:off x="60454" y="0"/>
            <a:ext cx="12071092" cy="6858000"/>
          </a:xfrm>
          <a:prstGeom prst="rect">
            <a:avLst/>
          </a:prstGeom>
          <a:noFill/>
          <a:ln>
            <a:noFill/>
          </a:ln>
        </p:spPr>
      </p:pic>
      <p:sp>
        <p:nvSpPr>
          <p:cNvPr id="185" name="Google Shape;185;p31"/>
          <p:cNvSpPr/>
          <p:nvPr/>
        </p:nvSpPr>
        <p:spPr>
          <a:xfrm>
            <a:off x="601133" y="4206533"/>
            <a:ext cx="5038400" cy="274800"/>
          </a:xfrm>
          <a:prstGeom prst="rect">
            <a:avLst/>
          </a:prstGeom>
          <a:no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6" name="Google Shape;186;p31"/>
          <p:cNvSpPr/>
          <p:nvPr/>
        </p:nvSpPr>
        <p:spPr>
          <a:xfrm>
            <a:off x="558233" y="5640067"/>
            <a:ext cx="8025200" cy="274800"/>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7" name="Google Shape;187;p31"/>
          <p:cNvSpPr txBox="1"/>
          <p:nvPr/>
        </p:nvSpPr>
        <p:spPr>
          <a:xfrm>
            <a:off x="6854733" y="1936150"/>
            <a:ext cx="5107200" cy="3304400"/>
          </a:xfrm>
          <a:prstGeom prst="rect">
            <a:avLst/>
          </a:prstGeom>
          <a:noFill/>
          <a:ln>
            <a:noFill/>
          </a:ln>
        </p:spPr>
        <p:txBody>
          <a:bodyPr spcFirstLastPara="1" wrap="square" lIns="121900" tIns="121900" rIns="121900" bIns="121900" anchor="t" anchorCtr="0">
            <a:noAutofit/>
          </a:bodyPr>
          <a:lstStyle/>
          <a:p>
            <a:pPr marL="609585" indent="-423323">
              <a:buClr>
                <a:srgbClr val="0000FF"/>
              </a:buClr>
              <a:buSzPts val="1400"/>
              <a:buChar char="●"/>
            </a:pPr>
            <a:r>
              <a:rPr lang="en" sz="2000" b="1" dirty="0">
                <a:solidFill>
                  <a:srgbClr val="0000FF"/>
                </a:solidFill>
              </a:rPr>
              <a:t>Random intercept: </a:t>
            </a:r>
            <a:r>
              <a:rPr lang="en" sz="2000" b="1" dirty="0"/>
              <a:t>On average, kids vary from the grand mean by .895 standard deviations</a:t>
            </a:r>
            <a:endParaRPr sz="2000" b="1" dirty="0"/>
          </a:p>
          <a:p>
            <a:pPr marL="609585"/>
            <a:endParaRPr sz="2000" dirty="0"/>
          </a:p>
          <a:p>
            <a:pPr marL="609585"/>
            <a:endParaRPr sz="2000" dirty="0"/>
          </a:p>
          <a:p>
            <a:pPr marL="609585" indent="-423323">
              <a:buClr>
                <a:srgbClr val="FF0000"/>
              </a:buClr>
              <a:buSzPts val="1400"/>
              <a:buChar char="●"/>
            </a:pPr>
            <a:r>
              <a:rPr lang="en" sz="2000" b="1" i="1" dirty="0">
                <a:solidFill>
                  <a:srgbClr val="FF0000"/>
                </a:solidFill>
              </a:rPr>
              <a:t>Fixed Intercept:</a:t>
            </a:r>
            <a:r>
              <a:rPr lang="en" sz="2000" b="1" i="1" dirty="0"/>
              <a:t> In the absence of any fixed effects</a:t>
            </a:r>
            <a:r>
              <a:rPr lang="en" sz="2000" b="1" dirty="0"/>
              <a:t>, this intercept represents the “mean of means” of our outcome variable.</a:t>
            </a:r>
            <a:endParaRPr sz="2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Class Example</a:t>
            </a:r>
            <a:endParaRPr/>
          </a:p>
        </p:txBody>
      </p:sp>
      <p:sp>
        <p:nvSpPr>
          <p:cNvPr id="61" name="Google Shape;61;p1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sz="1867">
                <a:solidFill>
                  <a:srgbClr val="000000"/>
                </a:solidFill>
              </a:rPr>
              <a:t>A research team is interested if student performance in coding skills increased over time during a coding class. During each week of the program, all participants completed a coding challenge. Each challenge had a set of coding skills that had to be employed to solve the challenge, but each challenge focused on solving some substantive problem (e.g., mapping social networks of users on an online forum, developing an algorithm to recommend new music based on a user’s Spotify history, etc.). Each student’s performance on the challenge was graded by the research team using a valid and reliable rubric able to detect growth in skills over time. </a:t>
            </a:r>
            <a:endParaRPr sz="1867">
              <a:solidFill>
                <a:srgbClr val="000000"/>
              </a:solidFill>
            </a:endParaRPr>
          </a:p>
        </p:txBody>
      </p:sp>
      <p:sp>
        <p:nvSpPr>
          <p:cNvPr id="62" name="Google Shape;62;p14"/>
          <p:cNvSpPr txBox="1"/>
          <p:nvPr/>
        </p:nvSpPr>
        <p:spPr>
          <a:xfrm>
            <a:off x="0" y="6197200"/>
            <a:ext cx="6669200" cy="660800"/>
          </a:xfrm>
          <a:prstGeom prst="rect">
            <a:avLst/>
          </a:prstGeom>
          <a:noFill/>
          <a:ln>
            <a:noFill/>
          </a:ln>
        </p:spPr>
        <p:txBody>
          <a:bodyPr spcFirstLastPara="1" wrap="square" lIns="121900" tIns="121900" rIns="121900" bIns="121900" anchor="t" anchorCtr="0">
            <a:noAutofit/>
          </a:bodyPr>
          <a:lstStyle/>
          <a:p>
            <a:r>
              <a:rPr lang="en" sz="2400"/>
              <a:t>This dataset was provided by Kim Henry, PhD.</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Add week as a fixed </a:t>
            </a:r>
            <a:r>
              <a:rPr lang="en" i="1"/>
              <a:t>and</a:t>
            </a:r>
            <a:r>
              <a:rPr lang="en"/>
              <a:t> random effect</a:t>
            </a:r>
            <a:endParaRPr/>
          </a:p>
        </p:txBody>
      </p:sp>
      <p:sp>
        <p:nvSpPr>
          <p:cNvPr id="193" name="Google Shape;193;p32"/>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endParaRPr/>
          </a:p>
        </p:txBody>
      </p:sp>
      <p:pic>
        <p:nvPicPr>
          <p:cNvPr id="194" name="Google Shape;194;p32"/>
          <p:cNvPicPr preferRelativeResize="0"/>
          <p:nvPr/>
        </p:nvPicPr>
        <p:blipFill>
          <a:blip r:embed="rId3">
            <a:alphaModFix/>
          </a:blip>
          <a:stretch>
            <a:fillRect/>
          </a:stretch>
        </p:blipFill>
        <p:spPr>
          <a:xfrm>
            <a:off x="6333" y="2770712"/>
            <a:ext cx="12191999" cy="119805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3"/>
          <p:cNvPicPr preferRelativeResize="0"/>
          <p:nvPr/>
        </p:nvPicPr>
        <p:blipFill>
          <a:blip r:embed="rId3">
            <a:alphaModFix/>
          </a:blip>
          <a:stretch>
            <a:fillRect/>
          </a:stretch>
        </p:blipFill>
        <p:spPr>
          <a:xfrm>
            <a:off x="683966" y="0"/>
            <a:ext cx="10824069" cy="685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34"/>
          <p:cNvPicPr preferRelativeResize="0"/>
          <p:nvPr/>
        </p:nvPicPr>
        <p:blipFill>
          <a:blip r:embed="rId3">
            <a:alphaModFix/>
          </a:blip>
          <a:stretch>
            <a:fillRect/>
          </a:stretch>
        </p:blipFill>
        <p:spPr>
          <a:xfrm>
            <a:off x="683966" y="0"/>
            <a:ext cx="10824069" cy="6858000"/>
          </a:xfrm>
          <a:prstGeom prst="rect">
            <a:avLst/>
          </a:prstGeom>
          <a:noFill/>
          <a:ln>
            <a:noFill/>
          </a:ln>
        </p:spPr>
      </p:pic>
      <p:sp>
        <p:nvSpPr>
          <p:cNvPr id="205" name="Google Shape;205;p34"/>
          <p:cNvSpPr txBox="1"/>
          <p:nvPr/>
        </p:nvSpPr>
        <p:spPr>
          <a:xfrm>
            <a:off x="6918367" y="1588633"/>
            <a:ext cx="5107200" cy="32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609585" indent="-423323">
              <a:buSzPts val="1400"/>
              <a:buChar char="●"/>
            </a:pPr>
            <a:r>
              <a:rPr lang="en" b="1" dirty="0">
                <a:solidFill>
                  <a:srgbClr val="0000FF"/>
                </a:solidFill>
              </a:rPr>
              <a:t>Random Intercept:</a:t>
            </a:r>
            <a:r>
              <a:rPr lang="en" dirty="0"/>
              <a:t> On average, subject intercepts vary by 0.652 standard deviations</a:t>
            </a:r>
            <a:endParaRPr dirty="0"/>
          </a:p>
          <a:p>
            <a:pPr marL="609585" indent="-423323">
              <a:buClr>
                <a:srgbClr val="9900FF"/>
              </a:buClr>
              <a:buSzPts val="1400"/>
              <a:buChar char="●"/>
            </a:pPr>
            <a:r>
              <a:rPr lang="en" b="1" dirty="0">
                <a:solidFill>
                  <a:srgbClr val="9900FF"/>
                </a:solidFill>
              </a:rPr>
              <a:t>Random Slope: </a:t>
            </a:r>
            <a:r>
              <a:rPr lang="en" dirty="0"/>
              <a:t>On average, subject slopes vary by 0.194 standard deviations</a:t>
            </a:r>
            <a:endParaRPr dirty="0"/>
          </a:p>
          <a:p>
            <a:pPr marL="609585"/>
            <a:endParaRPr dirty="0"/>
          </a:p>
          <a:p>
            <a:pPr marL="609585" indent="-423323">
              <a:buClr>
                <a:srgbClr val="FF0000"/>
              </a:buClr>
              <a:buSzPts val="1400"/>
              <a:buChar char="●"/>
            </a:pPr>
            <a:r>
              <a:rPr lang="en" b="1" dirty="0">
                <a:solidFill>
                  <a:srgbClr val="FF0000"/>
                </a:solidFill>
              </a:rPr>
              <a:t>Fixed Intercept:</a:t>
            </a:r>
            <a:r>
              <a:rPr lang="en" dirty="0"/>
              <a:t> The average intercept, while incorporating week, is 4.473</a:t>
            </a:r>
            <a:endParaRPr dirty="0"/>
          </a:p>
          <a:p>
            <a:pPr marL="609585" indent="-423323">
              <a:buClr>
                <a:srgbClr val="38761D"/>
              </a:buClr>
              <a:buSzPts val="1400"/>
              <a:buChar char="●"/>
            </a:pPr>
            <a:r>
              <a:rPr lang="en" b="1" dirty="0">
                <a:solidFill>
                  <a:srgbClr val="38761D"/>
                </a:solidFill>
              </a:rPr>
              <a:t>Fixed Slope: </a:t>
            </a:r>
            <a:r>
              <a:rPr lang="en" dirty="0"/>
              <a:t>On average, subject scores increased at a rate of 0.144 units</a:t>
            </a:r>
            <a:endParaRPr dirty="0"/>
          </a:p>
        </p:txBody>
      </p:sp>
      <p:sp>
        <p:nvSpPr>
          <p:cNvPr id="206" name="Google Shape;206;p34"/>
          <p:cNvSpPr/>
          <p:nvPr/>
        </p:nvSpPr>
        <p:spPr>
          <a:xfrm>
            <a:off x="1382200" y="3657200"/>
            <a:ext cx="4884000" cy="197200"/>
          </a:xfrm>
          <a:prstGeom prst="rect">
            <a:avLst/>
          </a:prstGeom>
          <a:no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7" name="Google Shape;207;p34"/>
          <p:cNvSpPr/>
          <p:nvPr/>
        </p:nvSpPr>
        <p:spPr>
          <a:xfrm>
            <a:off x="1382200" y="3860400"/>
            <a:ext cx="4884000" cy="197200"/>
          </a:xfrm>
          <a:prstGeom prst="rect">
            <a:avLst/>
          </a:prstGeom>
          <a:noFill/>
          <a:ln w="9525" cap="flat" cmpd="sng">
            <a:solidFill>
              <a:srgbClr val="99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8" name="Google Shape;208;p34"/>
          <p:cNvSpPr/>
          <p:nvPr/>
        </p:nvSpPr>
        <p:spPr>
          <a:xfrm>
            <a:off x="1280600" y="5079600"/>
            <a:ext cx="6839600" cy="1972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9" name="Google Shape;209;p34"/>
          <p:cNvSpPr/>
          <p:nvPr/>
        </p:nvSpPr>
        <p:spPr>
          <a:xfrm>
            <a:off x="1280600" y="5319700"/>
            <a:ext cx="6839600" cy="197200"/>
          </a:xfrm>
          <a:prstGeom prst="rect">
            <a:avLst/>
          </a:prstGeom>
          <a:noFill/>
          <a:ln w="19050" cap="flat" cmpd="sng">
            <a:solidFill>
              <a:srgbClr val="38761D"/>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35"/>
          <p:cNvPicPr preferRelativeResize="0"/>
          <p:nvPr/>
        </p:nvPicPr>
        <p:blipFill>
          <a:blip r:embed="rId3">
            <a:alphaModFix/>
          </a:blip>
          <a:stretch>
            <a:fillRect/>
          </a:stretch>
        </p:blipFill>
        <p:spPr>
          <a:xfrm>
            <a:off x="683966" y="0"/>
            <a:ext cx="10824069" cy="6858000"/>
          </a:xfrm>
          <a:prstGeom prst="rect">
            <a:avLst/>
          </a:prstGeom>
          <a:noFill/>
          <a:ln>
            <a:noFill/>
          </a:ln>
        </p:spPr>
      </p:pic>
      <p:sp>
        <p:nvSpPr>
          <p:cNvPr id="215" name="Google Shape;215;p35"/>
          <p:cNvSpPr/>
          <p:nvPr/>
        </p:nvSpPr>
        <p:spPr>
          <a:xfrm>
            <a:off x="1382200" y="4063600"/>
            <a:ext cx="4884000" cy="197200"/>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6" name="Google Shape;216;p35"/>
          <p:cNvSpPr/>
          <p:nvPr/>
        </p:nvSpPr>
        <p:spPr>
          <a:xfrm>
            <a:off x="1382200" y="3860400"/>
            <a:ext cx="4884000" cy="197200"/>
          </a:xfrm>
          <a:prstGeom prst="rect">
            <a:avLst/>
          </a:prstGeom>
          <a:no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7" name="Google Shape;217;p35"/>
          <p:cNvSpPr txBox="1"/>
          <p:nvPr/>
        </p:nvSpPr>
        <p:spPr>
          <a:xfrm>
            <a:off x="6613567" y="1995033"/>
            <a:ext cx="5107200" cy="2604400"/>
          </a:xfrm>
          <a:prstGeom prst="rect">
            <a:avLst/>
          </a:prstGeom>
          <a:noFill/>
          <a:ln w="9525" cap="flat" cmpd="sng">
            <a:solidFill>
              <a:srgbClr val="9900FF"/>
            </a:solidFill>
            <a:prstDash val="solid"/>
            <a:round/>
            <a:headEnd type="none" w="sm" len="sm"/>
            <a:tailEnd type="none" w="sm" len="sm"/>
          </a:ln>
        </p:spPr>
        <p:txBody>
          <a:bodyPr spcFirstLastPara="1" wrap="square" lIns="121900" tIns="121900" rIns="121900" bIns="121900" anchor="t" anchorCtr="0">
            <a:noAutofit/>
          </a:bodyPr>
          <a:lstStyle/>
          <a:p>
            <a:pPr marL="609585" indent="-423323">
              <a:buClr>
                <a:srgbClr val="9900FF"/>
              </a:buClr>
              <a:buSzPts val="1400"/>
              <a:buChar char="●"/>
            </a:pPr>
            <a:r>
              <a:rPr lang="en" b="1" dirty="0">
                <a:solidFill>
                  <a:srgbClr val="9900FF"/>
                </a:solidFill>
              </a:rPr>
              <a:t>ICC Calculation</a:t>
            </a:r>
            <a:endParaRPr b="1" dirty="0">
              <a:solidFill>
                <a:srgbClr val="9900FF"/>
              </a:solidFill>
            </a:endParaRPr>
          </a:p>
          <a:p>
            <a:pPr marL="1219170" lvl="1" indent="-423323">
              <a:buClr>
                <a:srgbClr val="9900FF"/>
              </a:buClr>
              <a:buSzPts val="1400"/>
              <a:buChar char="○"/>
            </a:pPr>
            <a:r>
              <a:rPr lang="en" b="1" dirty="0">
                <a:solidFill>
                  <a:srgbClr val="9900FF"/>
                </a:solidFill>
              </a:rPr>
              <a:t>ICC = σ</a:t>
            </a:r>
            <a:r>
              <a:rPr lang="en" b="1" baseline="30000" dirty="0">
                <a:solidFill>
                  <a:srgbClr val="9900FF"/>
                </a:solidFill>
              </a:rPr>
              <a:t>2</a:t>
            </a:r>
            <a:r>
              <a:rPr lang="en" b="1" baseline="-25000" dirty="0">
                <a:solidFill>
                  <a:srgbClr val="9900FF"/>
                </a:solidFill>
              </a:rPr>
              <a:t>RandomEffect </a:t>
            </a:r>
            <a:r>
              <a:rPr lang="en" b="1" dirty="0">
                <a:solidFill>
                  <a:srgbClr val="9900FF"/>
                </a:solidFill>
              </a:rPr>
              <a:t>/ σ</a:t>
            </a:r>
            <a:r>
              <a:rPr lang="en" b="1" baseline="30000" dirty="0">
                <a:solidFill>
                  <a:srgbClr val="9900FF"/>
                </a:solidFill>
              </a:rPr>
              <a:t>2</a:t>
            </a:r>
            <a:r>
              <a:rPr lang="en" b="1" baseline="-25000" dirty="0">
                <a:solidFill>
                  <a:srgbClr val="9900FF"/>
                </a:solidFill>
              </a:rPr>
              <a:t>RandomTotal</a:t>
            </a:r>
            <a:endParaRPr b="1" baseline="-25000" dirty="0">
              <a:solidFill>
                <a:srgbClr val="9900FF"/>
              </a:solidFill>
            </a:endParaRPr>
          </a:p>
          <a:p>
            <a:pPr marL="1219170" lvl="1" indent="-423323">
              <a:buClr>
                <a:srgbClr val="9900FF"/>
              </a:buClr>
              <a:buSzPts val="1400"/>
              <a:buChar char="○"/>
            </a:pPr>
            <a:endParaRPr b="1" baseline="-25000" dirty="0">
              <a:solidFill>
                <a:srgbClr val="9900FF"/>
              </a:solidFill>
            </a:endParaRPr>
          </a:p>
          <a:p>
            <a:pPr marL="1219170" lvl="1" indent="-423323">
              <a:buClr>
                <a:srgbClr val="9900FF"/>
              </a:buClr>
              <a:buSzPts val="1400"/>
              <a:buChar char="○"/>
            </a:pPr>
            <a:r>
              <a:rPr lang="en" b="1" dirty="0">
                <a:solidFill>
                  <a:srgbClr val="9900FF"/>
                </a:solidFill>
              </a:rPr>
              <a:t>ICC = .0377 / (.0377 + .7124)</a:t>
            </a:r>
            <a:endParaRPr b="1" dirty="0">
              <a:solidFill>
                <a:srgbClr val="9900FF"/>
              </a:solidFill>
            </a:endParaRPr>
          </a:p>
          <a:p>
            <a:pPr marL="1219170" lvl="1" indent="-423323">
              <a:buClr>
                <a:srgbClr val="9900FF"/>
              </a:buClr>
              <a:buSzPts val="1400"/>
              <a:buChar char="○"/>
            </a:pPr>
            <a:r>
              <a:rPr lang="en" b="1" dirty="0">
                <a:solidFill>
                  <a:srgbClr val="9900FF"/>
                </a:solidFill>
              </a:rPr>
              <a:t>ICC = .05028</a:t>
            </a:r>
            <a:endParaRPr b="1" dirty="0">
              <a:solidFill>
                <a:srgbClr val="9900FF"/>
              </a:solidFill>
            </a:endParaRPr>
          </a:p>
          <a:p>
            <a:pPr marL="609585" indent="-423323">
              <a:buClr>
                <a:srgbClr val="9900FF"/>
              </a:buClr>
              <a:buSzPts val="1400"/>
              <a:buChar char="●"/>
            </a:pPr>
            <a:r>
              <a:rPr lang="en" b="1" i="1" dirty="0">
                <a:solidFill>
                  <a:srgbClr val="9900FF"/>
                </a:solidFill>
              </a:rPr>
              <a:t>There is only a small amount of variation in slopes across subjects (ICC = .050)</a:t>
            </a:r>
            <a:endParaRPr b="1" i="1" dirty="0">
              <a:solidFill>
                <a:srgbClr val="9900FF"/>
              </a:solidFill>
            </a:endParaRPr>
          </a:p>
          <a:p>
            <a:pPr marL="1219170"/>
            <a:r>
              <a:rPr lang="en" b="1" baseline="-25000" dirty="0">
                <a:solidFill>
                  <a:srgbClr val="9900FF"/>
                </a:solidFill>
              </a:rPr>
              <a:t> </a:t>
            </a:r>
            <a:endParaRPr b="1" dirty="0">
              <a:solidFill>
                <a:srgbClr val="9900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415600" y="408967"/>
            <a:ext cx="11360800" cy="763600"/>
          </a:xfrm>
          <a:prstGeom prst="rect">
            <a:avLst/>
          </a:prstGeom>
        </p:spPr>
        <p:txBody>
          <a:bodyPr spcFirstLastPara="1" vert="horz" wrap="square" lIns="121900" tIns="121900" rIns="121900" bIns="121900" rtlCol="0" anchor="t" anchorCtr="0">
            <a:noAutofit/>
          </a:bodyPr>
          <a:lstStyle/>
          <a:p>
            <a:r>
              <a:rPr lang="en" dirty="0"/>
              <a:t>One final plot (Optional)</a:t>
            </a:r>
            <a:endParaRPr dirty="0"/>
          </a:p>
        </p:txBody>
      </p:sp>
      <p:sp>
        <p:nvSpPr>
          <p:cNvPr id="223" name="Google Shape;223;p36"/>
          <p:cNvSpPr txBox="1">
            <a:spLocks noGrp="1"/>
          </p:cNvSpPr>
          <p:nvPr>
            <p:ph type="body" idx="1"/>
          </p:nvPr>
        </p:nvSpPr>
        <p:spPr>
          <a:xfrm>
            <a:off x="415600" y="1130233"/>
            <a:ext cx="11360800" cy="4555200"/>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en" sz="1867"/>
              <a:t>```{r, fig.width=12, fig.height=8}</a:t>
            </a:r>
            <a:endParaRPr sz="1867"/>
          </a:p>
          <a:p>
            <a:pPr marL="0" indent="0">
              <a:lnSpc>
                <a:spcPct val="100000"/>
              </a:lnSpc>
              <a:buNone/>
            </a:pPr>
            <a:r>
              <a:rPr lang="en" sz="1867"/>
              <a:t># add_predictions comes from the modelr package</a:t>
            </a:r>
            <a:endParaRPr sz="1867"/>
          </a:p>
          <a:p>
            <a:pPr marL="0" indent="0">
              <a:lnSpc>
                <a:spcPct val="100000"/>
              </a:lnSpc>
              <a:buNone/>
            </a:pPr>
            <a:r>
              <a:rPr lang="en" sz="1867"/>
              <a:t>install.packages(“modelr”)</a:t>
            </a:r>
            <a:endParaRPr sz="1867"/>
          </a:p>
          <a:p>
            <a:pPr marL="0" indent="0">
              <a:lnSpc>
                <a:spcPct val="100000"/>
              </a:lnSpc>
              <a:buNone/>
            </a:pPr>
            <a:r>
              <a:rPr lang="en" sz="1867"/>
              <a:t>library(modelr)</a:t>
            </a:r>
            <a:endParaRPr sz="1867"/>
          </a:p>
          <a:p>
            <a:pPr marL="0" indent="0">
              <a:lnSpc>
                <a:spcPct val="100000"/>
              </a:lnSpc>
              <a:buClr>
                <a:schemeClr val="dk1"/>
              </a:buClr>
              <a:buSzPts val="1100"/>
              <a:buNone/>
            </a:pPr>
            <a:endParaRPr sz="1867"/>
          </a:p>
          <a:p>
            <a:pPr marL="0" indent="0">
              <a:lnSpc>
                <a:spcPct val="100000"/>
              </a:lnSpc>
              <a:buClr>
                <a:schemeClr val="dk1"/>
              </a:buClr>
              <a:buSzPts val="1100"/>
              <a:buNone/>
            </a:pPr>
            <a:r>
              <a:rPr lang="en" sz="1867"/>
              <a:t># Get predicted values</a:t>
            </a:r>
            <a:endParaRPr sz="1867"/>
          </a:p>
          <a:p>
            <a:pPr marL="0" indent="0">
              <a:lnSpc>
                <a:spcPct val="100000"/>
              </a:lnSpc>
              <a:buClr>
                <a:schemeClr val="dk1"/>
              </a:buClr>
              <a:buSzPts val="1100"/>
              <a:buNone/>
            </a:pPr>
            <a:r>
              <a:rPr lang="en" sz="1867"/>
              <a:t>mod2.plot &lt;- add_predictions(data = grow, model = mod2)</a:t>
            </a:r>
            <a:endParaRPr sz="1867"/>
          </a:p>
          <a:p>
            <a:pPr marL="0" indent="0">
              <a:lnSpc>
                <a:spcPct val="100000"/>
              </a:lnSpc>
              <a:buClr>
                <a:schemeClr val="dk1"/>
              </a:buClr>
              <a:buSzPts val="1100"/>
              <a:buNone/>
            </a:pPr>
            <a:endParaRPr sz="1867"/>
          </a:p>
          <a:p>
            <a:pPr marL="0" indent="0">
              <a:lnSpc>
                <a:spcPct val="100000"/>
              </a:lnSpc>
              <a:buClr>
                <a:schemeClr val="dk1"/>
              </a:buClr>
              <a:buSzPts val="1100"/>
              <a:buNone/>
            </a:pPr>
            <a:r>
              <a:rPr lang="en" sz="1867"/>
              <a:t># Make plot</a:t>
            </a:r>
            <a:endParaRPr sz="1867"/>
          </a:p>
          <a:p>
            <a:pPr marL="0" indent="0">
              <a:lnSpc>
                <a:spcPct val="100000"/>
              </a:lnSpc>
              <a:buClr>
                <a:schemeClr val="dk1"/>
              </a:buClr>
              <a:buSzPts val="1100"/>
              <a:buNone/>
            </a:pPr>
            <a:r>
              <a:rPr lang="en" sz="1867"/>
              <a:t>ggplot(data = mod2.plot, aes(x = week, y = pred, group = kid_id)) +</a:t>
            </a:r>
            <a:endParaRPr sz="1867"/>
          </a:p>
          <a:p>
            <a:pPr marL="0" indent="0">
              <a:lnSpc>
                <a:spcPct val="100000"/>
              </a:lnSpc>
              <a:buClr>
                <a:schemeClr val="dk1"/>
              </a:buClr>
              <a:buSzPts val="1100"/>
              <a:buNone/>
            </a:pPr>
            <a:r>
              <a:rPr lang="en" sz="1867"/>
              <a:t>  geom_line(color = "grey53") +</a:t>
            </a:r>
            <a:endParaRPr sz="1867"/>
          </a:p>
          <a:p>
            <a:pPr marL="0" indent="0">
              <a:lnSpc>
                <a:spcPct val="100000"/>
              </a:lnSpc>
              <a:buClr>
                <a:schemeClr val="dk1"/>
              </a:buClr>
              <a:buSzPts val="1100"/>
              <a:buNone/>
            </a:pPr>
            <a:r>
              <a:rPr lang="en" sz="1867"/>
              <a:t>  geom_abline(intercept = 4.4731, slope = .1438, color="red", size=3) +</a:t>
            </a:r>
            <a:endParaRPr sz="1867"/>
          </a:p>
          <a:p>
            <a:pPr marL="0" indent="0">
              <a:lnSpc>
                <a:spcPct val="100000"/>
              </a:lnSpc>
              <a:buClr>
                <a:schemeClr val="dk1"/>
              </a:buClr>
              <a:buSzPts val="1100"/>
              <a:buNone/>
            </a:pPr>
            <a:r>
              <a:rPr lang="en" sz="1867"/>
              <a:t>  scale_y_continuous(limits = c(0,10)) +</a:t>
            </a:r>
            <a:endParaRPr sz="1867"/>
          </a:p>
          <a:p>
            <a:pPr marL="0" indent="0">
              <a:lnSpc>
                <a:spcPct val="100000"/>
              </a:lnSpc>
              <a:buClr>
                <a:schemeClr val="dk1"/>
              </a:buClr>
              <a:buSzPts val="1100"/>
              <a:buNone/>
            </a:pPr>
            <a:r>
              <a:rPr lang="en" sz="1867"/>
              <a:t>  scale_x_continuous(limits = c(0,6), breaks = c(0,1,2,3,4,5,6)) +</a:t>
            </a:r>
            <a:endParaRPr sz="1867"/>
          </a:p>
          <a:p>
            <a:pPr marL="0" indent="0">
              <a:lnSpc>
                <a:spcPct val="100000"/>
              </a:lnSpc>
              <a:buClr>
                <a:schemeClr val="dk1"/>
              </a:buClr>
              <a:buSzPts val="1100"/>
              <a:buNone/>
            </a:pPr>
            <a:r>
              <a:rPr lang="en" sz="1867"/>
              <a:t>  labs(title = "Do students improve on task performance over the course of the program?",</a:t>
            </a:r>
            <a:endParaRPr sz="1867"/>
          </a:p>
          <a:p>
            <a:pPr marL="0" indent="0">
              <a:lnSpc>
                <a:spcPct val="100000"/>
              </a:lnSpc>
              <a:buClr>
                <a:schemeClr val="dk1"/>
              </a:buClr>
              <a:buSzPts val="1100"/>
              <a:buNone/>
            </a:pPr>
            <a:r>
              <a:rPr lang="en" sz="1867"/>
              <a:t>    x = "Week", y = "Predicted Performance") +</a:t>
            </a:r>
            <a:endParaRPr sz="1867"/>
          </a:p>
          <a:p>
            <a:pPr marL="0" indent="0">
              <a:lnSpc>
                <a:spcPct val="100000"/>
              </a:lnSpc>
              <a:buClr>
                <a:schemeClr val="dk1"/>
              </a:buClr>
              <a:buSzPts val="1100"/>
              <a:buNone/>
            </a:pPr>
            <a:r>
              <a:rPr lang="en" sz="1867"/>
              <a:t>  theme_bw()</a:t>
            </a:r>
            <a:endParaRPr sz="1867"/>
          </a:p>
          <a:p>
            <a:pPr marL="0" indent="0">
              <a:lnSpc>
                <a:spcPct val="100000"/>
              </a:lnSpc>
              <a:buClr>
                <a:schemeClr val="dk1"/>
              </a:buClr>
              <a:buSzPts val="1100"/>
              <a:buNone/>
            </a:pPr>
            <a:r>
              <a:rPr lang="en" sz="1867"/>
              <a:t>```</a:t>
            </a:r>
            <a:endParaRPr sz="1867"/>
          </a:p>
          <a:p>
            <a:pPr marL="0" indent="0">
              <a:lnSpc>
                <a:spcPct val="100000"/>
              </a:lnSpc>
              <a:buNone/>
            </a:pPr>
            <a:endParaRPr sz="1867"/>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endParaRPr/>
          </a:p>
        </p:txBody>
      </p:sp>
      <p:sp>
        <p:nvSpPr>
          <p:cNvPr id="229" name="Google Shape;229;p3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endParaRPr/>
          </a:p>
        </p:txBody>
      </p:sp>
      <p:pic>
        <p:nvPicPr>
          <p:cNvPr id="230" name="Google Shape;230;p37"/>
          <p:cNvPicPr preferRelativeResize="0"/>
          <p:nvPr/>
        </p:nvPicPr>
        <p:blipFill>
          <a:blip r:embed="rId3">
            <a:alphaModFix/>
          </a:blip>
          <a:stretch>
            <a:fillRect/>
          </a:stretch>
        </p:blipFill>
        <p:spPr>
          <a:xfrm>
            <a:off x="952501" y="0"/>
            <a:ext cx="10286999" cy="6858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38"/>
          <p:cNvPicPr preferRelativeResize="0"/>
          <p:nvPr/>
        </p:nvPicPr>
        <p:blipFill>
          <a:blip r:embed="rId3">
            <a:alphaModFix/>
          </a:blip>
          <a:stretch>
            <a:fillRect/>
          </a:stretch>
        </p:blipFill>
        <p:spPr>
          <a:xfrm>
            <a:off x="1196043" y="203200"/>
            <a:ext cx="10286999" cy="6654800"/>
          </a:xfrm>
          <a:prstGeom prst="rect">
            <a:avLst/>
          </a:prstGeom>
          <a:noFill/>
          <a:ln>
            <a:noFill/>
          </a:ln>
        </p:spPr>
      </p:pic>
      <p:cxnSp>
        <p:nvCxnSpPr>
          <p:cNvPr id="236" name="Google Shape;236;p38"/>
          <p:cNvCxnSpPr/>
          <p:nvPr/>
        </p:nvCxnSpPr>
        <p:spPr>
          <a:xfrm rot="10800000" flipH="1">
            <a:off x="1168300" y="3862333"/>
            <a:ext cx="878400" cy="1111600"/>
          </a:xfrm>
          <a:prstGeom prst="straightConnector1">
            <a:avLst/>
          </a:prstGeom>
          <a:noFill/>
          <a:ln w="28575" cap="flat" cmpd="sng">
            <a:solidFill>
              <a:srgbClr val="FF0000"/>
            </a:solidFill>
            <a:prstDash val="solid"/>
            <a:round/>
            <a:headEnd type="none" w="med" len="med"/>
            <a:tailEnd type="triangle" w="med" len="med"/>
          </a:ln>
        </p:spPr>
      </p:cxnSp>
      <p:sp>
        <p:nvSpPr>
          <p:cNvPr id="237" name="Google Shape;237;p38"/>
          <p:cNvSpPr txBox="1"/>
          <p:nvPr/>
        </p:nvSpPr>
        <p:spPr>
          <a:xfrm>
            <a:off x="0" y="4872333"/>
            <a:ext cx="2206000" cy="568800"/>
          </a:xfrm>
          <a:prstGeom prst="rect">
            <a:avLst/>
          </a:prstGeom>
          <a:solidFill>
            <a:srgbClr val="FF0000"/>
          </a:solidFill>
          <a:ln>
            <a:noFill/>
          </a:ln>
        </p:spPr>
        <p:txBody>
          <a:bodyPr spcFirstLastPara="1" wrap="square" lIns="121900" tIns="121900" rIns="121900" bIns="121900" anchor="t" anchorCtr="0">
            <a:noAutofit/>
          </a:bodyPr>
          <a:lstStyle/>
          <a:p>
            <a:r>
              <a:rPr lang="en" b="1" dirty="0"/>
              <a:t>Intercept = 4.47</a:t>
            </a:r>
            <a:endParaRPr b="1" dirty="0"/>
          </a:p>
        </p:txBody>
      </p:sp>
      <p:sp>
        <p:nvSpPr>
          <p:cNvPr id="238" name="Google Shape;238;p38"/>
          <p:cNvSpPr/>
          <p:nvPr/>
        </p:nvSpPr>
        <p:spPr>
          <a:xfrm rot="5214278">
            <a:off x="5865451" y="1023331"/>
            <a:ext cx="948184" cy="4970852"/>
          </a:xfrm>
          <a:prstGeom prst="bracketPair">
            <a:avLst/>
          </a:prstGeom>
          <a:noFill/>
          <a:ln w="7620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9" name="Google Shape;239;p38"/>
          <p:cNvSpPr txBox="1"/>
          <p:nvPr/>
        </p:nvSpPr>
        <p:spPr>
          <a:xfrm rot="-265096">
            <a:off x="5307674" y="2551721"/>
            <a:ext cx="1796539" cy="354644"/>
          </a:xfrm>
          <a:prstGeom prst="rect">
            <a:avLst/>
          </a:prstGeom>
          <a:solidFill>
            <a:srgbClr val="FF0000"/>
          </a:solidFill>
          <a:ln>
            <a:noFill/>
          </a:ln>
        </p:spPr>
        <p:txBody>
          <a:bodyPr spcFirstLastPara="1" wrap="square" lIns="121900" tIns="121900" rIns="121900" bIns="121900" anchor="ctr" anchorCtr="0">
            <a:noAutofit/>
          </a:bodyPr>
          <a:lstStyle/>
          <a:p>
            <a:r>
              <a:rPr lang="en" b="1" dirty="0"/>
              <a:t>Slope = 0.14 </a:t>
            </a:r>
            <a:endParaRPr b="1" dirty="0"/>
          </a:p>
        </p:txBody>
      </p:sp>
      <p:sp>
        <p:nvSpPr>
          <p:cNvPr id="240" name="Google Shape;240;p38"/>
          <p:cNvSpPr txBox="1"/>
          <p:nvPr/>
        </p:nvSpPr>
        <p:spPr>
          <a:xfrm>
            <a:off x="1677400" y="519967"/>
            <a:ext cx="3264400" cy="763600"/>
          </a:xfrm>
          <a:prstGeom prst="rect">
            <a:avLst/>
          </a:prstGeom>
          <a:solidFill>
            <a:srgbClr val="FF0000"/>
          </a:solidFill>
          <a:ln>
            <a:noFill/>
          </a:ln>
        </p:spPr>
        <p:txBody>
          <a:bodyPr spcFirstLastPara="1" wrap="square" lIns="121900" tIns="121900" rIns="121900" bIns="121900" anchor="ctr" anchorCtr="0">
            <a:noAutofit/>
          </a:bodyPr>
          <a:lstStyle/>
          <a:p>
            <a:pPr algn="ctr"/>
            <a:r>
              <a:rPr lang="en" sz="2400" b="1"/>
              <a:t>FIXED EFFECTS</a:t>
            </a:r>
            <a:endParaRPr sz="2400"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39"/>
          <p:cNvPicPr preferRelativeResize="0"/>
          <p:nvPr/>
        </p:nvPicPr>
        <p:blipFill>
          <a:blip r:embed="rId3">
            <a:alphaModFix/>
          </a:blip>
          <a:stretch>
            <a:fillRect/>
          </a:stretch>
        </p:blipFill>
        <p:spPr>
          <a:xfrm>
            <a:off x="952501" y="0"/>
            <a:ext cx="10286999" cy="6858000"/>
          </a:xfrm>
          <a:prstGeom prst="rect">
            <a:avLst/>
          </a:prstGeom>
          <a:noFill/>
          <a:ln>
            <a:noFill/>
          </a:ln>
        </p:spPr>
      </p:pic>
      <p:sp>
        <p:nvSpPr>
          <p:cNvPr id="246" name="Google Shape;246;p39"/>
          <p:cNvSpPr txBox="1"/>
          <p:nvPr/>
        </p:nvSpPr>
        <p:spPr>
          <a:xfrm>
            <a:off x="1467767" y="290367"/>
            <a:ext cx="3264400" cy="763600"/>
          </a:xfrm>
          <a:prstGeom prst="rect">
            <a:avLst/>
          </a:prstGeom>
          <a:solidFill>
            <a:srgbClr val="0000FF"/>
          </a:solidFill>
          <a:ln>
            <a:noFill/>
          </a:ln>
        </p:spPr>
        <p:txBody>
          <a:bodyPr spcFirstLastPara="1" wrap="square" lIns="121900" tIns="121900" rIns="121900" bIns="121900" anchor="ctr" anchorCtr="0">
            <a:noAutofit/>
          </a:bodyPr>
          <a:lstStyle/>
          <a:p>
            <a:pPr algn="ctr"/>
            <a:r>
              <a:rPr lang="en" sz="2400" b="1">
                <a:solidFill>
                  <a:srgbClr val="FFFFFF"/>
                </a:solidFill>
              </a:rPr>
              <a:t>RANDOM EFFECTS</a:t>
            </a:r>
            <a:endParaRPr sz="2400" b="1">
              <a:solidFill>
                <a:srgbClr val="FFFFFF"/>
              </a:solidFill>
            </a:endParaRPr>
          </a:p>
        </p:txBody>
      </p:sp>
      <p:sp>
        <p:nvSpPr>
          <p:cNvPr id="247" name="Google Shape;247;p39"/>
          <p:cNvSpPr/>
          <p:nvPr/>
        </p:nvSpPr>
        <p:spPr>
          <a:xfrm>
            <a:off x="1747267" y="2716133"/>
            <a:ext cx="289600" cy="1727200"/>
          </a:xfrm>
          <a:prstGeom prst="ellipse">
            <a:avLst/>
          </a:prstGeom>
          <a:noFill/>
          <a:ln w="2857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8" name="Google Shape;248;p39"/>
          <p:cNvSpPr/>
          <p:nvPr/>
        </p:nvSpPr>
        <p:spPr>
          <a:xfrm rot="4834443">
            <a:off x="4148155" y="1385136"/>
            <a:ext cx="4247347" cy="4408261"/>
          </a:xfrm>
          <a:prstGeom prst="bracePair">
            <a:avLst/>
          </a:prstGeom>
          <a:noFill/>
          <a:ln w="2857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9" name="Google Shape;249;p39"/>
          <p:cNvSpPr txBox="1"/>
          <p:nvPr/>
        </p:nvSpPr>
        <p:spPr>
          <a:xfrm rot="-643755">
            <a:off x="4999702" y="5741322"/>
            <a:ext cx="3622529" cy="529228"/>
          </a:xfrm>
          <a:prstGeom prst="rect">
            <a:avLst/>
          </a:prstGeom>
          <a:solidFill>
            <a:srgbClr val="0000FF"/>
          </a:solidFill>
          <a:ln>
            <a:noFill/>
          </a:ln>
        </p:spPr>
        <p:txBody>
          <a:bodyPr spcFirstLastPara="1" wrap="square" lIns="121900" tIns="121900" rIns="121900" bIns="121900" anchor="t" anchorCtr="0">
            <a:noAutofit/>
          </a:bodyPr>
          <a:lstStyle/>
          <a:p>
            <a:r>
              <a:rPr lang="en" sz="2400" b="1">
                <a:solidFill>
                  <a:srgbClr val="FFFFFF"/>
                </a:solidFill>
              </a:rPr>
              <a:t>Slope variance = .04 (.19 SD)</a:t>
            </a:r>
            <a:endParaRPr sz="2400" b="1">
              <a:solidFill>
                <a:srgbClr val="FFFFFF"/>
              </a:solidFill>
            </a:endParaRPr>
          </a:p>
        </p:txBody>
      </p:sp>
      <p:sp>
        <p:nvSpPr>
          <p:cNvPr id="250" name="Google Shape;250;p39"/>
          <p:cNvSpPr txBox="1"/>
          <p:nvPr/>
        </p:nvSpPr>
        <p:spPr>
          <a:xfrm rot="-1313">
            <a:off x="461167" y="4546041"/>
            <a:ext cx="3142800" cy="762400"/>
          </a:xfrm>
          <a:prstGeom prst="rect">
            <a:avLst/>
          </a:prstGeom>
          <a:solidFill>
            <a:srgbClr val="0000FF"/>
          </a:solidFill>
          <a:ln>
            <a:noFill/>
          </a:ln>
        </p:spPr>
        <p:txBody>
          <a:bodyPr spcFirstLastPara="1" wrap="square" lIns="121900" tIns="121900" rIns="121900" bIns="121900" anchor="t" anchorCtr="0">
            <a:noAutofit/>
          </a:bodyPr>
          <a:lstStyle/>
          <a:p>
            <a:pPr algn="ctr"/>
            <a:r>
              <a:rPr lang="en" sz="2000" b="1" dirty="0">
                <a:solidFill>
                  <a:srgbClr val="FFFFFF"/>
                </a:solidFill>
              </a:rPr>
              <a:t>Intercept variance = .43 (.65 SD)</a:t>
            </a:r>
            <a:endParaRPr sz="2000" b="1" dirty="0">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endParaRPr/>
          </a:p>
        </p:txBody>
      </p:sp>
      <p:sp>
        <p:nvSpPr>
          <p:cNvPr id="256" name="Google Shape;256;p40"/>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endParaRPr/>
          </a:p>
        </p:txBody>
      </p:sp>
      <p:pic>
        <p:nvPicPr>
          <p:cNvPr id="257" name="Google Shape;257;p40"/>
          <p:cNvPicPr preferRelativeResize="0"/>
          <p:nvPr/>
        </p:nvPicPr>
        <p:blipFill>
          <a:blip r:embed="rId3">
            <a:alphaModFix/>
          </a:blip>
          <a:stretch>
            <a:fillRect/>
          </a:stretch>
        </p:blipFill>
        <p:spPr>
          <a:xfrm>
            <a:off x="952501" y="0"/>
            <a:ext cx="10286999"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Variables</a:t>
            </a:r>
            <a:endParaRPr/>
          </a:p>
        </p:txBody>
      </p:sp>
      <p:sp>
        <p:nvSpPr>
          <p:cNvPr id="68" name="Google Shape;68;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a:buClr>
                <a:srgbClr val="000000"/>
              </a:buClr>
            </a:pPr>
            <a:r>
              <a:rPr lang="en">
                <a:solidFill>
                  <a:srgbClr val="000000"/>
                </a:solidFill>
              </a:rPr>
              <a:t>kid_id: Subject ID</a:t>
            </a:r>
            <a:endParaRPr>
              <a:solidFill>
                <a:srgbClr val="000000"/>
              </a:solidFill>
            </a:endParaRPr>
          </a:p>
          <a:p>
            <a:pPr>
              <a:buClr>
                <a:srgbClr val="000000"/>
              </a:buClr>
            </a:pPr>
            <a:r>
              <a:rPr lang="en">
                <a:solidFill>
                  <a:srgbClr val="000000"/>
                </a:solidFill>
              </a:rPr>
              <a:t>week: Week in program (0-6)</a:t>
            </a:r>
            <a:endParaRPr>
              <a:solidFill>
                <a:srgbClr val="000000"/>
              </a:solidFill>
            </a:endParaRPr>
          </a:p>
          <a:p>
            <a:pPr>
              <a:buClr>
                <a:srgbClr val="000000"/>
              </a:buClr>
            </a:pPr>
            <a:r>
              <a:rPr lang="en">
                <a:solidFill>
                  <a:srgbClr val="000000"/>
                </a:solidFill>
              </a:rPr>
              <a:t>perform: Performance grade (scaled from 1-10)</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Load &amp; install packages</a:t>
            </a:r>
            <a:endParaRPr/>
          </a:p>
        </p:txBody>
      </p:sp>
      <p:sp>
        <p:nvSpPr>
          <p:cNvPr id="74" name="Google Shape;74;p16"/>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endParaRPr dirty="0"/>
          </a:p>
        </p:txBody>
      </p:sp>
      <p:pic>
        <p:nvPicPr>
          <p:cNvPr id="75" name="Google Shape;75;p16"/>
          <p:cNvPicPr preferRelativeResize="0"/>
          <p:nvPr/>
        </p:nvPicPr>
        <p:blipFill>
          <a:blip r:embed="rId3">
            <a:alphaModFix/>
          </a:blip>
          <a:stretch>
            <a:fillRect/>
          </a:stretch>
        </p:blipFill>
        <p:spPr>
          <a:xfrm>
            <a:off x="2292995" y="1739900"/>
            <a:ext cx="7606011" cy="41487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Read in Data</a:t>
            </a:r>
            <a:endParaRPr/>
          </a:p>
        </p:txBody>
      </p:sp>
      <p:sp>
        <p:nvSpPr>
          <p:cNvPr id="81" name="Google Shape;81;p1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endParaRPr/>
          </a:p>
        </p:txBody>
      </p:sp>
      <p:pic>
        <p:nvPicPr>
          <p:cNvPr id="82" name="Google Shape;82;p17"/>
          <p:cNvPicPr preferRelativeResize="0"/>
          <p:nvPr/>
        </p:nvPicPr>
        <p:blipFill>
          <a:blip r:embed="rId3">
            <a:alphaModFix/>
          </a:blip>
          <a:stretch>
            <a:fillRect/>
          </a:stretch>
        </p:blipFill>
        <p:spPr>
          <a:xfrm>
            <a:off x="1993634" y="1784367"/>
            <a:ext cx="7894133" cy="4138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Describe the data</a:t>
            </a:r>
            <a:endParaRPr/>
          </a:p>
        </p:txBody>
      </p:sp>
      <p:sp>
        <p:nvSpPr>
          <p:cNvPr id="88" name="Google Shape;88;p1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endParaRPr/>
          </a:p>
        </p:txBody>
      </p:sp>
      <p:pic>
        <p:nvPicPr>
          <p:cNvPr id="89" name="Google Shape;89;p18"/>
          <p:cNvPicPr preferRelativeResize="0"/>
          <p:nvPr/>
        </p:nvPicPr>
        <p:blipFill>
          <a:blip r:embed="rId3">
            <a:alphaModFix/>
          </a:blip>
          <a:stretch>
            <a:fillRect/>
          </a:stretch>
        </p:blipFill>
        <p:spPr>
          <a:xfrm>
            <a:off x="0" y="2388758"/>
            <a:ext cx="12191997" cy="20804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Describe the data</a:t>
            </a:r>
            <a:endParaRPr/>
          </a:p>
        </p:txBody>
      </p:sp>
      <p:pic>
        <p:nvPicPr>
          <p:cNvPr id="96" name="Google Shape;96;p19"/>
          <p:cNvPicPr preferRelativeResize="0"/>
          <p:nvPr/>
        </p:nvPicPr>
        <p:blipFill>
          <a:blip r:embed="rId3">
            <a:alphaModFix/>
          </a:blip>
          <a:stretch>
            <a:fillRect/>
          </a:stretch>
        </p:blipFill>
        <p:spPr>
          <a:xfrm>
            <a:off x="0" y="2388758"/>
            <a:ext cx="12191997" cy="2080485"/>
          </a:xfrm>
          <a:prstGeom prst="rect">
            <a:avLst/>
          </a:prstGeom>
          <a:noFill/>
          <a:ln>
            <a:noFill/>
          </a:ln>
        </p:spPr>
      </p:pic>
      <p:sp>
        <p:nvSpPr>
          <p:cNvPr id="97" name="Google Shape;97;p19"/>
          <p:cNvSpPr txBox="1"/>
          <p:nvPr/>
        </p:nvSpPr>
        <p:spPr>
          <a:xfrm>
            <a:off x="3390667" y="5459667"/>
            <a:ext cx="3785200" cy="7636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en" sz="2000" dirty="0"/>
              <a:t>Remember this number! This is called the “Mean of Means”</a:t>
            </a:r>
            <a:endParaRPr sz="2000" dirty="0"/>
          </a:p>
        </p:txBody>
      </p:sp>
      <p:cxnSp>
        <p:nvCxnSpPr>
          <p:cNvPr id="98" name="Google Shape;98;p19"/>
          <p:cNvCxnSpPr>
            <a:stCxn id="97" idx="0"/>
          </p:cNvCxnSpPr>
          <p:nvPr/>
        </p:nvCxnSpPr>
        <p:spPr>
          <a:xfrm rot="10800000">
            <a:off x="4712467" y="4129267"/>
            <a:ext cx="570800" cy="1330400"/>
          </a:xfrm>
          <a:prstGeom prst="straightConnector1">
            <a:avLst/>
          </a:prstGeom>
          <a:noFill/>
          <a:ln w="9525" cap="flat" cmpd="sng">
            <a:solidFill>
              <a:schemeClr val="dk2"/>
            </a:solidFill>
            <a:prstDash val="solid"/>
            <a:round/>
            <a:headEnd type="none" w="med" len="med"/>
            <a:tailEnd type="triangle" w="med" len="med"/>
          </a:ln>
        </p:spPr>
      </p:cxnSp>
      <p:sp>
        <p:nvSpPr>
          <p:cNvPr id="99" name="Google Shape;99;p19"/>
          <p:cNvSpPr/>
          <p:nvPr/>
        </p:nvSpPr>
        <p:spPr>
          <a:xfrm>
            <a:off x="4446400" y="3837433"/>
            <a:ext cx="377600" cy="2232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endParaRPr/>
          </a:p>
        </p:txBody>
      </p:sp>
      <p:sp>
        <p:nvSpPr>
          <p:cNvPr id="105" name="Google Shape;105;p20"/>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endParaRPr/>
          </a:p>
        </p:txBody>
      </p:sp>
      <p:pic>
        <p:nvPicPr>
          <p:cNvPr id="106" name="Google Shape;106;p20"/>
          <p:cNvPicPr preferRelativeResize="0"/>
          <p:nvPr/>
        </p:nvPicPr>
        <p:blipFill>
          <a:blip r:embed="rId3">
            <a:alphaModFix/>
          </a:blip>
          <a:stretch>
            <a:fillRect/>
          </a:stretch>
        </p:blipFill>
        <p:spPr>
          <a:xfrm>
            <a:off x="996951" y="1720851"/>
            <a:ext cx="10198100" cy="463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endParaRPr/>
          </a:p>
        </p:txBody>
      </p:sp>
      <p:sp>
        <p:nvSpPr>
          <p:cNvPr id="112" name="Google Shape;112;p2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endParaRPr/>
          </a:p>
        </p:txBody>
      </p:sp>
      <p:pic>
        <p:nvPicPr>
          <p:cNvPr id="113" name="Google Shape;113;p21"/>
          <p:cNvPicPr preferRelativeResize="0"/>
          <p:nvPr/>
        </p:nvPicPr>
        <p:blipFill>
          <a:blip r:embed="rId3">
            <a:alphaModFix/>
          </a:blip>
          <a:stretch>
            <a:fillRect/>
          </a:stretch>
        </p:blipFill>
        <p:spPr>
          <a:xfrm>
            <a:off x="996951" y="1720851"/>
            <a:ext cx="10198100" cy="4635500"/>
          </a:xfrm>
          <a:prstGeom prst="rect">
            <a:avLst/>
          </a:prstGeom>
          <a:noFill/>
          <a:ln>
            <a:noFill/>
          </a:ln>
        </p:spPr>
      </p:pic>
      <p:sp>
        <p:nvSpPr>
          <p:cNvPr id="114" name="Google Shape;114;p21"/>
          <p:cNvSpPr/>
          <p:nvPr/>
        </p:nvSpPr>
        <p:spPr>
          <a:xfrm>
            <a:off x="7287467" y="3270967"/>
            <a:ext cx="1270400" cy="2506400"/>
          </a:xfrm>
          <a:prstGeom prst="rect">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5" name="Google Shape;115;p21"/>
          <p:cNvSpPr txBox="1"/>
          <p:nvPr/>
        </p:nvSpPr>
        <p:spPr>
          <a:xfrm>
            <a:off x="8635033" y="4395367"/>
            <a:ext cx="2892800" cy="472000"/>
          </a:xfrm>
          <a:prstGeom prst="rect">
            <a:avLst/>
          </a:prstGeom>
          <a:solidFill>
            <a:srgbClr val="FFFFFF"/>
          </a:solidFill>
          <a:ln>
            <a:noFill/>
          </a:ln>
        </p:spPr>
        <p:txBody>
          <a:bodyPr spcFirstLastPara="1" wrap="square" lIns="121900" tIns="121900" rIns="121900" bIns="121900" anchor="ctr" anchorCtr="0">
            <a:noAutofit/>
          </a:bodyPr>
          <a:lstStyle/>
          <a:p>
            <a:pPr algn="ctr"/>
            <a:r>
              <a:rPr lang="en" sz="2400" b="1">
                <a:solidFill>
                  <a:srgbClr val="FF0000"/>
                </a:solidFill>
              </a:rPr>
              <a:t>Mean of Means = 4.9</a:t>
            </a:r>
            <a:endParaRPr sz="2400" b="1">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VTI">
  <a:themeElements>
    <a:clrScheme name="AnalogousFromLightSeedLeftStep">
      <a:dk1>
        <a:srgbClr val="000000"/>
      </a:dk1>
      <a:lt1>
        <a:srgbClr val="FFFFFF"/>
      </a:lt1>
      <a:dk2>
        <a:srgbClr val="213B38"/>
      </a:dk2>
      <a:lt2>
        <a:srgbClr val="E8E6E2"/>
      </a:lt2>
      <a:accent1>
        <a:srgbClr val="96A4C6"/>
      </a:accent1>
      <a:accent2>
        <a:srgbClr val="7FA8BA"/>
      </a:accent2>
      <a:accent3>
        <a:srgbClr val="82ACA7"/>
      </a:accent3>
      <a:accent4>
        <a:srgbClr val="77AE91"/>
      </a:accent4>
      <a:accent5>
        <a:srgbClr val="81AC83"/>
      </a:accent5>
      <a:accent6>
        <a:srgbClr val="8BAE77"/>
      </a:accent6>
      <a:hlink>
        <a:srgbClr val="918158"/>
      </a:hlink>
      <a:folHlink>
        <a:srgbClr val="7F7F7F"/>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931</Words>
  <Application>Microsoft Office PowerPoint</Application>
  <PresentationFormat>Widescreen</PresentationFormat>
  <Paragraphs>96</Paragraphs>
  <Slides>28</Slides>
  <Notes>27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Arial</vt:lpstr>
      <vt:lpstr>Avenir Next LT Pro</vt:lpstr>
      <vt:lpstr>Calibri</vt:lpstr>
      <vt:lpstr>Calibri Light</vt:lpstr>
      <vt:lpstr>Gill Sans MT</vt:lpstr>
      <vt:lpstr>Wingdings 2</vt:lpstr>
      <vt:lpstr>Office Theme</vt:lpstr>
      <vt:lpstr>DividendVTI</vt:lpstr>
      <vt:lpstr>Welcome to Psy 653 Lab!</vt:lpstr>
      <vt:lpstr>Class Example</vt:lpstr>
      <vt:lpstr>Variables</vt:lpstr>
      <vt:lpstr>Load &amp; install packages</vt:lpstr>
      <vt:lpstr>Read in Data</vt:lpstr>
      <vt:lpstr>Describe the data</vt:lpstr>
      <vt:lpstr>Describe the data</vt:lpstr>
      <vt:lpstr>PowerPoint Presentation</vt:lpstr>
      <vt:lpstr>PowerPoint Presentation</vt:lpstr>
      <vt:lpstr>Visualize the data!</vt:lpstr>
      <vt:lpstr>Based on this plot, do you think you have justification to test for a linear effect of time on GPA?   What about a quadratic effect?</vt:lpstr>
      <vt:lpstr>Visualize each individual subject!</vt:lpstr>
      <vt:lpstr>PowerPoint Presentation</vt:lpstr>
      <vt:lpstr>PowerPoint Presentation</vt:lpstr>
      <vt:lpstr>Defining fixed and random effects in the lmer package</vt:lpstr>
      <vt:lpstr>Build Baseline model</vt:lpstr>
      <vt:lpstr>PowerPoint Presentation</vt:lpstr>
      <vt:lpstr>PowerPoint Presentation</vt:lpstr>
      <vt:lpstr>PowerPoint Presentation</vt:lpstr>
      <vt:lpstr>Add week as a fixed and random effect</vt:lpstr>
      <vt:lpstr>PowerPoint Presentation</vt:lpstr>
      <vt:lpstr>PowerPoint Presentation</vt:lpstr>
      <vt:lpstr>PowerPoint Presentation</vt:lpstr>
      <vt:lpstr>One final plot (Optional)</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Psy 653 Lab!</dc:title>
  <dc:creator>Yetz,Neil</dc:creator>
  <cp:lastModifiedBy>Yetz,Neil</cp:lastModifiedBy>
  <cp:revision>3</cp:revision>
  <dcterms:created xsi:type="dcterms:W3CDTF">2020-12-08T16:32:34Z</dcterms:created>
  <dcterms:modified xsi:type="dcterms:W3CDTF">2020-12-08T17:04:29Z</dcterms:modified>
</cp:coreProperties>
</file>