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42" autoAdjust="0"/>
  </p:normalViewPr>
  <p:slideViewPr>
    <p:cSldViewPr snapToGrid="0">
      <p:cViewPr varScale="1">
        <p:scale>
          <a:sx n="130" d="100"/>
          <a:sy n="130" d="100"/>
        </p:scale>
        <p:origin x="99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ffc1c75cd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ffc1c75cd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45b89fe1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45b89fe1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45b89fe10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45b89fe10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000f9eaad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000f9eaad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000f9eaad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000f9eaad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ffc1c75c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ffc1c75c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ffc1c75cd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ffc1c75cd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fc1c75c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fc1c75c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Marginal R^2 = fixed effects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R^2 = fixed + random effects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ffc1c75c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ffc1c75c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45b89fe1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45b89fe1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000f9ea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000f9ea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ffc1c75cd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ffc1c75cd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ffc1c75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ffc1c75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ffc1c75c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ffc1c75c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ffc1c75cd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ffc1c75cd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45b89fe10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45b89fe10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ffc1c75c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ffc1c75c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ffc1c75c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ffc1c75c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ffc1c75c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ffc1c75c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ffc1c75cd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ffc1c75cd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45b89fe1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45b89fe1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ffc1c75cd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ffc1c75cd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ffc1c75cd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ffc1c75cd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ffc1c75cd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ffc1c75cd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ffc1c75cd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ffc1c75cd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ffc1c75cd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ffc1c75cd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ffc1c75c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ffc1c75cd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ffc1c75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ffc1c75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ffc1c75c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ffc1c75c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000f9eaa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000f9eaa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ffc1c75c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ffc1c75c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ffc1c75cd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ffc1c75cd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ffc1c75c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ffc1c75c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03608" y="587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Introduction to Multilevel Modeling</a:t>
            </a:r>
            <a:endParaRPr sz="46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1852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Gemma Wallace &amp; Neil Yetz</a:t>
            </a:r>
            <a:endParaRPr sz="2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PSY 653 Module 12 Lab</a:t>
            </a:r>
            <a:endParaRPr sz="2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Apr 29, 2020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265275" y="185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Visualize how final scores varied across the teams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6724750" y="1457350"/>
            <a:ext cx="2285100" cy="3362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Notice all of the variability between Teams.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" y="971550"/>
            <a:ext cx="66675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6600" y="4757725"/>
            <a:ext cx="29757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©️ Kim Henry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/>
        </p:nvSpPr>
        <p:spPr>
          <a:xfrm>
            <a:off x="0" y="4803000"/>
            <a:ext cx="22017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Ⓒ Kim Henry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900" y="152400"/>
            <a:ext cx="630211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255675" y="111075"/>
            <a:ext cx="1746600" cy="504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lmer() function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</a:t>
            </a:r>
            <a:r>
              <a:rPr lang="en" b="1">
                <a:solidFill>
                  <a:srgbClr val="FF0000"/>
                </a:solidFill>
              </a:rPr>
              <a:t>fixed</a:t>
            </a:r>
            <a:r>
              <a:rPr lang="en" b="1"/>
              <a:t> </a:t>
            </a:r>
            <a:r>
              <a:rPr lang="en"/>
              <a:t>and </a:t>
            </a:r>
            <a:r>
              <a:rPr lang="en" b="1">
                <a:solidFill>
                  <a:srgbClr val="0000FF"/>
                </a:solidFill>
              </a:rPr>
              <a:t>random</a:t>
            </a:r>
            <a:r>
              <a:rPr lang="en"/>
              <a:t> effects in the lmer package</a:t>
            </a: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11700" y="15894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These definitions are a little different in multilevel analyses than in ANOVAs.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Fixed effect</a:t>
            </a:r>
            <a:r>
              <a:rPr lang="en">
                <a:solidFill>
                  <a:schemeClr val="dk1"/>
                </a:solidFill>
              </a:rPr>
              <a:t> = does not vary over subjects of groups – average value of slope or intercept (i.e., </a:t>
            </a:r>
            <a:r>
              <a:rPr lang="en" i="1">
                <a:solidFill>
                  <a:schemeClr val="dk1"/>
                </a:solidFill>
              </a:rPr>
              <a:t>what is the estimate of the effect across all of the groups?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Random effect</a:t>
            </a:r>
            <a:r>
              <a:rPr lang="en">
                <a:solidFill>
                  <a:schemeClr val="dk1"/>
                </a:solidFill>
              </a:rPr>
              <a:t> = might vary across subjects or groups – intercepts and slopes might be calculated for each group or each subject to see if they vary meaningfully (i.e., </a:t>
            </a:r>
            <a:r>
              <a:rPr lang="en" i="1">
                <a:solidFill>
                  <a:schemeClr val="dk1"/>
                </a:solidFill>
              </a:rPr>
              <a:t>how much does the estimate for the effect vary across the groups?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116725" y="110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effect sizes in multilevel modeling</a:t>
            </a: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209575" y="8084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Intraclass correlation (ICC)</a:t>
            </a:r>
            <a:r>
              <a:rPr lang="en"/>
              <a:t>: the proportion of variance in a Level 1 variable (i.e., individual-level variable) that is accounted for by a Level 2 variable (i.e, between-group differences)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</a:t>
            </a:r>
            <a:r>
              <a:rPr lang="en" sz="19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nother way to interpret ICC: the average correlation of a Level 1 variable between two individuals in the </a:t>
            </a:r>
            <a:r>
              <a:rPr lang="en" sz="1900" i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same Level 2 group</a:t>
            </a:r>
            <a:r>
              <a:rPr lang="en" sz="19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Calibri"/>
              <a:buChar char="-"/>
            </a:pPr>
            <a:r>
              <a:rPr lang="en" sz="19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ICC &gt; 0.2 generally indicates a meaningful Level 2 effect, ICC &gt; 0.05 is worth further investigation</a:t>
            </a:r>
            <a:endParaRPr sz="19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Char char="-"/>
            </a:pPr>
            <a:r>
              <a:rPr lang="en" sz="1900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ICC is calculated by dividing the random effect variance by the total variance (i.e. the sum of the random effect variance and the residual variance)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116725" y="110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effect sizes in multilevel modeling</a:t>
            </a:r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209575" y="8084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Pseudo R</a:t>
            </a:r>
            <a:r>
              <a:rPr lang="en" b="1" baseline="30000"/>
              <a:t>2</a:t>
            </a:r>
            <a:r>
              <a:rPr lang="en" b="1"/>
              <a:t> values: </a:t>
            </a:r>
            <a:r>
              <a:rPr lang="en"/>
              <a:t>will not be comparable to OLS R</a:t>
            </a:r>
            <a:r>
              <a:rPr lang="en" baseline="30000"/>
              <a:t>2 </a:t>
            </a:r>
            <a:r>
              <a:rPr lang="en"/>
              <a:t>values on same data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Marginal R</a:t>
            </a:r>
            <a:r>
              <a:rPr lang="en" baseline="30000"/>
              <a:t>2</a:t>
            </a:r>
            <a:r>
              <a:rPr lang="en"/>
              <a:t> = amount of variance explained in Y by fixed effects only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Conditional R</a:t>
            </a:r>
            <a:r>
              <a:rPr lang="en" baseline="30000"/>
              <a:t>2</a:t>
            </a:r>
            <a:r>
              <a:rPr lang="en"/>
              <a:t> = amount of variance explained in Y by fixed and random effects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567400" cy="4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1: Random intercept only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899" y="257975"/>
            <a:ext cx="6088199" cy="458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/>
          <p:nvPr/>
        </p:nvSpPr>
        <p:spPr>
          <a:xfrm>
            <a:off x="4177150" y="4336325"/>
            <a:ext cx="1090800" cy="3522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5" name="Google Shape;155;p27"/>
          <p:cNvCxnSpPr>
            <a:stCxn id="156" idx="3"/>
            <a:endCxn id="154" idx="1"/>
          </p:cNvCxnSpPr>
          <p:nvPr/>
        </p:nvCxnSpPr>
        <p:spPr>
          <a:xfrm>
            <a:off x="2251000" y="4481300"/>
            <a:ext cx="1926300" cy="312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" name="Google Shape;156;p27"/>
          <p:cNvSpPr txBox="1"/>
          <p:nvPr/>
        </p:nvSpPr>
        <p:spPr>
          <a:xfrm>
            <a:off x="814900" y="4243100"/>
            <a:ext cx="1436100" cy="4764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of Means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549" y="562775"/>
            <a:ext cx="6088199" cy="458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/>
          <p:nvPr/>
        </p:nvSpPr>
        <p:spPr>
          <a:xfrm>
            <a:off x="5073950" y="1894350"/>
            <a:ext cx="3830400" cy="2478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lang="en" b="1">
                <a:solidFill>
                  <a:srgbClr val="0000FF"/>
                </a:solidFill>
              </a:rPr>
              <a:t>Random intercept: </a:t>
            </a:r>
            <a:r>
              <a:rPr lang="en" b="1"/>
              <a:t>On average, the mean of each team varies from the grand mean by 8.979 standard deviations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b="1" i="1">
                <a:solidFill>
                  <a:srgbClr val="FF0000"/>
                </a:solidFill>
              </a:rPr>
              <a:t>Fixed Intercept:</a:t>
            </a:r>
            <a:r>
              <a:rPr lang="en" b="1" i="1"/>
              <a:t> In the absence of any fixed effects</a:t>
            </a:r>
            <a:r>
              <a:rPr lang="en" b="1"/>
              <a:t>, this intercept represents the “mean of means” of our outcome variable.</a:t>
            </a:r>
            <a:endParaRPr b="1"/>
          </a:p>
        </p:txBody>
      </p:sp>
      <p:sp>
        <p:nvSpPr>
          <p:cNvPr id="163" name="Google Shape;163;p28"/>
          <p:cNvSpPr/>
          <p:nvPr/>
        </p:nvSpPr>
        <p:spPr>
          <a:xfrm>
            <a:off x="536375" y="3788750"/>
            <a:ext cx="3113700" cy="1932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8"/>
          <p:cNvSpPr/>
          <p:nvPr/>
        </p:nvSpPr>
        <p:spPr>
          <a:xfrm>
            <a:off x="497300" y="4816500"/>
            <a:ext cx="3321000" cy="193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73110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1: Random intercept only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311700" y="614488"/>
            <a:ext cx="8520600" cy="572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ICC                   &amp;               Pseudo R</a:t>
            </a:r>
            <a:r>
              <a:rPr lang="en" baseline="30000"/>
              <a:t>2</a:t>
            </a:r>
            <a:endParaRPr baseline="30000"/>
          </a:p>
        </p:txBody>
      </p:sp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>
            <a:off x="311700" y="2146050"/>
            <a:ext cx="3409800" cy="16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ICC = 80.62 / (80.62 + 71.48)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ICC = </a:t>
            </a:r>
            <a:r>
              <a:rPr lang="en" b="1" i="1"/>
              <a:t>.53</a:t>
            </a:r>
            <a:endParaRPr b="1" i="1"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950" y="1298875"/>
            <a:ext cx="3096350" cy="182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550" y="1190850"/>
            <a:ext cx="2375297" cy="106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9"/>
          <p:cNvCxnSpPr>
            <a:cxnSpLocks/>
            <a:stCxn id="170" idx="2"/>
          </p:cNvCxnSpPr>
          <p:nvPr/>
        </p:nvCxnSpPr>
        <p:spPr>
          <a:xfrm>
            <a:off x="4572000" y="1187188"/>
            <a:ext cx="0" cy="39563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29"/>
          <p:cNvSpPr txBox="1"/>
          <p:nvPr/>
        </p:nvSpPr>
        <p:spPr>
          <a:xfrm>
            <a:off x="520175" y="3510275"/>
            <a:ext cx="33051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53% of the variance in final test scores can be attributed to differences between teams.</a:t>
            </a:r>
            <a:endParaRPr/>
          </a:p>
        </p:txBody>
      </p:sp>
      <p:sp>
        <p:nvSpPr>
          <p:cNvPr id="176" name="Google Shape;176;p29"/>
          <p:cNvSpPr txBox="1"/>
          <p:nvPr/>
        </p:nvSpPr>
        <p:spPr>
          <a:xfrm>
            <a:off x="4933200" y="3324550"/>
            <a:ext cx="34971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R2m (Marginal R</a:t>
            </a:r>
            <a:r>
              <a:rPr lang="en" baseline="30000"/>
              <a:t>2</a:t>
            </a:r>
            <a:r>
              <a:rPr lang="en"/>
              <a:t>): NA, no fixed effects in this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R2c (Conditional R</a:t>
            </a:r>
            <a:r>
              <a:rPr lang="en" baseline="30000"/>
              <a:t>2</a:t>
            </a:r>
            <a:r>
              <a:rPr lang="en"/>
              <a:t>): 53% of the variance in scores can be explained by the model’s fixed and random effects</a:t>
            </a:r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73110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1: Random intercept only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75" y="585725"/>
            <a:ext cx="5631950" cy="45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 txBox="1"/>
          <p:nvPr/>
        </p:nvSpPr>
        <p:spPr>
          <a:xfrm>
            <a:off x="4528900" y="2571750"/>
            <a:ext cx="3830400" cy="2472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>
                <a:solidFill>
                  <a:srgbClr val="0000FF"/>
                </a:solidFill>
              </a:rPr>
              <a:t>Random Intercept:</a:t>
            </a:r>
            <a:r>
              <a:rPr lang="en"/>
              <a:t> On average, team intercepts vary by 9.128 standard deviations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b="1">
                <a:solidFill>
                  <a:srgbClr val="FF0000"/>
                </a:solidFill>
              </a:rPr>
              <a:t>Fixed Intercept:</a:t>
            </a:r>
            <a:r>
              <a:rPr lang="en"/>
              <a:t> The average intercept, while incorporating risk, is 77.868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lang="en" b="1">
                <a:solidFill>
                  <a:srgbClr val="38761D"/>
                </a:solidFill>
              </a:rPr>
              <a:t>Fixed Slope: </a:t>
            </a:r>
            <a:r>
              <a:rPr lang="en"/>
              <a:t>On average, team scores decreased at a rate of 2.326 units for a 1-unit increase in risk</a:t>
            </a:r>
            <a:endParaRPr/>
          </a:p>
        </p:txBody>
      </p:sp>
      <p:sp>
        <p:nvSpPr>
          <p:cNvPr id="184" name="Google Shape;184;p30"/>
          <p:cNvSpPr/>
          <p:nvPr/>
        </p:nvSpPr>
        <p:spPr>
          <a:xfrm>
            <a:off x="305377" y="3258552"/>
            <a:ext cx="2848200" cy="1383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0"/>
          <p:cNvSpPr/>
          <p:nvPr/>
        </p:nvSpPr>
        <p:spPr>
          <a:xfrm>
            <a:off x="225615" y="4142232"/>
            <a:ext cx="3120900" cy="184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0"/>
          <p:cNvSpPr/>
          <p:nvPr/>
        </p:nvSpPr>
        <p:spPr>
          <a:xfrm>
            <a:off x="225615" y="4326468"/>
            <a:ext cx="3120900" cy="138300"/>
          </a:xfrm>
          <a:prstGeom prst="rect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0"/>
          <p:cNvSpPr txBox="1"/>
          <p:nvPr/>
        </p:nvSpPr>
        <p:spPr>
          <a:xfrm>
            <a:off x="108075" y="0"/>
            <a:ext cx="70746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 2: Random Intercept, Fixed Slope</a:t>
            </a:r>
            <a:endParaRPr sz="2400"/>
          </a:p>
        </p:txBody>
      </p:sp>
      <p:sp>
        <p:nvSpPr>
          <p:cNvPr id="188" name="Google Shape;188;p30"/>
          <p:cNvSpPr txBox="1"/>
          <p:nvPr/>
        </p:nvSpPr>
        <p:spPr>
          <a:xfrm>
            <a:off x="5981275" y="488650"/>
            <a:ext cx="29004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we added risk as a fixed level 1 predictor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Plot: Random Intercept, Fixed Slope</a:t>
            </a:r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library(modelr)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Model without random slope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mod2_b.plot &lt;- add_predictions(data = teams, model = rifs)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ggplot(data = mod2_b.plot, aes(x = risk, y = pred, group = team_id.f)) 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geom_line() 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geom_abline(intercept = 77.868, slope = -2.326, color="red", size=3) 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labs(title = "Do students with a higher risk index perform worse on the final test?", x = "Risk Quintile", y =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"Predicted Final Score")</a:t>
            </a:r>
            <a:endParaRPr/>
          </a:p>
        </p:txBody>
      </p:sp>
      <p:sp>
        <p:nvSpPr>
          <p:cNvPr id="195" name="Google Shape;195;p31"/>
          <p:cNvSpPr txBox="1"/>
          <p:nvPr/>
        </p:nvSpPr>
        <p:spPr>
          <a:xfrm>
            <a:off x="705850" y="4703625"/>
            <a:ext cx="5347800" cy="345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(Again, these plots are optional for the try-it-yourself activity)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361175" y="888400"/>
            <a:ext cx="709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quick note: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Many of the materials in this demo were created by Dr. Kim Henry. We gratefully acknowledge use of her materials! 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Plot: Random Intercept, Fixed Slope</a:t>
            </a:r>
            <a:endParaRPr/>
          </a:p>
        </p:txBody>
      </p:sp>
      <p:sp>
        <p:nvSpPr>
          <p:cNvPr id="201" name="Google Shape;201;p32"/>
          <p:cNvSpPr txBox="1">
            <a:spLocks noGrp="1"/>
          </p:cNvSpPr>
          <p:nvPr>
            <p:ph type="body" idx="1"/>
          </p:nvPr>
        </p:nvSpPr>
        <p:spPr>
          <a:xfrm>
            <a:off x="6686550" y="1228675"/>
            <a:ext cx="2145600" cy="3416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the slopes are all exactly the same. 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Red line = Fixed Effects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" y="971550"/>
            <a:ext cx="66675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 txBox="1"/>
          <p:nvPr/>
        </p:nvSpPr>
        <p:spPr>
          <a:xfrm>
            <a:off x="6600" y="4681525"/>
            <a:ext cx="29757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©️ Kim Henry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>
            <a:spLocks noGrp="1"/>
          </p:cNvSpPr>
          <p:nvPr>
            <p:ph type="title"/>
          </p:nvPr>
        </p:nvSpPr>
        <p:spPr>
          <a:xfrm>
            <a:off x="311700" y="624000"/>
            <a:ext cx="8520600" cy="572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ICC                   &amp;             Pseudo R</a:t>
            </a:r>
            <a:r>
              <a:rPr lang="en" baseline="30000"/>
              <a:t>2</a:t>
            </a:r>
            <a:endParaRPr baseline="30000"/>
          </a:p>
        </p:txBody>
      </p:sp>
      <p:sp>
        <p:nvSpPr>
          <p:cNvPr id="209" name="Google Shape;209;p33"/>
          <p:cNvSpPr txBox="1">
            <a:spLocks noGrp="1"/>
          </p:cNvSpPr>
          <p:nvPr>
            <p:ph type="body" idx="1"/>
          </p:nvPr>
        </p:nvSpPr>
        <p:spPr>
          <a:xfrm>
            <a:off x="311700" y="2410075"/>
            <a:ext cx="3962100" cy="12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ICC = 83.33 / (83.33 + 57.96)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ICC = </a:t>
            </a:r>
            <a:r>
              <a:rPr lang="en" b="1" i="1"/>
              <a:t>.59</a:t>
            </a:r>
            <a:endParaRPr b="1" i="1"/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925" y="1519675"/>
            <a:ext cx="3356700" cy="1667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600" y="1343275"/>
            <a:ext cx="2375297" cy="106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33"/>
          <p:cNvCxnSpPr>
            <a:stCxn id="208" idx="2"/>
          </p:cNvCxnSpPr>
          <p:nvPr/>
        </p:nvCxnSpPr>
        <p:spPr>
          <a:xfrm>
            <a:off x="4572000" y="1196700"/>
            <a:ext cx="19500" cy="412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213;p33"/>
          <p:cNvSpPr txBox="1"/>
          <p:nvPr/>
        </p:nvSpPr>
        <p:spPr>
          <a:xfrm>
            <a:off x="108075" y="0"/>
            <a:ext cx="71760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 2: Random Intercept, Fixed Slope</a:t>
            </a:r>
            <a:endParaRPr sz="2400"/>
          </a:p>
        </p:txBody>
      </p:sp>
      <p:sp>
        <p:nvSpPr>
          <p:cNvPr id="214" name="Google Shape;214;p33"/>
          <p:cNvSpPr txBox="1"/>
          <p:nvPr/>
        </p:nvSpPr>
        <p:spPr>
          <a:xfrm>
            <a:off x="520175" y="3510275"/>
            <a:ext cx="33051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59% of the variance in final test scores can be attributed to differences between teams.</a:t>
            </a:r>
            <a:endParaRPr/>
          </a:p>
        </p:txBody>
      </p:sp>
      <p:sp>
        <p:nvSpPr>
          <p:cNvPr id="215" name="Google Shape;215;p33"/>
          <p:cNvSpPr txBox="1"/>
          <p:nvPr/>
        </p:nvSpPr>
        <p:spPr>
          <a:xfrm>
            <a:off x="4933200" y="3324550"/>
            <a:ext cx="34971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R2m (Marginal R</a:t>
            </a:r>
            <a:r>
              <a:rPr lang="en" baseline="30000"/>
              <a:t>2</a:t>
            </a:r>
            <a:r>
              <a:rPr lang="en"/>
              <a:t>): </a:t>
            </a:r>
            <a:r>
              <a:rPr lang="en">
                <a:solidFill>
                  <a:schemeClr val="dk1"/>
                </a:solidFill>
              </a:rPr>
              <a:t>7% of the variance in scores can be explained by the model’s fixed effects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R2c (Conditional R</a:t>
            </a:r>
            <a:r>
              <a:rPr lang="en" baseline="30000"/>
              <a:t>2</a:t>
            </a:r>
            <a:r>
              <a:rPr lang="en"/>
              <a:t>): 62% of the variance in scores can be explained by the model’s fixed and random effects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311700" y="309650"/>
            <a:ext cx="2878200" cy="42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3: Random Slope, Fixed Intercept</a:t>
            </a:r>
            <a:endParaRPr/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076" y="152400"/>
            <a:ext cx="5866876" cy="47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75" y="609825"/>
            <a:ext cx="5655651" cy="43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5"/>
          <p:cNvSpPr txBox="1"/>
          <p:nvPr/>
        </p:nvSpPr>
        <p:spPr>
          <a:xfrm>
            <a:off x="4841925" y="1978725"/>
            <a:ext cx="3830400" cy="2472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●"/>
            </a:pPr>
            <a:r>
              <a:rPr lang="en" b="1">
                <a:solidFill>
                  <a:srgbClr val="9900FF"/>
                </a:solidFill>
              </a:rPr>
              <a:t>Random Slope: </a:t>
            </a:r>
            <a:r>
              <a:rPr lang="en"/>
              <a:t>On average, team slopes vary by 3.364 standard deviations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b="1">
                <a:solidFill>
                  <a:srgbClr val="FF0000"/>
                </a:solidFill>
              </a:rPr>
              <a:t>Fixed Intercept:</a:t>
            </a:r>
            <a:r>
              <a:rPr lang="en"/>
              <a:t> The average intercept, while incorporating risk, is 77.868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lang="en" b="1">
                <a:solidFill>
                  <a:srgbClr val="38761D"/>
                </a:solidFill>
              </a:rPr>
              <a:t>Fixed Slope: </a:t>
            </a:r>
            <a:r>
              <a:rPr lang="en"/>
              <a:t>On average, team scores decreased at a rate of 2.326 units for a 1-unit increase in risk</a:t>
            </a:r>
            <a:endParaRPr/>
          </a:p>
        </p:txBody>
      </p:sp>
      <p:sp>
        <p:nvSpPr>
          <p:cNvPr id="228" name="Google Shape;228;p35"/>
          <p:cNvSpPr/>
          <p:nvPr/>
        </p:nvSpPr>
        <p:spPr>
          <a:xfrm>
            <a:off x="283532" y="3213679"/>
            <a:ext cx="2129700" cy="131100"/>
          </a:xfrm>
          <a:prstGeom prst="rect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5"/>
          <p:cNvSpPr/>
          <p:nvPr/>
        </p:nvSpPr>
        <p:spPr>
          <a:xfrm>
            <a:off x="201713" y="3982854"/>
            <a:ext cx="3201300" cy="174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5"/>
          <p:cNvSpPr/>
          <p:nvPr/>
        </p:nvSpPr>
        <p:spPr>
          <a:xfrm>
            <a:off x="201713" y="4157585"/>
            <a:ext cx="3201300" cy="131100"/>
          </a:xfrm>
          <a:prstGeom prst="rect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5"/>
          <p:cNvSpPr txBox="1"/>
          <p:nvPr/>
        </p:nvSpPr>
        <p:spPr>
          <a:xfrm>
            <a:off x="42550" y="0"/>
            <a:ext cx="67848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Model 3: Random Slope, Fixed Intercept</a:t>
            </a:r>
            <a:endParaRPr/>
          </a:p>
        </p:txBody>
      </p:sp>
      <p:sp>
        <p:nvSpPr>
          <p:cNvPr id="232" name="Google Shape;232;p35"/>
          <p:cNvSpPr txBox="1"/>
          <p:nvPr/>
        </p:nvSpPr>
        <p:spPr>
          <a:xfrm>
            <a:off x="5937675" y="697900"/>
            <a:ext cx="2699400" cy="787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we plug in a 0 to our random effects to indicate the intercept is fixed.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Plot: Fixed Intercept, Random slope</a:t>
            </a:r>
            <a:endParaRPr/>
          </a:p>
        </p:txBody>
      </p:sp>
      <p:sp>
        <p:nvSpPr>
          <p:cNvPr id="238" name="Google Shape;238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library(modelr)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Model without random intercept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mod2_b.plot &lt;- add_predictions(data = teams, model = rsfi)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ggplot(data = mod2_b.plot, aes(x = risk, y = pred, group = team_id.f)) 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geom_line() 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geom_abline(intercept = 77.868, slope = -2.326, color="red", size=3) 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labs(title = "Do students with a higher risk index perform worse on the final test?", x = "Risk Quintile", y =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"Predicted Final Score")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6"/>
          <p:cNvSpPr txBox="1"/>
          <p:nvPr/>
        </p:nvSpPr>
        <p:spPr>
          <a:xfrm>
            <a:off x="705850" y="4703625"/>
            <a:ext cx="5347800" cy="345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(Again, these plots are optional for the try-it-yourself activity)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Plot: Fixed Intercept, Random slope</a:t>
            </a:r>
            <a:endParaRPr/>
          </a:p>
        </p:txBody>
      </p:sp>
      <p:sp>
        <p:nvSpPr>
          <p:cNvPr id="245" name="Google Shape;245;p37"/>
          <p:cNvSpPr txBox="1">
            <a:spLocks noGrp="1"/>
          </p:cNvSpPr>
          <p:nvPr>
            <p:ph type="body" idx="1"/>
          </p:nvPr>
        </p:nvSpPr>
        <p:spPr>
          <a:xfrm>
            <a:off x="6686550" y="1228675"/>
            <a:ext cx="2145900" cy="3416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all slopes come from the same intercept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F0000"/>
                </a:solidFill>
              </a:rPr>
              <a:t>Red line = Fixed Effects</a:t>
            </a:r>
            <a:endParaRPr/>
          </a:p>
        </p:txBody>
      </p:sp>
      <p:pic>
        <p:nvPicPr>
          <p:cNvPr id="246" name="Google Shape;2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" y="971550"/>
            <a:ext cx="66675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7"/>
          <p:cNvSpPr txBox="1"/>
          <p:nvPr/>
        </p:nvSpPr>
        <p:spPr>
          <a:xfrm>
            <a:off x="0" y="4763700"/>
            <a:ext cx="29757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©️ Kim Henry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>
            <a:spLocks noGrp="1"/>
          </p:cNvSpPr>
          <p:nvPr>
            <p:ph type="title"/>
          </p:nvPr>
        </p:nvSpPr>
        <p:spPr>
          <a:xfrm>
            <a:off x="311700" y="685000"/>
            <a:ext cx="8520600" cy="572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ICC                   &amp;              Pseudo R</a:t>
            </a:r>
            <a:r>
              <a:rPr lang="en" baseline="30000"/>
              <a:t>2</a:t>
            </a:r>
            <a:endParaRPr baseline="30000"/>
          </a:p>
        </p:txBody>
      </p:sp>
      <p:sp>
        <p:nvSpPr>
          <p:cNvPr id="253" name="Google Shape;253;p38"/>
          <p:cNvSpPr txBox="1">
            <a:spLocks noGrp="1"/>
          </p:cNvSpPr>
          <p:nvPr>
            <p:ph type="body" idx="1"/>
          </p:nvPr>
        </p:nvSpPr>
        <p:spPr>
          <a:xfrm>
            <a:off x="311700" y="2277400"/>
            <a:ext cx="3934500" cy="18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ICC = 11.32 / (11.32 + 73.37)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ICC = </a:t>
            </a:r>
            <a:r>
              <a:rPr lang="en" b="1" i="1"/>
              <a:t>.13</a:t>
            </a:r>
            <a:endParaRPr b="1" i="1"/>
          </a:p>
        </p:txBody>
      </p:sp>
      <p:pic>
        <p:nvPicPr>
          <p:cNvPr id="254" name="Google Shape;2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525" y="1638638"/>
            <a:ext cx="310515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25" y="1616575"/>
            <a:ext cx="2407300" cy="108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6" name="Google Shape;256;p38"/>
          <p:cNvCxnSpPr>
            <a:stCxn id="252" idx="2"/>
          </p:cNvCxnSpPr>
          <p:nvPr/>
        </p:nvCxnSpPr>
        <p:spPr>
          <a:xfrm flipH="1">
            <a:off x="4563900" y="1257700"/>
            <a:ext cx="8100" cy="40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7" name="Google Shape;257;p38"/>
          <p:cNvSpPr txBox="1"/>
          <p:nvPr/>
        </p:nvSpPr>
        <p:spPr>
          <a:xfrm>
            <a:off x="42550" y="0"/>
            <a:ext cx="67848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Model 3: Random Slope, Fixed Intercept</a:t>
            </a:r>
            <a:endParaRPr/>
          </a:p>
        </p:txBody>
      </p:sp>
      <p:sp>
        <p:nvSpPr>
          <p:cNvPr id="258" name="Google Shape;258;p38"/>
          <p:cNvSpPr txBox="1"/>
          <p:nvPr/>
        </p:nvSpPr>
        <p:spPr>
          <a:xfrm>
            <a:off x="520175" y="3738875"/>
            <a:ext cx="33051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13% of the variance in final test scores can be attributed to differences between teams.</a:t>
            </a:r>
            <a:endParaRPr/>
          </a:p>
        </p:txBody>
      </p:sp>
      <p:sp>
        <p:nvSpPr>
          <p:cNvPr id="259" name="Google Shape;259;p38"/>
          <p:cNvSpPr txBox="1"/>
          <p:nvPr/>
        </p:nvSpPr>
        <p:spPr>
          <a:xfrm>
            <a:off x="4933200" y="3324550"/>
            <a:ext cx="34971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R2m (Marginal R</a:t>
            </a:r>
            <a:r>
              <a:rPr lang="en" baseline="30000"/>
              <a:t>2</a:t>
            </a:r>
            <a:r>
              <a:rPr lang="en"/>
              <a:t>): </a:t>
            </a:r>
            <a:r>
              <a:rPr lang="en">
                <a:solidFill>
                  <a:schemeClr val="dk1"/>
                </a:solidFill>
              </a:rPr>
              <a:t>7% of the variance in scores can be explained by the model’s fixed effects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R2c (Conditional R</a:t>
            </a:r>
            <a:r>
              <a:rPr lang="en" baseline="30000"/>
              <a:t>2</a:t>
            </a:r>
            <a:r>
              <a:rPr lang="en"/>
              <a:t>): 52% of the variance in scores can be explained by the model’s fixed and random effects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140400" cy="43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4: All Random</a:t>
            </a:r>
            <a:endParaRPr/>
          </a:p>
        </p:txBody>
      </p:sp>
      <p:pic>
        <p:nvPicPr>
          <p:cNvPr id="265" name="Google Shape;2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0400" y="179200"/>
            <a:ext cx="5677451" cy="478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0" y="389875"/>
            <a:ext cx="5534300" cy="454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0"/>
          <p:cNvSpPr txBox="1"/>
          <p:nvPr/>
        </p:nvSpPr>
        <p:spPr>
          <a:xfrm>
            <a:off x="5188775" y="1496275"/>
            <a:ext cx="3830400" cy="2722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>
                <a:solidFill>
                  <a:srgbClr val="0000FF"/>
                </a:solidFill>
              </a:rPr>
              <a:t>Random Intercept:</a:t>
            </a:r>
            <a:r>
              <a:rPr lang="en"/>
              <a:t> On average, team intercepts vary by 8.922 standard deviations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●"/>
            </a:pPr>
            <a:r>
              <a:rPr lang="en" b="1">
                <a:solidFill>
                  <a:srgbClr val="9900FF"/>
                </a:solidFill>
              </a:rPr>
              <a:t>Random Slope: </a:t>
            </a:r>
            <a:r>
              <a:rPr lang="en"/>
              <a:t>On average, team slopes vary by 2.665 standard deviations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b="1">
                <a:solidFill>
                  <a:srgbClr val="FF0000"/>
                </a:solidFill>
              </a:rPr>
              <a:t>Fixed Intercept:</a:t>
            </a:r>
            <a:r>
              <a:rPr lang="en">
                <a:solidFill>
                  <a:schemeClr val="dk1"/>
                </a:solidFill>
              </a:rPr>
              <a:t> The average intercept, while incorporating risk, is 77.868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lang="en" b="1">
                <a:solidFill>
                  <a:srgbClr val="38761D"/>
                </a:solidFill>
              </a:rPr>
              <a:t>Fixed Slope: </a:t>
            </a:r>
            <a:r>
              <a:rPr lang="en">
                <a:solidFill>
                  <a:schemeClr val="dk1"/>
                </a:solidFill>
              </a:rPr>
              <a:t>On average, team scores decreased at a rate of 2.326 units for a 1-unit increase in risk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72" name="Google Shape;272;p40"/>
          <p:cNvSpPr/>
          <p:nvPr/>
        </p:nvSpPr>
        <p:spPr>
          <a:xfrm>
            <a:off x="236808" y="3198485"/>
            <a:ext cx="2544000" cy="137700"/>
          </a:xfrm>
          <a:prstGeom prst="rect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0"/>
          <p:cNvSpPr/>
          <p:nvPr/>
        </p:nvSpPr>
        <p:spPr>
          <a:xfrm>
            <a:off x="201155" y="3980237"/>
            <a:ext cx="3237300" cy="137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40"/>
          <p:cNvSpPr/>
          <p:nvPr/>
        </p:nvSpPr>
        <p:spPr>
          <a:xfrm>
            <a:off x="201155" y="4117946"/>
            <a:ext cx="3237300" cy="175800"/>
          </a:xfrm>
          <a:prstGeom prst="rect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40"/>
          <p:cNvSpPr/>
          <p:nvPr/>
        </p:nvSpPr>
        <p:spPr>
          <a:xfrm>
            <a:off x="236784" y="3053648"/>
            <a:ext cx="2544000" cy="137700"/>
          </a:xfrm>
          <a:prstGeom prst="rect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4815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4: All Random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Plot: All random</a:t>
            </a:r>
            <a:endParaRPr/>
          </a:p>
        </p:txBody>
      </p:sp>
      <p:sp>
        <p:nvSpPr>
          <p:cNvPr id="282" name="Google Shape;282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library(modelr)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Model with random slope &amp; Intercept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mod2_a.plot &lt;- add_predictions(data = teams, model = allrand)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ggplot(data = mod2_a.plot, aes(x = risk, y = pred, group = team_id.f)) 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geom_line() 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geom_abline(intercept = 77.868, slope = -2.326, color="red", size=3) 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labs(title = "Do students with a higher risk index perform worse on the final test?", x = "Risk Quintile", y = "Predicted Final Score")</a:t>
            </a:r>
            <a:endParaRPr/>
          </a:p>
        </p:txBody>
      </p:sp>
      <p:sp>
        <p:nvSpPr>
          <p:cNvPr id="283" name="Google Shape;283;p41"/>
          <p:cNvSpPr txBox="1"/>
          <p:nvPr/>
        </p:nvSpPr>
        <p:spPr>
          <a:xfrm>
            <a:off x="705850" y="4703625"/>
            <a:ext cx="5347800" cy="345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(Again, these plots are optional for the try-it-yourself activity)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Multilevel modeling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multilevel model (also commonly called a random effects model, a mixed effects model, and a hierarchical linear model) is used to model hierarchical data. In data that arise from a hierarchical design, the upper level units (e.g., organizations) are selected from the population. Then, cases (e.g., employees) are selected from within these upper level units. In this way, employees (Level 1 of the hierarchy) are nested in organizations (Level 2 of the hierarchy).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225" y="3195278"/>
            <a:ext cx="4991776" cy="19482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159000" y="4681525"/>
            <a:ext cx="29757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©️ Kim Henry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Plot: All random</a:t>
            </a:r>
            <a:endParaRPr/>
          </a:p>
        </p:txBody>
      </p:sp>
      <p:sp>
        <p:nvSpPr>
          <p:cNvPr id="289" name="Google Shape;289;p42"/>
          <p:cNvSpPr txBox="1">
            <a:spLocks noGrp="1"/>
          </p:cNvSpPr>
          <p:nvPr>
            <p:ph type="body" idx="1"/>
          </p:nvPr>
        </p:nvSpPr>
        <p:spPr>
          <a:xfrm>
            <a:off x="6686550" y="1228675"/>
            <a:ext cx="2145600" cy="3416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that all slopes and intercepts are different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F0000"/>
                </a:solidFill>
              </a:rPr>
              <a:t>Red line = Fixed Effects</a:t>
            </a:r>
            <a:endParaRPr/>
          </a:p>
        </p:txBody>
      </p:sp>
      <p:pic>
        <p:nvPicPr>
          <p:cNvPr id="290" name="Google Shape;29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" y="971550"/>
            <a:ext cx="66675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2"/>
          <p:cNvSpPr txBox="1"/>
          <p:nvPr/>
        </p:nvSpPr>
        <p:spPr>
          <a:xfrm>
            <a:off x="0" y="4763700"/>
            <a:ext cx="29757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©️ Kim Henry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>
            <a:spLocks noGrp="1"/>
          </p:cNvSpPr>
          <p:nvPr>
            <p:ph type="title"/>
          </p:nvPr>
        </p:nvSpPr>
        <p:spPr>
          <a:xfrm>
            <a:off x="311700" y="664975"/>
            <a:ext cx="8520600" cy="572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ICC                 &amp;            Pseudo R</a:t>
            </a:r>
            <a:r>
              <a:rPr lang="en" baseline="30000"/>
              <a:t>2</a:t>
            </a:r>
            <a:endParaRPr baseline="30000"/>
          </a:p>
        </p:txBody>
      </p:sp>
      <p:sp>
        <p:nvSpPr>
          <p:cNvPr id="297" name="Google Shape;297;p43"/>
          <p:cNvSpPr txBox="1">
            <a:spLocks noGrp="1"/>
          </p:cNvSpPr>
          <p:nvPr>
            <p:ph type="body" idx="1"/>
          </p:nvPr>
        </p:nvSpPr>
        <p:spPr>
          <a:xfrm>
            <a:off x="117600" y="2571750"/>
            <a:ext cx="4239000" cy="17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ICC = (79.60 + 7.21) / (79.60 + 7.21 + 40.21)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ICC = </a:t>
            </a:r>
            <a:r>
              <a:rPr lang="en" b="1" i="1"/>
              <a:t>.68</a:t>
            </a:r>
            <a:endParaRPr b="1" i="1"/>
          </a:p>
        </p:txBody>
      </p:sp>
      <p:pic>
        <p:nvPicPr>
          <p:cNvPr id="298" name="Google Shape;29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50" y="1639350"/>
            <a:ext cx="2407300" cy="10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6700" y="1551125"/>
            <a:ext cx="3157100" cy="177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0" name="Google Shape;300;p43"/>
          <p:cNvCxnSpPr/>
          <p:nvPr/>
        </p:nvCxnSpPr>
        <p:spPr>
          <a:xfrm>
            <a:off x="4419600" y="1017725"/>
            <a:ext cx="6000" cy="412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1" name="Google Shape;301;p43"/>
          <p:cNvSpPr txBox="1">
            <a:spLocks noGrp="1"/>
          </p:cNvSpPr>
          <p:nvPr>
            <p:ph type="title"/>
          </p:nvPr>
        </p:nvSpPr>
        <p:spPr>
          <a:xfrm>
            <a:off x="42300" y="42300"/>
            <a:ext cx="4815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4: All Random</a:t>
            </a:r>
            <a:endParaRPr/>
          </a:p>
        </p:txBody>
      </p:sp>
      <p:sp>
        <p:nvSpPr>
          <p:cNvPr id="302" name="Google Shape;302;p43"/>
          <p:cNvSpPr txBox="1"/>
          <p:nvPr/>
        </p:nvSpPr>
        <p:spPr>
          <a:xfrm>
            <a:off x="520175" y="3967475"/>
            <a:ext cx="33051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68% of the variance in final test scores can be attributed to differences between teams.</a:t>
            </a:r>
            <a:endParaRPr/>
          </a:p>
        </p:txBody>
      </p:sp>
      <p:sp>
        <p:nvSpPr>
          <p:cNvPr id="303" name="Google Shape;303;p43"/>
          <p:cNvSpPr txBox="1"/>
          <p:nvPr/>
        </p:nvSpPr>
        <p:spPr>
          <a:xfrm>
            <a:off x="4933200" y="3324550"/>
            <a:ext cx="3497100" cy="16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R2m (Marginal R</a:t>
            </a:r>
            <a:r>
              <a:rPr lang="en" baseline="30000"/>
              <a:t>2</a:t>
            </a:r>
            <a:r>
              <a:rPr lang="en"/>
              <a:t>): </a:t>
            </a:r>
            <a:r>
              <a:rPr lang="en">
                <a:solidFill>
                  <a:schemeClr val="dk1"/>
                </a:solidFill>
              </a:rPr>
              <a:t>7% of the variance in scores can be explained by the model’s fixed effects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R2c (Conditional R</a:t>
            </a:r>
            <a:r>
              <a:rPr lang="en" baseline="30000"/>
              <a:t>2</a:t>
            </a:r>
            <a:r>
              <a:rPr lang="en"/>
              <a:t>): 73% of the variance in scores can be explained by the model’s fixed and random effects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>
            <a:spLocks noGrp="1"/>
          </p:cNvSpPr>
          <p:nvPr>
            <p:ph type="title"/>
          </p:nvPr>
        </p:nvSpPr>
        <p:spPr>
          <a:xfrm>
            <a:off x="83100" y="172275"/>
            <a:ext cx="906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Log likelihood test: Random Intercept-Only vs. All Random</a:t>
            </a:r>
            <a:endParaRPr sz="2400"/>
          </a:p>
        </p:txBody>
      </p:sp>
      <p:pic>
        <p:nvPicPr>
          <p:cNvPr id="309" name="Google Shape;30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13" y="874000"/>
            <a:ext cx="7762875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4"/>
          <p:cNvSpPr txBox="1"/>
          <p:nvPr/>
        </p:nvSpPr>
        <p:spPr>
          <a:xfrm>
            <a:off x="228125" y="4603475"/>
            <a:ext cx="65562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inclusion of the random effects significantly improves model fit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>
            <a:spLocks noGrp="1"/>
          </p:cNvSpPr>
          <p:nvPr>
            <p:ph type="title"/>
          </p:nvPr>
        </p:nvSpPr>
        <p:spPr>
          <a:xfrm>
            <a:off x="32550" y="175800"/>
            <a:ext cx="961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likelihood test: Random Intercept Fixed Slope vs. All Random</a:t>
            </a:r>
            <a:endParaRPr/>
          </a:p>
        </p:txBody>
      </p:sp>
      <p:pic>
        <p:nvPicPr>
          <p:cNvPr id="316" name="Google Shape;31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00" y="1219938"/>
            <a:ext cx="7648575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5"/>
          <p:cNvSpPr txBox="1"/>
          <p:nvPr/>
        </p:nvSpPr>
        <p:spPr>
          <a:xfrm>
            <a:off x="228125" y="4603475"/>
            <a:ext cx="65562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inclusion of the random effects significantly improves model fit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25" y="1135913"/>
            <a:ext cx="7696200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6"/>
          <p:cNvSpPr txBox="1">
            <a:spLocks noGrp="1"/>
          </p:cNvSpPr>
          <p:nvPr>
            <p:ph type="title"/>
          </p:nvPr>
        </p:nvSpPr>
        <p:spPr>
          <a:xfrm>
            <a:off x="32550" y="185050"/>
            <a:ext cx="907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likelihood test: Fixed Intercept Random Slope vs. All Random</a:t>
            </a:r>
            <a:endParaRPr/>
          </a:p>
        </p:txBody>
      </p:sp>
      <p:sp>
        <p:nvSpPr>
          <p:cNvPr id="324" name="Google Shape;324;p46"/>
          <p:cNvSpPr txBox="1"/>
          <p:nvPr/>
        </p:nvSpPr>
        <p:spPr>
          <a:xfrm>
            <a:off x="228125" y="4603475"/>
            <a:ext cx="65562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inclusion of the random effects significantly improves model fit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83275" y="106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Libraries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00" y="1238150"/>
            <a:ext cx="4699100" cy="284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5378625" y="1644125"/>
            <a:ext cx="2929800" cy="12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We’ll use the lme4 package to conduct multilevel models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use the MuMIn package to calculate model pseudo R</a:t>
            </a:r>
            <a:r>
              <a:rPr lang="en" baseline="30000"/>
              <a:t>2 </a:t>
            </a:r>
            <a:r>
              <a:rPr lang="en"/>
              <a:t>values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in data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74" y="1024000"/>
            <a:ext cx="4748524" cy="28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5255175" y="919950"/>
            <a:ext cx="35415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4988000" y="919950"/>
            <a:ext cx="40830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dataset includes 500 female high school students who participated in a summer science program.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Students’ “risk index” for likelihood of success in the program was calculated from previous academic data.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were randomly assigned to teams of 5, and each team was randomly assigned to different version of the summer program: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Control condition: individually-focused work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Treatment condition: teams-based work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204525" y="25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the data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25" y="1159175"/>
            <a:ext cx="8852051" cy="19540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0" name="Google Shape;90;p18"/>
          <p:cNvSpPr txBox="1"/>
          <p:nvPr/>
        </p:nvSpPr>
        <p:spPr>
          <a:xfrm>
            <a:off x="204500" y="3408125"/>
            <a:ext cx="8852100" cy="13092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1 variables = individual level = each student’s id number (kid_id), risk index (risk), belief in communal affordances of STEM career (comafrd), and final exam score (score)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2 variables = upper/group level = each student’s team number (team_id), the treatment condition the team was assigned to (txcond)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3708775" y="1159175"/>
            <a:ext cx="53478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Level 1 variables are nested within Level 2 variables</a:t>
            </a:r>
            <a:endParaRPr b="1" i="1"/>
          </a:p>
        </p:txBody>
      </p:sp>
      <p:sp>
        <p:nvSpPr>
          <p:cNvPr id="92" name="Google Shape;92;p18"/>
          <p:cNvSpPr txBox="1"/>
          <p:nvPr/>
        </p:nvSpPr>
        <p:spPr>
          <a:xfrm>
            <a:off x="7320475" y="2874625"/>
            <a:ext cx="1736100" cy="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©️ Kim Henry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246700" y="194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running analyses, we need to factor our categorical variables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00" y="1518425"/>
            <a:ext cx="8794001" cy="14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163150" y="147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Mean of Means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038" y="1116888"/>
            <a:ext cx="6943725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/>
          <p:nvPr/>
        </p:nvSpPr>
        <p:spPr>
          <a:xfrm>
            <a:off x="1900750" y="2718675"/>
            <a:ext cx="1560300" cy="1208100"/>
          </a:xfrm>
          <a:prstGeom prst="ellipse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3565450" y="4271600"/>
            <a:ext cx="54951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saved this value as the object “meanofmeans”, which we’ll use in upcoming figures, and we’ll see again in some model output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218875" y="259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Visualize how final scores varied across the teams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929650"/>
            <a:ext cx="8520600" cy="3416400"/>
          </a:xfrm>
          <a:prstGeom prst="rect">
            <a:avLst/>
          </a:prstGeom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ggplot(data = teams, aes(x = team_id.f, y = score)) 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geom_boxplot() 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stat_summary(aes(y = score, group = team_id.f), fun = mean, color = "red", geom = "point", pch = 17, size = 1.5) 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geom_hline(yintercept = meanofmeans$meanofmeans, linetype="dashed", color = "black", size = 1) 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scale_y_continuous(limits = c(20,100), breaks = seq(20, 100, 10)) 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labs(title = "Mean and variability of final scores across teams",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subtitle = "dashed line = mean of team means, red triangle = team mean",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x = "Team ID", y = "Final Score") 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theme(axis.text.x = element_text(colour="grey20", size=8, angle=90, hjust=.5))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863700" y="4893625"/>
            <a:ext cx="53478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459000" y="4703625"/>
            <a:ext cx="8226000" cy="3900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(Note: this plot is optional for the try-it-yourself activity, but recommended for extra ggplot practice!)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2051</Words>
  <Application>Microsoft Office PowerPoint</Application>
  <PresentationFormat>On-screen Show (16:9)</PresentationFormat>
  <Paragraphs>183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Simple Light</vt:lpstr>
      <vt:lpstr>Introduction to Multilevel Modeling</vt:lpstr>
      <vt:lpstr>PowerPoint Presentation</vt:lpstr>
      <vt:lpstr>Multilevel modeling</vt:lpstr>
      <vt:lpstr>Load Libraries</vt:lpstr>
      <vt:lpstr>Read in data</vt:lpstr>
      <vt:lpstr>Structure of the data</vt:lpstr>
      <vt:lpstr>Before running analyses, we need to factor our categorical variables</vt:lpstr>
      <vt:lpstr>Get Mean of Means</vt:lpstr>
      <vt:lpstr>Visualize how final scores varied across the teams</vt:lpstr>
      <vt:lpstr>Visualize how final scores varied across the teams</vt:lpstr>
      <vt:lpstr>PowerPoint Presentation</vt:lpstr>
      <vt:lpstr>Defining fixed and random effects in the lmer package</vt:lpstr>
      <vt:lpstr>Useful effect sizes in multilevel modeling</vt:lpstr>
      <vt:lpstr>Useful effect sizes in multilevel modeling</vt:lpstr>
      <vt:lpstr>Model 1: Random intercept only</vt:lpstr>
      <vt:lpstr>Model 1: Random intercept only</vt:lpstr>
      <vt:lpstr>Calculate ICC                   &amp;               Pseudo R2</vt:lpstr>
      <vt:lpstr>PowerPoint Presentation</vt:lpstr>
      <vt:lpstr>Plot: Random Intercept, Fixed Slope</vt:lpstr>
      <vt:lpstr>Plot: Random Intercept, Fixed Slope</vt:lpstr>
      <vt:lpstr>Calculate ICC                   &amp;             Pseudo R2</vt:lpstr>
      <vt:lpstr>Model 3: Random Slope, Fixed Intercept</vt:lpstr>
      <vt:lpstr>PowerPoint Presentation</vt:lpstr>
      <vt:lpstr>Plot: Fixed Intercept, Random slope</vt:lpstr>
      <vt:lpstr>Plot: Fixed Intercept, Random slope</vt:lpstr>
      <vt:lpstr>Calculate ICC                   &amp;              Pseudo R2</vt:lpstr>
      <vt:lpstr>Model 4: All Random</vt:lpstr>
      <vt:lpstr>Model 4: All Random</vt:lpstr>
      <vt:lpstr>Plot: All random</vt:lpstr>
      <vt:lpstr>Plot: All random</vt:lpstr>
      <vt:lpstr>Calculate ICC                 &amp;            Pseudo R2</vt:lpstr>
      <vt:lpstr>Log likelihood test: Random Intercept-Only vs. All Random</vt:lpstr>
      <vt:lpstr>Log likelihood test: Random Intercept Fixed Slope vs. All Random</vt:lpstr>
      <vt:lpstr>Log likelihood test: Fixed Intercept Random Slope vs. All Random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Multilevel Modeling</dc:title>
  <dc:creator>Neil Yetz</dc:creator>
  <cp:lastModifiedBy>Yetz,Neil</cp:lastModifiedBy>
  <cp:revision>2</cp:revision>
  <dcterms:modified xsi:type="dcterms:W3CDTF">2021-01-19T20:22:10Z</dcterms:modified>
</cp:coreProperties>
</file>