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88" r:id="rId3"/>
    <p:sldId id="258" r:id="rId4"/>
    <p:sldId id="314" r:id="rId5"/>
    <p:sldId id="259" r:id="rId6"/>
    <p:sldId id="31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32" autoAdjust="0"/>
  </p:normalViewPr>
  <p:slideViewPr>
    <p:cSldViewPr snapToGrid="0">
      <p:cViewPr varScale="1">
        <p:scale>
          <a:sx n="101" d="100"/>
          <a:sy n="101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04AAB-B524-496B-94F6-0BE3F6F6825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32BA3-6099-4DC0-866F-4A81C94B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ffc1c75c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ffc1c75c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5b89fe1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5b89fe1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00f9eaad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00f9eaad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00f9eaa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00f9eaa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fc1c75c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fc1c75c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fc1c75c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ffc1c75c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fc1c75c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fc1c75c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R^2 = fixed effects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R^2 = fixed + random effects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ffc1c75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ffc1c75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45b89fe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45b89fe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ffc1c75c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ffc1c75c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ffc1c75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ffc1c75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fc1c75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fc1c75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ffc1c75c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ffc1c75c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ffc1c75c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ffc1c75c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45b89fe1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45b89fe1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ffc1c75c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ffc1c75c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ffc1c75c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ffc1c75c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ffc1c75c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ffc1c75c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ffc1c75cd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ffc1c75cd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45b89fe1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45b89fe1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ffc1c75c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ffc1c75cd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ffc1c75c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ffc1c75c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ffc1c75c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ffc1c75c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ffc1c75c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ffc1c75c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ffc1c75c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ffc1c75c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ffc1c75c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ffc1c75c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00f9eaa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00f9eaa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fc1c75c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fc1c75c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fc1c75c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fc1c75c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fc1c75c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ffc1c75c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ffc1c75c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ffc1c75c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45b89fe1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45b89fe1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CDF8-3C66-4799-9EE5-49A42C4BD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A2D3C-7AAA-4DB1-B345-04A727CE7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741D-C707-464D-B8D9-D841E7A3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DE2A-7710-40F1-9465-5212A3E0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D5E0-D2C8-48EC-A025-3DF19865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48FC-52D7-4938-8BBE-7803634E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2E0B0-E604-4C95-8D26-87F87D3F3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ECD73-1BE9-4D26-A48A-78B705B9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4BAB8-AB00-48DA-AD50-6EBF5571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9E83-F024-47A7-8FDC-ADE5C3DC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1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6E1B5-BEB9-488E-9CAB-884C66770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7CB36-7BAF-45FB-B014-1F790D87A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EA07-640E-4AE0-98FA-DFAA0A00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41AB8-2B33-4302-B762-5CE436D3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8F91-6A41-4E78-B9BE-DD786F50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0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5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2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11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340865"/>
            <a:ext cx="11029615" cy="3634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1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5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2393951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8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88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41" y="2228004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0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4"/>
            <a:ext cx="519476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1" cy="553373"/>
          </a:xfrm>
        </p:spPr>
        <p:txBody>
          <a:bodyPr anchor="ctr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4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72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06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72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1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8" y="933451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30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8" y="2836655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1"/>
            <a:ext cx="6917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6456916"/>
            <a:ext cx="105251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3E15-13C0-485E-B6E6-D39F83E1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BDA1-B23B-4676-8CBC-65B89BB87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A0FC-6E0D-4044-9F04-2A349B90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FBFC-0A0E-4724-89A2-8848962D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0B0F3-7B66-4C1C-9B96-E1D332D7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3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2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27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8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6"/>
            <a:ext cx="3687316" cy="581695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1"/>
            <a:ext cx="3124200" cy="4807327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863601"/>
            <a:ext cx="7161625" cy="4807327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17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368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DD2A-0846-4D4E-986D-48D16481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8E76-772E-442F-80E3-384159D0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A923-742E-4E48-A041-4D9453D4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49FA-035E-4B83-A791-3CEA155C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5054-AEB8-403B-B6EF-947C2773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3BE6-B401-46B1-9002-80C25CCB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6514-16B1-4AB8-B73D-1F40CEF0F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60A2E-CBBD-46EC-9B89-5AD405EB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B5877-9258-45DA-8B89-900DB12B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381DA-0169-434D-AD8A-6EFB3046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E6E8B-5D22-4443-9D48-03F84455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879B-DBB1-42C5-8C03-0A56BCA6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667F0-8369-4D6E-9E93-BB53D7589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EC2A7-512B-446A-BF3E-11EE0BE61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9B02F-27FA-4AFC-AB00-20F417D4B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55B2F-A4D1-408C-94A2-3B4D9A79D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5DAA1-8F1F-4276-98B2-6D8B3CCB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3C621-CADC-4001-9C23-B8D8422C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CA174-2E38-4D11-9C1E-A14EFBA4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5BD3-4CFF-487F-B46C-B9F12CC8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79F93-998B-4D97-A2D1-38048C04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39EC6-1CEC-40F6-99C0-C5211B1D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3F1EE-2989-4FD6-AE5B-51AEDC25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D402A-DA3D-4649-A734-BC586F1B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0876F-C291-436B-B037-28474AE5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35508-ED92-4F57-8EE6-1694ADEF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959C-D30A-4563-851A-8ACB419F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858B-CE65-4887-AF62-626E2FD9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9B80A-63EC-479F-9E57-019ABBDD0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DE165-BCB8-48B0-A3A0-BFDC9522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29B20-E4B7-4933-8AE5-34A51ACD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0A9B-DDD2-4A73-BFFB-805262AA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7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DE61-53FF-490D-9B0C-F31A9615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00DC1-57CD-4AA2-B1CC-2CD951BC3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EBB6E-607A-4CAD-88E1-3F0B55528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FADE7-87ED-4EE9-9E26-30EFA4FC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64B4-1450-4ACD-81ED-B664057E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3B4FC-162E-42A9-B596-C313B32F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0B154-8AC5-4325-B67D-22541C63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63143-C89C-438B-ADFB-81D8AAFC9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3FC4-DEB0-4B81-BE02-5A6726FBE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2DAB-185B-4130-B4BC-36D442749FC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B520-28C2-4B5A-A798-835C807D0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3FF2-DD4D-4169-8E9E-B5404029E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6423915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5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6423915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5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40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  <a:sym typeface="Arial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53CAF-45DE-46CB-8659-3AFF1E778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3" y="1009399"/>
            <a:ext cx="6823988" cy="3453419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Welcome to </a:t>
            </a:r>
            <a:r>
              <a:rPr lang="en-US" sz="6000" dirty="0" err="1">
                <a:solidFill>
                  <a:schemeClr val="tx1"/>
                </a:solidFill>
              </a:rPr>
              <a:t>Psy</a:t>
            </a:r>
            <a:r>
              <a:rPr lang="en-US" sz="6000" dirty="0">
                <a:solidFill>
                  <a:schemeClr val="tx1"/>
                </a:solidFill>
              </a:rPr>
              <a:t> 653 Lab!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7E34D-37EB-4709-9D16-C445AC122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1"/>
            <a:ext cx="6823988" cy="10235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alpha val="60000"/>
                  </a:schemeClr>
                </a:solidFill>
              </a:rPr>
              <a:t>Module 09: Multilevel modeling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2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969250B-6145-4B41-B738-4C0DB7917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4" r="29627" b="-1"/>
          <a:stretch/>
        </p:blipFill>
        <p:spPr>
          <a:xfrm>
            <a:off x="8140429" y="10"/>
            <a:ext cx="4051572" cy="6857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ECA64B-B386-4593-80E5-E8B9CE808D93}"/>
              </a:ext>
            </a:extLst>
          </p:cNvPr>
          <p:cNvSpPr txBox="1"/>
          <p:nvPr/>
        </p:nvSpPr>
        <p:spPr>
          <a:xfrm>
            <a:off x="0" y="6446978"/>
            <a:ext cx="62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*Thanks to Gemma Wallace for her help with these slides</a:t>
            </a:r>
          </a:p>
        </p:txBody>
      </p:sp>
    </p:spTree>
    <p:extLst>
      <p:ext uri="{BB962C8B-B14F-4D97-AF65-F5344CB8AC3E}">
        <p14:creationId xmlns:p14="http://schemas.microsoft.com/office/powerpoint/2010/main" val="1267001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291833" y="4759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Visualize how final scores varied across the teams</a:t>
            </a:r>
            <a:endParaRPr dirty="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415600" y="1239533"/>
            <a:ext cx="11360800" cy="45552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/>
              <a:t>ggplot(data = teams, aes(x = team_id.f, y = score)) +</a:t>
            </a:r>
            <a:endParaRPr sz="16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/>
              <a:t>  geom_boxplot() +</a:t>
            </a:r>
            <a:endParaRPr sz="16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/>
              <a:t>  stat_summary(aes(y = score, group = team_id.f), fun = mean, color = "red", geom = "point", pch = 17, size = 1.5) +</a:t>
            </a:r>
            <a:endParaRPr sz="16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/>
              <a:t>  geom_hline(yintercept = meanofmeans$meanofmeans, linetype="dashed", color = "black", size = 1) +</a:t>
            </a:r>
            <a:endParaRPr sz="16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/>
              <a:t>  scale_y_continuous(limits = c(20,100), breaks = seq(20, 100, 10)) +</a:t>
            </a:r>
            <a:endParaRPr sz="16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/>
              <a:t>  labs(title = "Mean and variability of final scores across teams",</a:t>
            </a:r>
            <a:endParaRPr sz="16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/>
              <a:t>       subtitle = "dashed line = mean of team means, red triangle = team mean",</a:t>
            </a:r>
            <a:endParaRPr sz="16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/>
              <a:t>       x = "Team ID", y = "Final Score") +</a:t>
            </a:r>
            <a:endParaRPr sz="16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/>
              <a:t>  theme(axis.text.x = element_text(colour="grey20", size=8, angle=90, hjust=.5))</a:t>
            </a:r>
            <a:endParaRPr sz="1600" dirty="0"/>
          </a:p>
          <a:p>
            <a:pPr marL="0" indent="0">
              <a:lnSpc>
                <a:spcPct val="100000"/>
              </a:lnSpc>
              <a:buNone/>
            </a:pPr>
            <a:endParaRPr sz="1600" dirty="0"/>
          </a:p>
        </p:txBody>
      </p:sp>
      <p:sp>
        <p:nvSpPr>
          <p:cNvPr id="114" name="Google Shape;114;p21"/>
          <p:cNvSpPr txBox="1"/>
          <p:nvPr/>
        </p:nvSpPr>
        <p:spPr>
          <a:xfrm>
            <a:off x="612000" y="5899783"/>
            <a:ext cx="10968000" cy="520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(Note: this plot is optional for the try-it-yourself activity, but recommended for extra ggplot practice!)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415600" y="5318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Visualize how final scores varied across the teams</a:t>
            </a:r>
            <a:endParaRPr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8966333" y="1943133"/>
            <a:ext cx="3046800" cy="4483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 dirty="0"/>
              <a:t>Notice all of the variability between &amp; within Teams.</a:t>
            </a:r>
            <a:endParaRPr dirty="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" y="1295400"/>
            <a:ext cx="88900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0" y="6404000"/>
            <a:ext cx="2935600" cy="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© Kim Henry</a:t>
            </a:r>
            <a:endParaRPr sz="2400" dirty="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200" y="203200"/>
            <a:ext cx="8402816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340900" y="148100"/>
            <a:ext cx="2328800" cy="67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The lmer() function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Defining </a:t>
            </a:r>
            <a:r>
              <a:rPr lang="en" b="1">
                <a:solidFill>
                  <a:srgbClr val="FF0000"/>
                </a:solidFill>
              </a:rPr>
              <a:t>fixed</a:t>
            </a:r>
            <a:r>
              <a:rPr lang="en" b="1"/>
              <a:t> </a:t>
            </a:r>
            <a:r>
              <a:rPr lang="en"/>
              <a:t>and </a:t>
            </a:r>
            <a:r>
              <a:rPr lang="en" b="1">
                <a:solidFill>
                  <a:srgbClr val="0000FF"/>
                </a:solidFill>
              </a:rPr>
              <a:t>random</a:t>
            </a:r>
            <a:r>
              <a:rPr lang="en"/>
              <a:t> effects in the lmer package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415600" y="21192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</a:rPr>
              <a:t>These definitions are a little different in multilevel analyses than in ANOVAs.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133"/>
              </a:spcBef>
              <a:buNone/>
            </a:pPr>
            <a:r>
              <a:rPr lang="en" b="1" dirty="0">
                <a:solidFill>
                  <a:srgbClr val="FF0000"/>
                </a:solidFill>
              </a:rPr>
              <a:t>Fixed effect</a:t>
            </a:r>
            <a:r>
              <a:rPr lang="en" dirty="0">
                <a:solidFill>
                  <a:schemeClr val="dk1"/>
                </a:solidFill>
              </a:rPr>
              <a:t> = does not vary over subjects of groups – average value of slope or intercept (i.e., </a:t>
            </a:r>
            <a:r>
              <a:rPr lang="en" i="1" dirty="0">
                <a:solidFill>
                  <a:schemeClr val="dk1"/>
                </a:solidFill>
              </a:rPr>
              <a:t>what is the estimate of the effect across all of the groups?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 b="1" dirty="0">
                <a:solidFill>
                  <a:srgbClr val="0000FF"/>
                </a:solidFill>
              </a:rPr>
              <a:t>Random effect</a:t>
            </a:r>
            <a:r>
              <a:rPr lang="en" dirty="0">
                <a:solidFill>
                  <a:schemeClr val="dk1"/>
                </a:solidFill>
              </a:rPr>
              <a:t> = might vary across subjects or groups – intercepts and slopes might be calculated for each group or each subject to see if they vary meaningfully (i.e., </a:t>
            </a:r>
            <a:r>
              <a:rPr lang="en" i="1" dirty="0">
                <a:solidFill>
                  <a:schemeClr val="dk1"/>
                </a:solidFill>
              </a:rPr>
              <a:t>how much does the estimate for the effect vary across the groups?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Aft>
                <a:spcPts val="2133"/>
              </a:spcAft>
              <a:buNone/>
            </a:pP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174106" y="4613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Useful effect sizes in multilevel modeling</a:t>
            </a:r>
            <a:endParaRPr dirty="0"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279433" y="10778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Intraclass correlation (ICC)</a:t>
            </a:r>
            <a:r>
              <a:rPr lang="en" dirty="0"/>
              <a:t>: the proportion of variance in a Level 1 variable (i.e., individual-level variable) that is accounted for by a Level 2 variable (i.e, between-group differences)</a:t>
            </a:r>
            <a:endParaRPr dirty="0"/>
          </a:p>
          <a:p>
            <a:pPr>
              <a:spcBef>
                <a:spcPts val="2133"/>
              </a:spcBef>
              <a:buChar char="-"/>
            </a:pPr>
            <a:r>
              <a:rPr lang="en" sz="253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" sz="2533" b="1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nother way to interpret ICC: </a:t>
            </a:r>
            <a:r>
              <a:rPr lang="en" sz="2533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average correlation of a Level 1 variable between two individuals in the </a:t>
            </a:r>
            <a:r>
              <a:rPr lang="en" sz="2533" i="1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same Level 2 group</a:t>
            </a:r>
            <a:r>
              <a:rPr lang="en" sz="2533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533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5655">
              <a:buClr>
                <a:srgbClr val="666666"/>
              </a:buClr>
              <a:buSzPts val="1900"/>
              <a:buFont typeface="Calibri"/>
              <a:buChar char="-"/>
            </a:pPr>
            <a:r>
              <a:rPr lang="en" sz="2533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ICC &gt; 0.2 generally indicates a meaningful Level 2 effect, ICC &gt; 0.05 is worth further investigation</a:t>
            </a:r>
            <a:endParaRPr sz="2533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5655">
              <a:lnSpc>
                <a:spcPct val="100000"/>
              </a:lnSpc>
              <a:buClr>
                <a:srgbClr val="666666"/>
              </a:buClr>
              <a:buSzPts val="1900"/>
              <a:buChar char="-"/>
            </a:pPr>
            <a:r>
              <a:rPr lang="en" sz="2533" dirty="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ICC is calculated by dividing the random effect variance by the total variance (i.e. the sum of the random effect variance and the residual variance)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192578" y="4613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Useful effect sizes in multilevel modeling</a:t>
            </a:r>
            <a:endParaRPr dirty="0"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279433" y="10778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buNone/>
            </a:pPr>
            <a:r>
              <a:rPr lang="en" sz="2400" b="1" dirty="0"/>
              <a:t>Pseudo R</a:t>
            </a:r>
            <a:r>
              <a:rPr lang="en" sz="2400" b="1" baseline="30000" dirty="0"/>
              <a:t>2</a:t>
            </a:r>
            <a:r>
              <a:rPr lang="en" sz="2400" b="1" dirty="0"/>
              <a:t> values: </a:t>
            </a:r>
            <a:r>
              <a:rPr lang="en" sz="2400" dirty="0"/>
              <a:t>will not be comparable to OLS R</a:t>
            </a:r>
            <a:r>
              <a:rPr lang="en" sz="2400" baseline="30000" dirty="0"/>
              <a:t>2 </a:t>
            </a:r>
            <a:r>
              <a:rPr lang="en" sz="2400" dirty="0"/>
              <a:t>values on same data</a:t>
            </a:r>
            <a:endParaRPr sz="2400" dirty="0"/>
          </a:p>
          <a:p>
            <a:pPr>
              <a:spcBef>
                <a:spcPts val="2133"/>
              </a:spcBef>
              <a:buChar char="-"/>
            </a:pPr>
            <a:r>
              <a:rPr lang="en" sz="2400" b="1" dirty="0"/>
              <a:t>Marginal R</a:t>
            </a:r>
            <a:r>
              <a:rPr lang="en" sz="2400" b="1" baseline="30000" dirty="0"/>
              <a:t>2</a:t>
            </a:r>
            <a:r>
              <a:rPr lang="en" sz="2400" b="1" dirty="0"/>
              <a:t> </a:t>
            </a:r>
            <a:r>
              <a:rPr lang="en" sz="2400" dirty="0"/>
              <a:t>= amount of variance explained in Y by fixed effects only</a:t>
            </a:r>
            <a:endParaRPr sz="2400" dirty="0"/>
          </a:p>
          <a:p>
            <a:pPr>
              <a:buChar char="-"/>
            </a:pPr>
            <a:r>
              <a:rPr lang="en" sz="2400" b="1" dirty="0"/>
              <a:t>Conditional R</a:t>
            </a:r>
            <a:r>
              <a:rPr lang="en" sz="2400" b="1" baseline="30000" dirty="0"/>
              <a:t>2</a:t>
            </a:r>
            <a:r>
              <a:rPr lang="en" sz="2400" b="1" dirty="0"/>
              <a:t> </a:t>
            </a:r>
            <a:r>
              <a:rPr lang="en" sz="2400" dirty="0"/>
              <a:t>= amount of variance explained in Y by fixed and random effects</a:t>
            </a: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3423200" cy="55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/>
              <a:t>Model 1: Random intercept only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866" y="343967"/>
            <a:ext cx="8117599" cy="61076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5569533" y="5781767"/>
            <a:ext cx="1454400" cy="469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55" name="Google Shape;155;p27"/>
          <p:cNvCxnSpPr>
            <a:stCxn id="156" idx="3"/>
            <a:endCxn id="154" idx="1"/>
          </p:cNvCxnSpPr>
          <p:nvPr/>
        </p:nvCxnSpPr>
        <p:spPr>
          <a:xfrm>
            <a:off x="3001333" y="5975067"/>
            <a:ext cx="2568400" cy="416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27"/>
          <p:cNvSpPr txBox="1"/>
          <p:nvPr/>
        </p:nvSpPr>
        <p:spPr>
          <a:xfrm>
            <a:off x="1086533" y="5657467"/>
            <a:ext cx="1914800" cy="635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Mean of Means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99" y="750367"/>
            <a:ext cx="8117599" cy="610763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6765267" y="2525800"/>
            <a:ext cx="5107200" cy="3304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rgbClr val="0000FF"/>
              </a:buClr>
              <a:buSzPts val="1400"/>
              <a:buChar char="●"/>
            </a:pPr>
            <a:r>
              <a:rPr lang="en" b="1" dirty="0">
                <a:solidFill>
                  <a:srgbClr val="0000FF"/>
                </a:solidFill>
              </a:rPr>
              <a:t>Random intercept: </a:t>
            </a:r>
            <a:r>
              <a:rPr lang="en" b="1" dirty="0"/>
              <a:t>On average, the mean of each team varies from the grand mean by 8.979 standard deviations</a:t>
            </a:r>
            <a:endParaRPr b="1" dirty="0"/>
          </a:p>
          <a:p>
            <a:pPr marL="609585"/>
            <a:endParaRPr dirty="0"/>
          </a:p>
          <a:p>
            <a:pPr marL="609585"/>
            <a:endParaRPr dirty="0"/>
          </a:p>
          <a:p>
            <a:pPr marL="609585"/>
            <a:endParaRPr dirty="0"/>
          </a:p>
          <a:p>
            <a:pPr marL="609585" indent="-423323">
              <a:buClr>
                <a:srgbClr val="FF0000"/>
              </a:buClr>
              <a:buSzPts val="1400"/>
              <a:buChar char="●"/>
            </a:pPr>
            <a:r>
              <a:rPr lang="en" b="1" i="1" dirty="0">
                <a:solidFill>
                  <a:srgbClr val="FF0000"/>
                </a:solidFill>
              </a:rPr>
              <a:t>Fixed Intercept:</a:t>
            </a:r>
            <a:r>
              <a:rPr lang="en" b="1" i="1" dirty="0"/>
              <a:t> In the absence of any fixed effects</a:t>
            </a:r>
            <a:r>
              <a:rPr lang="en" b="1" dirty="0"/>
              <a:t>, this intercept represents the “mean of means” of our outcome variable.</a:t>
            </a:r>
            <a:endParaRPr b="1" dirty="0"/>
          </a:p>
        </p:txBody>
      </p:sp>
      <p:sp>
        <p:nvSpPr>
          <p:cNvPr id="163" name="Google Shape;163;p28"/>
          <p:cNvSpPr/>
          <p:nvPr/>
        </p:nvSpPr>
        <p:spPr>
          <a:xfrm>
            <a:off x="715167" y="5051667"/>
            <a:ext cx="4151600" cy="257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" name="Google Shape;164;p28"/>
          <p:cNvSpPr/>
          <p:nvPr/>
        </p:nvSpPr>
        <p:spPr>
          <a:xfrm>
            <a:off x="663067" y="6422000"/>
            <a:ext cx="4428000" cy="257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748000" cy="6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Model 1: Random intercept only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415600" y="819317"/>
            <a:ext cx="11360800" cy="763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Calculate ICC                   &amp;               Pseudo R</a:t>
            </a:r>
            <a:r>
              <a:rPr lang="en" baseline="30000"/>
              <a:t>2</a:t>
            </a:r>
            <a:endParaRPr baseline="30000"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415600" y="2861400"/>
            <a:ext cx="4546400" cy="21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buNone/>
            </a:pPr>
            <a:r>
              <a:rPr lang="en"/>
              <a:t>ICC = 80.62 / (80.62 + 71.48)</a:t>
            </a:r>
            <a:endParaRPr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ICC = </a:t>
            </a:r>
            <a:r>
              <a:rPr lang="en" b="1" i="1"/>
              <a:t>.53</a:t>
            </a:r>
            <a:endParaRPr b="1" i="1"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933" y="1731834"/>
            <a:ext cx="4128467" cy="24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01" y="1587800"/>
            <a:ext cx="3167063" cy="142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9"/>
          <p:cNvCxnSpPr>
            <a:cxnSpLocks/>
            <a:stCxn id="170" idx="2"/>
          </p:cNvCxnSpPr>
          <p:nvPr/>
        </p:nvCxnSpPr>
        <p:spPr>
          <a:xfrm>
            <a:off x="6096000" y="1582917"/>
            <a:ext cx="0" cy="52750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9"/>
          <p:cNvSpPr txBox="1"/>
          <p:nvPr/>
        </p:nvSpPr>
        <p:spPr>
          <a:xfrm>
            <a:off x="693567" y="4680367"/>
            <a:ext cx="4406800" cy="8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53% of the variance in final test scores can be attributed to differences between teams.</a:t>
            </a:r>
            <a:endParaRPr sz="2400"/>
          </a:p>
        </p:txBody>
      </p:sp>
      <p:sp>
        <p:nvSpPr>
          <p:cNvPr id="176" name="Google Shape;176;p29"/>
          <p:cNvSpPr txBox="1"/>
          <p:nvPr/>
        </p:nvSpPr>
        <p:spPr>
          <a:xfrm>
            <a:off x="6577600" y="4432733"/>
            <a:ext cx="4662800" cy="8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R2m (Marginal R</a:t>
            </a:r>
            <a:r>
              <a:rPr lang="en" sz="2000" baseline="30000" dirty="0"/>
              <a:t>2</a:t>
            </a:r>
            <a:r>
              <a:rPr lang="en" sz="2000" dirty="0"/>
              <a:t>): NA, no fixed effects in this model</a:t>
            </a:r>
            <a:endParaRPr sz="2000" dirty="0"/>
          </a:p>
          <a:p>
            <a:endParaRPr sz="2000" dirty="0"/>
          </a:p>
          <a:p>
            <a:r>
              <a:rPr lang="en" sz="2000" dirty="0"/>
              <a:t>R2c (Conditional R</a:t>
            </a:r>
            <a:r>
              <a:rPr lang="en" sz="2000" baseline="30000" dirty="0"/>
              <a:t>2</a:t>
            </a:r>
            <a:r>
              <a:rPr lang="en" sz="2000" dirty="0"/>
              <a:t>): 53% of the variance in scores can be explained by the model’s fixed and random effects</a:t>
            </a:r>
            <a:endParaRPr sz="2000" dirty="0"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748000" cy="6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Model 1: Random intercept only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00" y="780968"/>
            <a:ext cx="7509267" cy="602263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6038533" y="3429000"/>
            <a:ext cx="5107200" cy="329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Char char="●"/>
            </a:pPr>
            <a:r>
              <a:rPr lang="en" b="1" dirty="0">
                <a:solidFill>
                  <a:srgbClr val="0000FF"/>
                </a:solidFill>
              </a:rPr>
              <a:t>Random Intercept:</a:t>
            </a:r>
            <a:r>
              <a:rPr lang="en" dirty="0"/>
              <a:t> On average, team intercepts vary by 9.128 standard deviations</a:t>
            </a:r>
            <a:endParaRPr dirty="0"/>
          </a:p>
          <a:p>
            <a:pPr marL="609585"/>
            <a:endParaRPr dirty="0"/>
          </a:p>
          <a:p>
            <a:pPr marL="609585"/>
            <a:endParaRPr dirty="0"/>
          </a:p>
          <a:p>
            <a:pPr marL="609585" indent="-423323">
              <a:buClr>
                <a:srgbClr val="FF0000"/>
              </a:buClr>
              <a:buSzPts val="1400"/>
              <a:buChar char="●"/>
            </a:pPr>
            <a:r>
              <a:rPr lang="en" b="1" dirty="0">
                <a:solidFill>
                  <a:srgbClr val="FF0000"/>
                </a:solidFill>
              </a:rPr>
              <a:t>Fixed Intercept:</a:t>
            </a:r>
            <a:r>
              <a:rPr lang="en" dirty="0"/>
              <a:t> The average intercept, while incorporating risk, is 77.868</a:t>
            </a:r>
            <a:endParaRPr dirty="0"/>
          </a:p>
          <a:p>
            <a:pPr marL="609585" indent="-423323">
              <a:buClr>
                <a:srgbClr val="38761D"/>
              </a:buClr>
              <a:buSzPts val="1400"/>
              <a:buChar char="●"/>
            </a:pPr>
            <a:r>
              <a:rPr lang="en" b="1" dirty="0">
                <a:solidFill>
                  <a:srgbClr val="38761D"/>
                </a:solidFill>
              </a:rPr>
              <a:t>Fixed Slope: </a:t>
            </a:r>
            <a:r>
              <a:rPr lang="en" dirty="0"/>
              <a:t>On average, team scores decreased at a rate of 2.326 units for a 1-unit increase in risk</a:t>
            </a:r>
            <a:endParaRPr dirty="0"/>
          </a:p>
        </p:txBody>
      </p:sp>
      <p:sp>
        <p:nvSpPr>
          <p:cNvPr id="184" name="Google Shape;184;p30"/>
          <p:cNvSpPr/>
          <p:nvPr/>
        </p:nvSpPr>
        <p:spPr>
          <a:xfrm>
            <a:off x="407169" y="4344736"/>
            <a:ext cx="3797600" cy="1844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5" name="Google Shape;185;p30"/>
          <p:cNvSpPr/>
          <p:nvPr/>
        </p:nvSpPr>
        <p:spPr>
          <a:xfrm>
            <a:off x="300820" y="5522976"/>
            <a:ext cx="4161200" cy="24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" name="Google Shape;186;p30"/>
          <p:cNvSpPr/>
          <p:nvPr/>
        </p:nvSpPr>
        <p:spPr>
          <a:xfrm>
            <a:off x="300820" y="5768624"/>
            <a:ext cx="4161200" cy="1844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7" name="Google Shape;187;p30"/>
          <p:cNvSpPr txBox="1"/>
          <p:nvPr/>
        </p:nvSpPr>
        <p:spPr>
          <a:xfrm>
            <a:off x="144100" y="-73732"/>
            <a:ext cx="9432800" cy="8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/>
              <a:t>Model 2: Random Intercept, Fixed Slope</a:t>
            </a:r>
            <a:endParaRPr sz="3200" dirty="0"/>
          </a:p>
        </p:txBody>
      </p:sp>
      <p:sp>
        <p:nvSpPr>
          <p:cNvPr id="188" name="Google Shape;188;p30"/>
          <p:cNvSpPr txBox="1"/>
          <p:nvPr/>
        </p:nvSpPr>
        <p:spPr>
          <a:xfrm>
            <a:off x="7975033" y="651533"/>
            <a:ext cx="38672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Here, we added risk as a fixed level 1 predictor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Multilevel modeling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A multilevel model (also commonly called a random effects model, a mixed effects model, and a hierarchical linear model) is used to model hierarchical data. In data that arise from a hierarchical design, the upper level units (e.g., organizations) are selected from the population. Then, cases (e.g., employees) are selected from within these upper level units. In this way, employees (Level 1 of the hierarchy) are nested in organizations (Level 2 of the hierarchy).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300" y="4260372"/>
            <a:ext cx="6655701" cy="259763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12000" y="6242033"/>
            <a:ext cx="3967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©️ Kim Henry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Plot: Random Intercept, Fixed Slope</a:t>
            </a: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" dirty="0"/>
              <a:t># Model without random slope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" dirty="0"/>
              <a:t>mod2_b.plot &lt;- add_predictions(data = teams, model = rifs)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" dirty="0"/>
              <a:t>ggplot(data = mod2_b.plot, aes(x = risk, y = pred, group = team_id.f)) +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" dirty="0"/>
              <a:t>  geom_line() +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" dirty="0"/>
              <a:t>  geom_abline(intercept = 77.868, slope = -2.326, color="red", size=3) +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" dirty="0"/>
              <a:t>  labs(title = "Do students with a higher risk index perform worse on the final test?", x = "Risk Quintile", y =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" dirty="0"/>
              <a:t>         "Predicted Final Score")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Plot: Random Intercept, Fixed Slope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8915400" y="1638233"/>
            <a:ext cx="2860800" cy="4555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buNone/>
            </a:pPr>
            <a:r>
              <a:rPr lang="en"/>
              <a:t>Notice the slopes are all exactly the same. </a:t>
            </a: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Red line = Fixed Effects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" y="1295400"/>
            <a:ext cx="88900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415600" y="832000"/>
            <a:ext cx="11360800" cy="763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Calculate ICC                   &amp;             Pseudo R</a:t>
            </a:r>
            <a:r>
              <a:rPr lang="en" baseline="30000"/>
              <a:t>2</a:t>
            </a:r>
            <a:endParaRPr baseline="30000"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415600" y="3213433"/>
            <a:ext cx="5282800" cy="160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buNone/>
            </a:pPr>
            <a:r>
              <a:rPr lang="en"/>
              <a:t>ICC = 83.33 / (83.33 + 57.96)</a:t>
            </a:r>
            <a:endParaRPr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ICC = </a:t>
            </a:r>
            <a:r>
              <a:rPr lang="en" b="1" i="1"/>
              <a:t>.59</a:t>
            </a:r>
            <a:endParaRPr b="1" i="1"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567" y="2026234"/>
            <a:ext cx="4475600" cy="222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467" y="1791033"/>
            <a:ext cx="3167063" cy="142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3"/>
          <p:cNvCxnSpPr>
            <a:cxnSpLocks/>
            <a:stCxn id="208" idx="2"/>
          </p:cNvCxnSpPr>
          <p:nvPr/>
        </p:nvCxnSpPr>
        <p:spPr>
          <a:xfrm>
            <a:off x="6096000" y="1595600"/>
            <a:ext cx="0" cy="51634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33"/>
          <p:cNvSpPr txBox="1"/>
          <p:nvPr/>
        </p:nvSpPr>
        <p:spPr>
          <a:xfrm>
            <a:off x="125627" y="-145653"/>
            <a:ext cx="9568000" cy="8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/>
              <a:t>Model 2: Random Intercept, Fixed Slope</a:t>
            </a:r>
            <a:endParaRPr sz="3200" dirty="0"/>
          </a:p>
        </p:txBody>
      </p:sp>
      <p:sp>
        <p:nvSpPr>
          <p:cNvPr id="214" name="Google Shape;214;p33"/>
          <p:cNvSpPr txBox="1"/>
          <p:nvPr/>
        </p:nvSpPr>
        <p:spPr>
          <a:xfrm>
            <a:off x="693567" y="4680367"/>
            <a:ext cx="4406800" cy="8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59% of the variance in final test scores can be attributed to differences between teams.</a:t>
            </a:r>
            <a:endParaRPr sz="2400"/>
          </a:p>
        </p:txBody>
      </p:sp>
      <p:sp>
        <p:nvSpPr>
          <p:cNvPr id="215" name="Google Shape;215;p33"/>
          <p:cNvSpPr txBox="1"/>
          <p:nvPr/>
        </p:nvSpPr>
        <p:spPr>
          <a:xfrm>
            <a:off x="6577600" y="4432733"/>
            <a:ext cx="4662800" cy="8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R2m (Marginal R</a:t>
            </a:r>
            <a:r>
              <a:rPr lang="en" baseline="30000" dirty="0"/>
              <a:t>2</a:t>
            </a:r>
            <a:r>
              <a:rPr lang="en" dirty="0"/>
              <a:t>): </a:t>
            </a:r>
            <a:r>
              <a:rPr lang="en" dirty="0">
                <a:solidFill>
                  <a:schemeClr val="dk1"/>
                </a:solidFill>
              </a:rPr>
              <a:t>7% of the variance in scores can be explained by the model’s fixed effects</a:t>
            </a:r>
            <a:endParaRPr dirty="0"/>
          </a:p>
          <a:p>
            <a:endParaRPr dirty="0"/>
          </a:p>
          <a:p>
            <a:r>
              <a:rPr lang="en" dirty="0"/>
              <a:t>R2c (Conditional R</a:t>
            </a:r>
            <a:r>
              <a:rPr lang="en" baseline="30000" dirty="0"/>
              <a:t>2</a:t>
            </a:r>
            <a:r>
              <a:rPr lang="en" dirty="0"/>
              <a:t>): 62% of the variance in scores can be explained by the model’s fixed and random effects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415600" y="412867"/>
            <a:ext cx="3837600" cy="57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/>
              <a:t>Model 3: Random Slope, Fixed Intercept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102" y="203200"/>
            <a:ext cx="7822501" cy="6380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01" y="813101"/>
            <a:ext cx="7540868" cy="577023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/>
        </p:nvSpPr>
        <p:spPr>
          <a:xfrm>
            <a:off x="6455900" y="2638300"/>
            <a:ext cx="5107200" cy="329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/>
            <a:endParaRPr dirty="0"/>
          </a:p>
          <a:p>
            <a:pPr marL="609585" indent="-423323">
              <a:buClr>
                <a:srgbClr val="9900FF"/>
              </a:buClr>
              <a:buSzPts val="1400"/>
              <a:buChar char="●"/>
            </a:pPr>
            <a:r>
              <a:rPr lang="en" b="1" dirty="0">
                <a:solidFill>
                  <a:srgbClr val="9900FF"/>
                </a:solidFill>
              </a:rPr>
              <a:t>Random Slope: </a:t>
            </a:r>
            <a:r>
              <a:rPr lang="en" dirty="0"/>
              <a:t>On average, team slopes vary by 3.364 standard deviations</a:t>
            </a:r>
            <a:endParaRPr dirty="0"/>
          </a:p>
          <a:p>
            <a:pPr marL="609585"/>
            <a:endParaRPr dirty="0"/>
          </a:p>
          <a:p>
            <a:pPr marL="609585" indent="-423323">
              <a:buClr>
                <a:srgbClr val="FF0000"/>
              </a:buClr>
              <a:buSzPts val="1400"/>
              <a:buChar char="●"/>
            </a:pPr>
            <a:r>
              <a:rPr lang="en" b="1" dirty="0">
                <a:solidFill>
                  <a:srgbClr val="FF0000"/>
                </a:solidFill>
              </a:rPr>
              <a:t>Fixed Intercept:</a:t>
            </a:r>
            <a:r>
              <a:rPr lang="en" dirty="0"/>
              <a:t> The average intercept, while incorporating risk, is 77.868</a:t>
            </a:r>
            <a:endParaRPr dirty="0"/>
          </a:p>
          <a:p>
            <a:pPr marL="609585" indent="-423323">
              <a:buClr>
                <a:srgbClr val="38761D"/>
              </a:buClr>
              <a:buSzPts val="1400"/>
              <a:buChar char="●"/>
            </a:pPr>
            <a:r>
              <a:rPr lang="en" b="1" dirty="0">
                <a:solidFill>
                  <a:srgbClr val="38761D"/>
                </a:solidFill>
              </a:rPr>
              <a:t>Fixed Slope: </a:t>
            </a:r>
            <a:r>
              <a:rPr lang="en" dirty="0"/>
              <a:t>On average, team scores decreased at a rate of 2.326 units for a 1-unit increase in risk</a:t>
            </a:r>
            <a:endParaRPr dirty="0"/>
          </a:p>
        </p:txBody>
      </p:sp>
      <p:sp>
        <p:nvSpPr>
          <p:cNvPr id="228" name="Google Shape;228;p35"/>
          <p:cNvSpPr/>
          <p:nvPr/>
        </p:nvSpPr>
        <p:spPr>
          <a:xfrm>
            <a:off x="378043" y="4284905"/>
            <a:ext cx="2839600" cy="1748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9" name="Google Shape;229;p35"/>
          <p:cNvSpPr/>
          <p:nvPr/>
        </p:nvSpPr>
        <p:spPr>
          <a:xfrm>
            <a:off x="268951" y="5310472"/>
            <a:ext cx="4268400" cy="232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0" name="Google Shape;230;p35"/>
          <p:cNvSpPr/>
          <p:nvPr/>
        </p:nvSpPr>
        <p:spPr>
          <a:xfrm>
            <a:off x="268951" y="5543447"/>
            <a:ext cx="4268400" cy="1748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1" name="Google Shape;231;p35"/>
          <p:cNvSpPr txBox="1"/>
          <p:nvPr/>
        </p:nvSpPr>
        <p:spPr>
          <a:xfrm>
            <a:off x="0" y="-156550"/>
            <a:ext cx="90464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733" dirty="0">
                <a:solidFill>
                  <a:schemeClr val="dk1"/>
                </a:solidFill>
              </a:rPr>
              <a:t>Model 3: Random Slope, Fixed Intercept</a:t>
            </a:r>
            <a:endParaRPr sz="2400" dirty="0"/>
          </a:p>
        </p:txBody>
      </p:sp>
      <p:sp>
        <p:nvSpPr>
          <p:cNvPr id="232" name="Google Shape;232;p35"/>
          <p:cNvSpPr txBox="1"/>
          <p:nvPr/>
        </p:nvSpPr>
        <p:spPr>
          <a:xfrm>
            <a:off x="7916900" y="930532"/>
            <a:ext cx="3599200" cy="15958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Here, we plug in a 0 to our random effects to indicate the intercept is fixed.</a:t>
            </a:r>
            <a:endParaRPr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Plot: Fixed Intercept, Random slope</a:t>
            </a:r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dirty="0"/>
              <a:t># Model without random intercept</a:t>
            </a:r>
            <a:endParaRPr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dirty="0"/>
              <a:t>mod2_b.plot &lt;- add_predictions(data = teams, model = rsfi)</a:t>
            </a:r>
            <a:endParaRPr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dirty="0"/>
              <a:t>ggplot(data = mod2_b.plot, aes(x = risk, y = pred, group = team_id.f)) +</a:t>
            </a:r>
            <a:endParaRPr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dirty="0"/>
              <a:t>  geom_line() +</a:t>
            </a:r>
            <a:endParaRPr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dirty="0"/>
              <a:t>  geom_abline(intercept = 77.868, slope = -2.326, color="red", size=3) +</a:t>
            </a:r>
            <a:endParaRPr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dirty="0"/>
              <a:t>  labs(title = "Do students with a higher risk index perform worse on the final test?", x = "Risk Quintile", y =</a:t>
            </a:r>
            <a:endParaRPr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dirty="0"/>
              <a:t>         "Predicted Final Score")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Plot: Fixed Intercept, Random slope</a:t>
            </a:r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body" idx="1"/>
          </p:nvPr>
        </p:nvSpPr>
        <p:spPr>
          <a:xfrm>
            <a:off x="8915400" y="1638233"/>
            <a:ext cx="2861200" cy="4555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buNone/>
            </a:pPr>
            <a:r>
              <a:rPr lang="en"/>
              <a:t>Notice all slopes come from the same intercept</a:t>
            </a: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en" b="1">
                <a:solidFill>
                  <a:srgbClr val="FF0000"/>
                </a:solidFill>
              </a:rPr>
              <a:t>Red line = Fixed Effects</a:t>
            </a: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" y="1295400"/>
            <a:ext cx="88900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415600" y="913333"/>
            <a:ext cx="11360800" cy="763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Calculate ICC                   &amp;              Pseudo R</a:t>
            </a:r>
            <a:r>
              <a:rPr lang="en" baseline="30000" dirty="0"/>
              <a:t>2</a:t>
            </a:r>
            <a:endParaRPr baseline="30000"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xfrm>
            <a:off x="415600" y="3036533"/>
            <a:ext cx="5246000" cy="244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buNone/>
            </a:pPr>
            <a:r>
              <a:rPr lang="en"/>
              <a:t>ICC = 11.32 / (11.32 + 73.37)</a:t>
            </a:r>
            <a:endParaRPr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en"/>
              <a:t>ICC = </a:t>
            </a:r>
            <a:r>
              <a:rPr lang="en" b="1" i="1"/>
              <a:t>.13</a:t>
            </a:r>
            <a:endParaRPr b="1" i="1"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367" y="2184851"/>
            <a:ext cx="41402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434" y="2155434"/>
            <a:ext cx="3209733" cy="1441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38"/>
          <p:cNvCxnSpPr>
            <a:cxnSpLocks/>
            <a:stCxn id="252" idx="2"/>
          </p:cNvCxnSpPr>
          <p:nvPr/>
        </p:nvCxnSpPr>
        <p:spPr>
          <a:xfrm>
            <a:off x="6096000" y="1676933"/>
            <a:ext cx="0" cy="50563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38"/>
          <p:cNvSpPr txBox="1"/>
          <p:nvPr/>
        </p:nvSpPr>
        <p:spPr>
          <a:xfrm>
            <a:off x="84442" y="-159750"/>
            <a:ext cx="90464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733" dirty="0">
                <a:solidFill>
                  <a:schemeClr val="dk1"/>
                </a:solidFill>
              </a:rPr>
              <a:t>Model 3: Random Slope, Fixed Intercept</a:t>
            </a:r>
            <a:endParaRPr sz="2400" dirty="0"/>
          </a:p>
        </p:txBody>
      </p:sp>
      <p:sp>
        <p:nvSpPr>
          <p:cNvPr id="258" name="Google Shape;258;p38"/>
          <p:cNvSpPr txBox="1"/>
          <p:nvPr/>
        </p:nvSpPr>
        <p:spPr>
          <a:xfrm>
            <a:off x="693567" y="4985167"/>
            <a:ext cx="4406800" cy="8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13% of the variance in final test scores can be attributed to differences between teams.</a:t>
            </a:r>
            <a:endParaRPr sz="2400" dirty="0"/>
          </a:p>
        </p:txBody>
      </p:sp>
      <p:sp>
        <p:nvSpPr>
          <p:cNvPr id="259" name="Google Shape;259;p38"/>
          <p:cNvSpPr txBox="1"/>
          <p:nvPr/>
        </p:nvSpPr>
        <p:spPr>
          <a:xfrm>
            <a:off x="6577600" y="4432733"/>
            <a:ext cx="4662800" cy="8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R2m (Marginal R</a:t>
            </a:r>
            <a:r>
              <a:rPr lang="en" baseline="30000" dirty="0"/>
              <a:t>2</a:t>
            </a:r>
            <a:r>
              <a:rPr lang="en" dirty="0"/>
              <a:t>): </a:t>
            </a:r>
            <a:r>
              <a:rPr lang="en" dirty="0">
                <a:solidFill>
                  <a:schemeClr val="dk1"/>
                </a:solidFill>
              </a:rPr>
              <a:t>7% of the variance in scores can be explained by the model’s fixed effects</a:t>
            </a:r>
            <a:endParaRPr dirty="0"/>
          </a:p>
          <a:p>
            <a:endParaRPr dirty="0"/>
          </a:p>
          <a:p>
            <a:r>
              <a:rPr lang="en" dirty="0"/>
              <a:t>R2c (Conditional R</a:t>
            </a:r>
            <a:r>
              <a:rPr lang="en" baseline="30000" dirty="0"/>
              <a:t>2</a:t>
            </a:r>
            <a:r>
              <a:rPr lang="en" dirty="0"/>
              <a:t>): 52% of the variance in scores can be explained by the model’s fixed and random effects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4187200" cy="574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/>
              <a:t>Model 4: All Random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534" y="238934"/>
            <a:ext cx="7569935" cy="638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3" y="519834"/>
            <a:ext cx="7379067" cy="60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/>
          <p:nvPr/>
        </p:nvSpPr>
        <p:spPr>
          <a:xfrm>
            <a:off x="6918367" y="1995033"/>
            <a:ext cx="5107200" cy="363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Char char="●"/>
            </a:pPr>
            <a:r>
              <a:rPr lang="en" b="1" dirty="0">
                <a:solidFill>
                  <a:srgbClr val="0000FF"/>
                </a:solidFill>
              </a:rPr>
              <a:t>Random Intercept:</a:t>
            </a:r>
            <a:r>
              <a:rPr lang="en" dirty="0"/>
              <a:t> On average, team intercepts vary by 8.922 standard deviations</a:t>
            </a:r>
            <a:endParaRPr dirty="0"/>
          </a:p>
          <a:p>
            <a:pPr marL="609585" indent="-423323">
              <a:buClr>
                <a:srgbClr val="9900FF"/>
              </a:buClr>
              <a:buSzPts val="1400"/>
              <a:buChar char="●"/>
            </a:pPr>
            <a:r>
              <a:rPr lang="en" b="1" dirty="0">
                <a:solidFill>
                  <a:srgbClr val="9900FF"/>
                </a:solidFill>
              </a:rPr>
              <a:t>Random Slope: </a:t>
            </a:r>
            <a:r>
              <a:rPr lang="en" dirty="0"/>
              <a:t>On average, team slopes vary by 2.665 standard deviations</a:t>
            </a:r>
            <a:endParaRPr dirty="0"/>
          </a:p>
          <a:p>
            <a:pPr marL="609585"/>
            <a:endParaRPr dirty="0"/>
          </a:p>
          <a:p>
            <a:pPr marL="609585" indent="-423323">
              <a:buClr>
                <a:srgbClr val="FF0000"/>
              </a:buClr>
              <a:buSzPts val="1400"/>
              <a:buChar char="●"/>
            </a:pPr>
            <a:r>
              <a:rPr lang="en" b="1" dirty="0">
                <a:solidFill>
                  <a:srgbClr val="FF0000"/>
                </a:solidFill>
              </a:rPr>
              <a:t>Fixed Intercept:</a:t>
            </a:r>
            <a:r>
              <a:rPr lang="en" dirty="0">
                <a:solidFill>
                  <a:schemeClr val="dk1"/>
                </a:solidFill>
              </a:rPr>
              <a:t> The average intercept, while incorporating risk, is 77.868</a:t>
            </a:r>
            <a:endParaRPr dirty="0">
              <a:solidFill>
                <a:schemeClr val="dk1"/>
              </a:solidFill>
            </a:endParaRPr>
          </a:p>
          <a:p>
            <a:pPr marL="609585" indent="-423323">
              <a:buClr>
                <a:srgbClr val="38761D"/>
              </a:buClr>
              <a:buSzPts val="1400"/>
              <a:buChar char="●"/>
            </a:pPr>
            <a:r>
              <a:rPr lang="en" b="1" dirty="0">
                <a:solidFill>
                  <a:srgbClr val="38761D"/>
                </a:solidFill>
              </a:rPr>
              <a:t>Fixed Slope: </a:t>
            </a:r>
            <a:r>
              <a:rPr lang="en" dirty="0">
                <a:solidFill>
                  <a:schemeClr val="dk1"/>
                </a:solidFill>
              </a:rPr>
              <a:t>On average, team scores decreased at a rate of 2.326 units for a 1-unit increase in risk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315744" y="4264647"/>
            <a:ext cx="3392000" cy="1836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3" name="Google Shape;273;p40"/>
          <p:cNvSpPr/>
          <p:nvPr/>
        </p:nvSpPr>
        <p:spPr>
          <a:xfrm>
            <a:off x="268207" y="5306983"/>
            <a:ext cx="4316400" cy="18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4" name="Google Shape;274;p40"/>
          <p:cNvSpPr/>
          <p:nvPr/>
        </p:nvSpPr>
        <p:spPr>
          <a:xfrm>
            <a:off x="268207" y="5490595"/>
            <a:ext cx="4316400" cy="2344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5" name="Google Shape;275;p40"/>
          <p:cNvSpPr/>
          <p:nvPr/>
        </p:nvSpPr>
        <p:spPr>
          <a:xfrm>
            <a:off x="315712" y="4071531"/>
            <a:ext cx="3392000" cy="1836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20000" cy="6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Model 4: All Random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91532-D73B-4B9C-A66F-1F2E32F0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Create a new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R-Project and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r-notebook!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Graphic 24" descr="R">
            <a:extLst>
              <a:ext uri="{FF2B5EF4-FFF2-40B4-BE49-F238E27FC236}">
                <a16:creationId xmlns:a16="http://schemas.microsoft.com/office/drawing/2014/main" id="{9A39C587-A837-4C63-BE24-50931121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E79EE4-8B96-488B-810D-EDEAE99CB0BA}"/>
              </a:ext>
            </a:extLst>
          </p:cNvPr>
          <p:cNvSpPr txBox="1"/>
          <p:nvPr/>
        </p:nvSpPr>
        <p:spPr>
          <a:xfrm>
            <a:off x="7945150" y="4294909"/>
            <a:ext cx="367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Download the “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mlm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_</a:t>
            </a:r>
            <a:r>
              <a:rPr lang="en-US" dirty="0">
                <a:solidFill>
                  <a:srgbClr val="FFFFFF"/>
                </a:solidFill>
                <a:latin typeface="Avenir Next LT Pro" panose="020B0502020104020203"/>
              </a:rPr>
              <a:t>teams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.csv” file from Canvas and save it into your R-project file</a:t>
            </a:r>
          </a:p>
        </p:txBody>
      </p:sp>
    </p:spTree>
    <p:extLst>
      <p:ext uri="{BB962C8B-B14F-4D97-AF65-F5344CB8AC3E}">
        <p14:creationId xmlns:p14="http://schemas.microsoft.com/office/powerpoint/2010/main" val="411860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Plot: All random</a:t>
            </a:r>
            <a:endParaRPr/>
          </a:p>
        </p:txBody>
      </p:sp>
      <p:sp>
        <p:nvSpPr>
          <p:cNvPr id="282" name="Google Shape;282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" dirty="0"/>
              <a:t># Model with random slope &amp; Intercept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" dirty="0"/>
              <a:t>mod2_a.plot &lt;- add_predictions(data = teams, model = allrand)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" dirty="0"/>
              <a:t>ggplot(data = mod2_a.plot, aes(x = risk, y = pred, group = team_id.f)) +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" dirty="0"/>
              <a:t>  geom_line() +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" dirty="0"/>
              <a:t>  geom_abline(intercept = 77.868, slope = -2.326, color="red", size=3) +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" dirty="0"/>
              <a:t>  labs(title = "Do students with a higher risk index perform worse on the final test?", x = "Risk Quintile", y = "Predicted Final Score")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Plot: All random</a:t>
            </a:r>
            <a:endParaRPr/>
          </a:p>
        </p:txBody>
      </p:sp>
      <p:sp>
        <p:nvSpPr>
          <p:cNvPr id="289" name="Google Shape;289;p42"/>
          <p:cNvSpPr txBox="1">
            <a:spLocks noGrp="1"/>
          </p:cNvSpPr>
          <p:nvPr>
            <p:ph type="body" idx="1"/>
          </p:nvPr>
        </p:nvSpPr>
        <p:spPr>
          <a:xfrm>
            <a:off x="8915400" y="1638233"/>
            <a:ext cx="2860800" cy="4555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buNone/>
            </a:pPr>
            <a:r>
              <a:rPr lang="en"/>
              <a:t>Notice that all slopes and intercepts are different</a:t>
            </a: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en" b="1">
                <a:solidFill>
                  <a:srgbClr val="FF0000"/>
                </a:solidFill>
              </a:rPr>
              <a:t>Red line = Fixed Effects</a:t>
            </a:r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" y="1295400"/>
            <a:ext cx="88900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title"/>
          </p:nvPr>
        </p:nvSpPr>
        <p:spPr>
          <a:xfrm>
            <a:off x="415600" y="886633"/>
            <a:ext cx="11360800" cy="763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Calculate ICC                 &amp;            Pseudo R</a:t>
            </a:r>
            <a:r>
              <a:rPr lang="en" baseline="30000"/>
              <a:t>2</a:t>
            </a:r>
            <a:endParaRPr baseline="30000"/>
          </a:p>
        </p:txBody>
      </p:sp>
      <p:sp>
        <p:nvSpPr>
          <p:cNvPr id="297" name="Google Shape;297;p43"/>
          <p:cNvSpPr txBox="1">
            <a:spLocks noGrp="1"/>
          </p:cNvSpPr>
          <p:nvPr>
            <p:ph type="body" idx="1"/>
          </p:nvPr>
        </p:nvSpPr>
        <p:spPr>
          <a:xfrm>
            <a:off x="156800" y="3429000"/>
            <a:ext cx="5652000" cy="22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buNone/>
            </a:pPr>
            <a:r>
              <a:rPr lang="en"/>
              <a:t>ICC = (79.60 + 7.21) / (79.60 + 7.21 + 40.21)</a:t>
            </a:r>
            <a:endParaRPr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ICC = </a:t>
            </a:r>
            <a:r>
              <a:rPr lang="en" b="1" i="1"/>
              <a:t>.68</a:t>
            </a:r>
            <a:endParaRPr b="1" i="1"/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34" y="2185801"/>
            <a:ext cx="3209733" cy="144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933" y="2068167"/>
            <a:ext cx="4209467" cy="23713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43"/>
          <p:cNvCxnSpPr/>
          <p:nvPr/>
        </p:nvCxnSpPr>
        <p:spPr>
          <a:xfrm>
            <a:off x="5892800" y="1356967"/>
            <a:ext cx="8000" cy="549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65636" y="14266"/>
            <a:ext cx="6420000" cy="6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Model 4: All Random</a:t>
            </a:r>
            <a:endParaRPr dirty="0"/>
          </a:p>
        </p:txBody>
      </p:sp>
      <p:sp>
        <p:nvSpPr>
          <p:cNvPr id="302" name="Google Shape;302;p43"/>
          <p:cNvSpPr txBox="1"/>
          <p:nvPr/>
        </p:nvSpPr>
        <p:spPr>
          <a:xfrm>
            <a:off x="693567" y="5289967"/>
            <a:ext cx="4406800" cy="1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68% of the variance in final test scores can be attributed to differences between teams.</a:t>
            </a:r>
            <a:endParaRPr sz="2400"/>
          </a:p>
        </p:txBody>
      </p:sp>
      <p:sp>
        <p:nvSpPr>
          <p:cNvPr id="303" name="Google Shape;303;p43"/>
          <p:cNvSpPr txBox="1"/>
          <p:nvPr/>
        </p:nvSpPr>
        <p:spPr>
          <a:xfrm>
            <a:off x="6577600" y="4432733"/>
            <a:ext cx="4662800" cy="2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R2m (Marginal R</a:t>
            </a:r>
            <a:r>
              <a:rPr lang="en" baseline="30000" dirty="0"/>
              <a:t>2</a:t>
            </a:r>
            <a:r>
              <a:rPr lang="en" dirty="0"/>
              <a:t>): </a:t>
            </a:r>
            <a:r>
              <a:rPr lang="en" dirty="0">
                <a:solidFill>
                  <a:schemeClr val="dk1"/>
                </a:solidFill>
              </a:rPr>
              <a:t>7% of the variance in scores can be explained by the model’s fixed effects</a:t>
            </a:r>
            <a:endParaRPr dirty="0"/>
          </a:p>
          <a:p>
            <a:endParaRPr dirty="0"/>
          </a:p>
          <a:p>
            <a:r>
              <a:rPr lang="en" dirty="0"/>
              <a:t>R2c (Conditional R</a:t>
            </a:r>
            <a:r>
              <a:rPr lang="en" baseline="30000" dirty="0"/>
              <a:t>2</a:t>
            </a:r>
            <a:r>
              <a:rPr lang="en" dirty="0"/>
              <a:t>): 73% of the variance in scores can be explained by the model’s fixed and random effects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110800" y="510267"/>
            <a:ext cx="12081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800" dirty="0"/>
              <a:t>Log likelihood test: Random Intercept-Only vs. All Random</a:t>
            </a:r>
            <a:endParaRPr sz="2800" dirty="0"/>
          </a:p>
        </p:txBody>
      </p:sp>
      <p:pic>
        <p:nvPicPr>
          <p:cNvPr id="309" name="Google Shape;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18" y="1165333"/>
            <a:ext cx="103505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4"/>
          <p:cNvSpPr txBox="1"/>
          <p:nvPr/>
        </p:nvSpPr>
        <p:spPr>
          <a:xfrm>
            <a:off x="304167" y="6137967"/>
            <a:ext cx="87416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The inclusion of the random effects significantly improves model fit</a:t>
            </a:r>
            <a:endParaRPr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title"/>
          </p:nvPr>
        </p:nvSpPr>
        <p:spPr>
          <a:xfrm>
            <a:off x="80345" y="493515"/>
            <a:ext cx="11926928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Log likelihood test: Random Intercept Fixed Slope vs. All Random</a:t>
            </a:r>
            <a:endParaRPr dirty="0"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34" y="1626585"/>
            <a:ext cx="10198100" cy="4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 txBox="1"/>
          <p:nvPr/>
        </p:nvSpPr>
        <p:spPr>
          <a:xfrm>
            <a:off x="304167" y="6137967"/>
            <a:ext cx="87416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The inclusion of the random effects significantly improves model fit</a:t>
            </a:r>
            <a:endParaRPr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0" y="1514551"/>
            <a:ext cx="10261600" cy="42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6"/>
          <p:cNvSpPr txBox="1">
            <a:spLocks noGrp="1"/>
          </p:cNvSpPr>
          <p:nvPr>
            <p:ph type="title"/>
          </p:nvPr>
        </p:nvSpPr>
        <p:spPr>
          <a:xfrm>
            <a:off x="43400" y="496114"/>
            <a:ext cx="12105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Log likelihood test: Fixed Intercept Random Slope vs. All Random</a:t>
            </a:r>
            <a:endParaRPr dirty="0"/>
          </a:p>
        </p:txBody>
      </p:sp>
      <p:sp>
        <p:nvSpPr>
          <p:cNvPr id="324" name="Google Shape;324;p46"/>
          <p:cNvSpPr txBox="1"/>
          <p:nvPr/>
        </p:nvSpPr>
        <p:spPr>
          <a:xfrm>
            <a:off x="304167" y="6137967"/>
            <a:ext cx="87416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The inclusion of the random effects significantly improves model fit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20270" y="49314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Load Libraries</a:t>
            </a:r>
            <a:endParaRPr dirty="0"/>
          </a:p>
        </p:txBody>
      </p:sp>
      <p:sp>
        <p:nvSpPr>
          <p:cNvPr id="75" name="Google Shape;75;p16"/>
          <p:cNvSpPr txBox="1"/>
          <p:nvPr/>
        </p:nvSpPr>
        <p:spPr>
          <a:xfrm>
            <a:off x="7171500" y="2192167"/>
            <a:ext cx="3906400" cy="1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We’ll use the lme4 package to conduct multilevel models</a:t>
            </a:r>
            <a:endParaRPr sz="2400" dirty="0"/>
          </a:p>
          <a:p>
            <a:endParaRPr sz="2400" dirty="0"/>
          </a:p>
          <a:p>
            <a:r>
              <a:rPr lang="en" sz="2400" dirty="0"/>
              <a:t>We’ll use the MuMIn package to calculate model pseudo R</a:t>
            </a:r>
            <a:r>
              <a:rPr lang="en" sz="2400" baseline="30000" dirty="0"/>
              <a:t>2 </a:t>
            </a:r>
            <a:r>
              <a:rPr lang="en" sz="2400" dirty="0"/>
              <a:t>values</a:t>
            </a:r>
          </a:p>
          <a:p>
            <a:endParaRPr lang="en" sz="2400" dirty="0"/>
          </a:p>
          <a:p>
            <a:r>
              <a:rPr lang="en" sz="2400" dirty="0"/>
              <a:t>We’ll use the modelr package to build cool </a:t>
            </a:r>
            <a:r>
              <a:rPr lang="en" sz="2400" i="1" dirty="0"/>
              <a:t>optional</a:t>
            </a:r>
            <a:r>
              <a:rPr lang="en" sz="2400" dirty="0"/>
              <a:t> plots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C54DF-B976-481C-A768-21D7F8026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0" y="1256749"/>
            <a:ext cx="6334125" cy="56012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E899-E160-45CA-982E-73D0CCF2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31445-3564-4ABC-969C-2AF29015F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6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DE0C5-3102-4874-B23C-D858B6A25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7" y="1117688"/>
            <a:ext cx="8492516" cy="5740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9E6D5-ED19-4C0F-A5DA-7403D7FC3719}"/>
              </a:ext>
            </a:extLst>
          </p:cNvPr>
          <p:cNvSpPr txBox="1"/>
          <p:nvPr/>
        </p:nvSpPr>
        <p:spPr>
          <a:xfrm>
            <a:off x="8562109" y="6488668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courtesy of Dr. Kim Henry</a:t>
            </a:r>
          </a:p>
        </p:txBody>
      </p:sp>
    </p:spTree>
    <p:extLst>
      <p:ext uri="{BB962C8B-B14F-4D97-AF65-F5344CB8AC3E}">
        <p14:creationId xmlns:p14="http://schemas.microsoft.com/office/powerpoint/2010/main" val="201951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0" y="4630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Read in data</a:t>
            </a:r>
            <a:endParaRPr dirty="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99" y="1365334"/>
            <a:ext cx="6331365" cy="381023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7006900" y="1226600"/>
            <a:ext cx="4722000" cy="8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272700" y="3334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Structure of the data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01" y="1545567"/>
            <a:ext cx="11802735" cy="2605333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18"/>
          <p:cNvSpPr txBox="1"/>
          <p:nvPr/>
        </p:nvSpPr>
        <p:spPr>
          <a:xfrm>
            <a:off x="272667" y="4544167"/>
            <a:ext cx="11802800" cy="174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Level 1 variables: individual level = each student’s id number (kid_id), risk index (risk), belief in communal affordances of STEM career (comafrd), and final exam score (score) </a:t>
            </a:r>
            <a:endParaRPr sz="2000" dirty="0"/>
          </a:p>
          <a:p>
            <a:endParaRPr sz="2000" dirty="0"/>
          </a:p>
          <a:p>
            <a:r>
              <a:rPr lang="en" sz="2000" dirty="0"/>
              <a:t>Level 2 variables: upper/group level = each student’s team number (team_id), the treatment condition the team was assigned to (txcond)</a:t>
            </a:r>
            <a:endParaRPr sz="2000" dirty="0"/>
          </a:p>
        </p:txBody>
      </p:sp>
      <p:sp>
        <p:nvSpPr>
          <p:cNvPr id="91" name="Google Shape;91;p18"/>
          <p:cNvSpPr txBox="1"/>
          <p:nvPr/>
        </p:nvSpPr>
        <p:spPr>
          <a:xfrm>
            <a:off x="4945033" y="1545567"/>
            <a:ext cx="7130400" cy="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i="1"/>
              <a:t>Level 1 variables are nested within Level 2 variables</a:t>
            </a:r>
            <a:endParaRPr sz="2400" b="1" i="1"/>
          </a:p>
        </p:txBody>
      </p:sp>
      <p:sp>
        <p:nvSpPr>
          <p:cNvPr id="92" name="Google Shape;92;p18"/>
          <p:cNvSpPr txBox="1"/>
          <p:nvPr/>
        </p:nvSpPr>
        <p:spPr>
          <a:xfrm>
            <a:off x="9760633" y="3832833"/>
            <a:ext cx="231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/>
              <a:t>©️ Kim Henry</a:t>
            </a:r>
            <a:endParaRPr sz="1333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28934" y="545428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Before running analyses, we need to factor our categorical variables</a:t>
            </a:r>
            <a:endParaRPr dirty="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34" y="2024567"/>
            <a:ext cx="11725335" cy="19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217533" y="1972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Get Mean of Means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718" y="1489185"/>
            <a:ext cx="9258300" cy="37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2534333" y="3624900"/>
            <a:ext cx="2080400" cy="16108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Google Shape;106;p20"/>
          <p:cNvSpPr txBox="1"/>
          <p:nvPr/>
        </p:nvSpPr>
        <p:spPr>
          <a:xfrm>
            <a:off x="4735460" y="5235685"/>
            <a:ext cx="7326800" cy="8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We saved this value as the object “meanofmeans”, which we’ll use in upcoming figures, and we’ll see again in some model output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13B38"/>
      </a:dk2>
      <a:lt2>
        <a:srgbClr val="E8E6E2"/>
      </a:lt2>
      <a:accent1>
        <a:srgbClr val="96A4C6"/>
      </a:accent1>
      <a:accent2>
        <a:srgbClr val="7FA8BA"/>
      </a:accent2>
      <a:accent3>
        <a:srgbClr val="82ACA7"/>
      </a:accent3>
      <a:accent4>
        <a:srgbClr val="77AE91"/>
      </a:accent4>
      <a:accent5>
        <a:srgbClr val="81AC83"/>
      </a:accent5>
      <a:accent6>
        <a:srgbClr val="8BAE77"/>
      </a:accent6>
      <a:hlink>
        <a:srgbClr val="918158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1948</Words>
  <Application>Microsoft Office PowerPoint</Application>
  <PresentationFormat>Widescreen</PresentationFormat>
  <Paragraphs>167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Avenir Next LT Pro</vt:lpstr>
      <vt:lpstr>Calibri</vt:lpstr>
      <vt:lpstr>Calibri Light</vt:lpstr>
      <vt:lpstr>Gill Sans MT</vt:lpstr>
      <vt:lpstr>Wingdings 2</vt:lpstr>
      <vt:lpstr>Office Theme</vt:lpstr>
      <vt:lpstr>DividendVTI</vt:lpstr>
      <vt:lpstr>Welcome to Psy 653 Lab!</vt:lpstr>
      <vt:lpstr>Multilevel modeling</vt:lpstr>
      <vt:lpstr>Create a new  R-Project and  r-notebook!</vt:lpstr>
      <vt:lpstr>Load Libraries</vt:lpstr>
      <vt:lpstr>Dataset Description</vt:lpstr>
      <vt:lpstr>Read in data</vt:lpstr>
      <vt:lpstr>Structure of the data</vt:lpstr>
      <vt:lpstr>Before running analyses, we need to factor our categorical variables</vt:lpstr>
      <vt:lpstr>Get Mean of Means</vt:lpstr>
      <vt:lpstr>Visualize how final scores varied across the teams</vt:lpstr>
      <vt:lpstr>Visualize how final scores varied across the teams</vt:lpstr>
      <vt:lpstr>PowerPoint Presentation</vt:lpstr>
      <vt:lpstr>Defining fixed and random effects in the lmer package</vt:lpstr>
      <vt:lpstr>Useful effect sizes in multilevel modeling</vt:lpstr>
      <vt:lpstr>Useful effect sizes in multilevel modeling</vt:lpstr>
      <vt:lpstr>Model 1: Random intercept only</vt:lpstr>
      <vt:lpstr>Model 1: Random intercept only</vt:lpstr>
      <vt:lpstr>Calculate ICC                   &amp;               Pseudo R2</vt:lpstr>
      <vt:lpstr>PowerPoint Presentation</vt:lpstr>
      <vt:lpstr>Plot: Random Intercept, Fixed Slope</vt:lpstr>
      <vt:lpstr>Plot: Random Intercept, Fixed Slope</vt:lpstr>
      <vt:lpstr>Calculate ICC                   &amp;             Pseudo R2</vt:lpstr>
      <vt:lpstr>Model 3: Random Slope, Fixed Intercept</vt:lpstr>
      <vt:lpstr>PowerPoint Presentation</vt:lpstr>
      <vt:lpstr>Plot: Fixed Intercept, Random slope</vt:lpstr>
      <vt:lpstr>Plot: Fixed Intercept, Random slope</vt:lpstr>
      <vt:lpstr>Calculate ICC                   &amp;              Pseudo R2</vt:lpstr>
      <vt:lpstr>Model 4: All Random</vt:lpstr>
      <vt:lpstr>Model 4: All Random</vt:lpstr>
      <vt:lpstr>Plot: All random</vt:lpstr>
      <vt:lpstr>Plot: All random</vt:lpstr>
      <vt:lpstr>Calculate ICC                 &amp;            Pseudo R2</vt:lpstr>
      <vt:lpstr>Log likelihood test: Random Intercept-Only vs. All Random</vt:lpstr>
      <vt:lpstr>Log likelihood test: Random Intercept Fixed Slope vs. All Random</vt:lpstr>
      <vt:lpstr>Log likelihood test: Fixed Intercept Random Slope vs. All Random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 653 Lab!</dc:title>
  <dc:creator>Yetz,Neil</dc:creator>
  <cp:lastModifiedBy>Neil Yetz</cp:lastModifiedBy>
  <cp:revision>22</cp:revision>
  <dcterms:created xsi:type="dcterms:W3CDTF">2021-01-19T19:28:33Z</dcterms:created>
  <dcterms:modified xsi:type="dcterms:W3CDTF">2021-02-06T20:22:33Z</dcterms:modified>
</cp:coreProperties>
</file>