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8" r:id="rId3"/>
    <p:sldId id="270" r:id="rId4"/>
    <p:sldId id="278" r:id="rId5"/>
    <p:sldId id="257" r:id="rId6"/>
    <p:sldId id="258" r:id="rId7"/>
    <p:sldId id="260" r:id="rId8"/>
    <p:sldId id="271" r:id="rId9"/>
    <p:sldId id="272" r:id="rId10"/>
    <p:sldId id="274" r:id="rId11"/>
    <p:sldId id="275" r:id="rId12"/>
    <p:sldId id="276" r:id="rId13"/>
    <p:sldId id="277" r:id="rId14"/>
    <p:sldId id="273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>
      <p:cViewPr varScale="1">
        <p:scale>
          <a:sx n="150" d="100"/>
          <a:sy n="150" d="100"/>
        </p:scale>
        <p:origin x="4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01b2e6f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01b2e6f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01b2e6f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01b2e6f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d01b2e6f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d01b2e6f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092eec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092eec4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ice/mic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missing data with MICE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 Yetz &amp; Gemma Wallace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01/29/2020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5BCA-8368-5A44-B998-6F46434C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8" y="183768"/>
            <a:ext cx="8520600" cy="572700"/>
          </a:xfrm>
        </p:spPr>
        <p:txBody>
          <a:bodyPr/>
          <a:lstStyle/>
          <a:p>
            <a:r>
              <a:rPr lang="en-US" sz="3200" dirty="0"/>
              <a:t>What the imputation process look like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75E8EF-985B-A748-BC76-F3A83672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291" y="756468"/>
            <a:ext cx="2963418" cy="124507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654AE-0390-3441-97AD-657745758A54}"/>
              </a:ext>
            </a:extLst>
          </p:cNvPr>
          <p:cNvSpPr txBox="1"/>
          <p:nvPr/>
        </p:nvSpPr>
        <p:spPr>
          <a:xfrm flipH="1">
            <a:off x="554323" y="1833086"/>
            <a:ext cx="253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MICE uses all of the other variables to predict each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42773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E3E0-BB1C-5E47-A6E9-E776D6C9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57" y="0"/>
            <a:ext cx="8520600" cy="572700"/>
          </a:xfrm>
        </p:spPr>
        <p:txBody>
          <a:bodyPr/>
          <a:lstStyle/>
          <a:p>
            <a:r>
              <a:rPr lang="en-US" dirty="0"/>
              <a:t>Run the same simple linear regression of X1 on X2, but this time use the imputed dataset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32B11C-6C8B-C74B-800B-E66A214C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1" y="1208315"/>
            <a:ext cx="7563431" cy="1450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BC4592F-7435-504D-BC79-3307F92A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93" y="3137808"/>
            <a:ext cx="8992507" cy="3416400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mod.imp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model name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with()</a:t>
            </a:r>
            <a:r>
              <a:rPr lang="en-US" dirty="0">
                <a:solidFill>
                  <a:schemeClr val="tx1"/>
                </a:solidFill>
              </a:rPr>
              <a:t> = tells R to run the analysis in all imputations of the data</a:t>
            </a:r>
          </a:p>
          <a:p>
            <a:r>
              <a:rPr lang="en-US" b="1" dirty="0">
                <a:solidFill>
                  <a:srgbClr val="0070C0"/>
                </a:solidFill>
              </a:rPr>
              <a:t>exp</a:t>
            </a:r>
            <a:r>
              <a:rPr lang="en-US" dirty="0">
                <a:solidFill>
                  <a:schemeClr val="tx1"/>
                </a:solidFill>
              </a:rPr>
              <a:t> = an expression with a formula object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lm</a:t>
            </a:r>
            <a:r>
              <a:rPr lang="en-US" b="1" dirty="0">
                <a:solidFill>
                  <a:srgbClr val="0070C0"/>
                </a:solidFill>
              </a:rPr>
              <a:t>(X1 ~ X2) </a:t>
            </a:r>
            <a:r>
              <a:rPr lang="en-US" dirty="0">
                <a:solidFill>
                  <a:schemeClr val="tx1"/>
                </a:solidFill>
              </a:rPr>
              <a:t>= the model you want to run. In this case, a simple linear regression</a:t>
            </a:r>
          </a:p>
          <a:p>
            <a:r>
              <a:rPr lang="en-US" b="1" dirty="0">
                <a:solidFill>
                  <a:srgbClr val="0070C0"/>
                </a:solidFill>
              </a:rPr>
              <a:t>summary()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use to view model output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1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ED87A3-27C9-794D-81CB-DF09310D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375"/>
            <a:ext cx="9753600" cy="572700"/>
          </a:xfrm>
        </p:spPr>
        <p:txBody>
          <a:bodyPr/>
          <a:lstStyle/>
          <a:p>
            <a:r>
              <a:rPr lang="en-US" sz="2600" dirty="0"/>
              <a:t>Simple linear regression output with MICE for </a:t>
            </a:r>
            <a:r>
              <a:rPr lang="en-US" sz="2600" i="1" dirty="0"/>
              <a:t>all imputations</a:t>
            </a:r>
            <a:endParaRPr lang="en-US" sz="2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E7DF5-CC44-3848-9D69-FADF59CA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473"/>
            <a:ext cx="9144000" cy="39905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F51AFE-DDD5-7647-86D0-E9AFA6B7C67C}"/>
              </a:ext>
            </a:extLst>
          </p:cNvPr>
          <p:cNvSpPr/>
          <p:nvPr/>
        </p:nvSpPr>
        <p:spPr>
          <a:xfrm>
            <a:off x="272143" y="1785257"/>
            <a:ext cx="8741228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D7B4C-B000-3846-BFC3-89FDBE6A9B7C}"/>
              </a:ext>
            </a:extLst>
          </p:cNvPr>
          <p:cNvSpPr/>
          <p:nvPr/>
        </p:nvSpPr>
        <p:spPr>
          <a:xfrm>
            <a:off x="272143" y="2231571"/>
            <a:ext cx="8741228" cy="457200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6259E-61D3-7D42-8E1C-12A1D5876DFD}"/>
              </a:ext>
            </a:extLst>
          </p:cNvPr>
          <p:cNvSpPr/>
          <p:nvPr/>
        </p:nvSpPr>
        <p:spPr>
          <a:xfrm>
            <a:off x="272142" y="2699656"/>
            <a:ext cx="8741227" cy="457200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600D4-E3CB-384A-89B2-AE6589D4F556}"/>
              </a:ext>
            </a:extLst>
          </p:cNvPr>
          <p:cNvSpPr/>
          <p:nvPr/>
        </p:nvSpPr>
        <p:spPr>
          <a:xfrm>
            <a:off x="272143" y="3167742"/>
            <a:ext cx="8741226" cy="457200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C88B5F-55A3-5743-B4A5-F19E6BB13C64}"/>
              </a:ext>
            </a:extLst>
          </p:cNvPr>
          <p:cNvSpPr/>
          <p:nvPr/>
        </p:nvSpPr>
        <p:spPr>
          <a:xfrm>
            <a:off x="272142" y="3651306"/>
            <a:ext cx="8741225" cy="45720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4FCC45-1CCE-3745-ACA3-A5ECC89A6752}"/>
              </a:ext>
            </a:extLst>
          </p:cNvPr>
          <p:cNvSpPr/>
          <p:nvPr/>
        </p:nvSpPr>
        <p:spPr>
          <a:xfrm>
            <a:off x="234043" y="4659175"/>
            <a:ext cx="1251857" cy="457200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Imputation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38751A-9735-E640-8705-B7EBAD05FD24}"/>
              </a:ext>
            </a:extLst>
          </p:cNvPr>
          <p:cNvSpPr/>
          <p:nvPr/>
        </p:nvSpPr>
        <p:spPr>
          <a:xfrm>
            <a:off x="1578428" y="4659175"/>
            <a:ext cx="1251857" cy="457200"/>
          </a:xfrm>
          <a:prstGeom prst="rect">
            <a:avLst/>
          </a:prstGeom>
          <a:solidFill>
            <a:schemeClr val="accent1">
              <a:lumMod val="75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Imputation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26772-4550-A14A-B116-65A8FBA22C36}"/>
              </a:ext>
            </a:extLst>
          </p:cNvPr>
          <p:cNvSpPr/>
          <p:nvPr/>
        </p:nvSpPr>
        <p:spPr>
          <a:xfrm>
            <a:off x="2922813" y="4659175"/>
            <a:ext cx="1355273" cy="457200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Imputation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B5E356-EDD9-4B4C-81DE-60CE578D9BA9}"/>
              </a:ext>
            </a:extLst>
          </p:cNvPr>
          <p:cNvSpPr/>
          <p:nvPr/>
        </p:nvSpPr>
        <p:spPr>
          <a:xfrm>
            <a:off x="4370614" y="4648379"/>
            <a:ext cx="1251856" cy="457200"/>
          </a:xfrm>
          <a:prstGeom prst="rect">
            <a:avLst/>
          </a:prstGeom>
          <a:solidFill>
            <a:srgbClr val="0070C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Imputation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C8620-F6F1-CB44-AA92-9749615C86CA}"/>
              </a:ext>
            </a:extLst>
          </p:cNvPr>
          <p:cNvSpPr/>
          <p:nvPr/>
        </p:nvSpPr>
        <p:spPr>
          <a:xfrm>
            <a:off x="5714997" y="4648379"/>
            <a:ext cx="1251855" cy="45720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Imputation 5</a:t>
            </a:r>
          </a:p>
        </p:txBody>
      </p:sp>
    </p:spTree>
    <p:extLst>
      <p:ext uri="{BB962C8B-B14F-4D97-AF65-F5344CB8AC3E}">
        <p14:creationId xmlns:p14="http://schemas.microsoft.com/office/powerpoint/2010/main" val="12382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277F-7C42-0F4F-AFD0-DBBAD4D3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2" y="140225"/>
            <a:ext cx="8520600" cy="572700"/>
          </a:xfrm>
        </p:spPr>
        <p:txBody>
          <a:bodyPr/>
          <a:lstStyle/>
          <a:p>
            <a:r>
              <a:rPr lang="en-US" dirty="0"/>
              <a:t>Pool model estimates from all the imputations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A8AFE6-3A5C-0B49-9C12-1EFC04EC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93" y="3282345"/>
            <a:ext cx="8992507" cy="1684563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mod.imp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model name for SLR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pool()</a:t>
            </a:r>
            <a:r>
              <a:rPr lang="en-US" dirty="0">
                <a:solidFill>
                  <a:schemeClr val="tx1"/>
                </a:solidFill>
              </a:rPr>
              <a:t> = tells R to combine model estimates across each imputation</a:t>
            </a:r>
          </a:p>
          <a:p>
            <a:r>
              <a:rPr lang="en-US" b="1" dirty="0">
                <a:solidFill>
                  <a:srgbClr val="0070C0"/>
                </a:solidFill>
              </a:rPr>
              <a:t>summary()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use to view model output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623B5-7F6A-524B-AE50-DC411BC3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3" y="729038"/>
            <a:ext cx="6926036" cy="25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5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7827-7E0E-6940-8466-DDC27784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3" y="96682"/>
            <a:ext cx="8520600" cy="572700"/>
          </a:xfrm>
        </p:spPr>
        <p:txBody>
          <a:bodyPr/>
          <a:lstStyle/>
          <a:p>
            <a:r>
              <a:rPr lang="en-US" dirty="0"/>
              <a:t>Compare model results between the missing data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E0BAB-AF45-184F-B933-F7E536664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472" y="1145598"/>
            <a:ext cx="3189514" cy="515761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Pairwise Deletion: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96EB0-93D9-7C45-BAD4-19E80896D3FF}"/>
              </a:ext>
            </a:extLst>
          </p:cNvPr>
          <p:cNvSpPr txBox="1"/>
          <p:nvPr/>
        </p:nvSpPr>
        <p:spPr>
          <a:xfrm>
            <a:off x="523981" y="3518417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Pooled across MICE datasets: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BA978FE-EF4A-F940-B6A6-BE38210D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24" y="3916008"/>
            <a:ext cx="7769119" cy="1128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3CCF94-CBCF-AF4B-B73E-12CBF901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24" y="1648195"/>
            <a:ext cx="7769118" cy="1550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7A519F-7AAF-DE4C-869A-9D64A5B96F27}"/>
              </a:ext>
            </a:extLst>
          </p:cNvPr>
          <p:cNvSpPr/>
          <p:nvPr/>
        </p:nvSpPr>
        <p:spPr>
          <a:xfrm>
            <a:off x="1052522" y="2201333"/>
            <a:ext cx="6051011" cy="279400"/>
          </a:xfrm>
          <a:prstGeom prst="rect">
            <a:avLst/>
          </a:prstGeom>
          <a:solidFill>
            <a:srgbClr val="00B050">
              <a:alpha val="2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23EE39-81F2-794D-B746-0BBC6EF21E1E}"/>
              </a:ext>
            </a:extLst>
          </p:cNvPr>
          <p:cNvSpPr/>
          <p:nvPr/>
        </p:nvSpPr>
        <p:spPr>
          <a:xfrm>
            <a:off x="954551" y="4628585"/>
            <a:ext cx="7558078" cy="279400"/>
          </a:xfrm>
          <a:prstGeom prst="rect">
            <a:avLst/>
          </a:prstGeom>
          <a:solidFill>
            <a:srgbClr val="7030A0">
              <a:alpha val="2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1946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 few notes on the mice package</a:t>
            </a:r>
            <a:endParaRPr sz="3200"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181070" y="956531"/>
            <a:ext cx="8962929" cy="3992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900" dirty="0">
                <a:solidFill>
                  <a:srgbClr val="000000"/>
                </a:solidFill>
              </a:rPr>
              <a:t>The with() and pool() functions allow you to pool model estimates for many common analyses</a:t>
            </a:r>
            <a:endParaRPr sz="1900" dirty="0">
              <a:solidFill>
                <a:srgbClr val="000000"/>
              </a:solidFill>
            </a:endParaRPr>
          </a:p>
          <a:p>
            <a:pPr>
              <a:spcBef>
                <a:spcPts val="1600"/>
              </a:spcBef>
              <a:buClr>
                <a:srgbClr val="000000"/>
              </a:buClr>
            </a:pPr>
            <a:r>
              <a:rPr lang="en-US" sz="1900" dirty="0">
                <a:solidFill>
                  <a:srgbClr val="000000"/>
                </a:solidFill>
              </a:rPr>
              <a:t>In general, you should examine missing data patterns before using mice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900" dirty="0">
                <a:solidFill>
                  <a:srgbClr val="000000"/>
                </a:solidFill>
              </a:rPr>
              <a:t>Can take a lot of computational power and time to run in larger datasets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900" dirty="0">
                <a:solidFill>
                  <a:srgbClr val="000000"/>
                </a:solidFill>
              </a:rPr>
              <a:t>Not currently compatible with machine learning and some multivariate analyses</a:t>
            </a:r>
          </a:p>
          <a:p>
            <a:pPr lvl="1" indent="-342900">
              <a:buClr>
                <a:srgbClr val="000000"/>
              </a:buClr>
              <a:buSzPts val="1800"/>
              <a:buChar char="●"/>
            </a:pPr>
            <a:r>
              <a:rPr lang="en-US" sz="1900" dirty="0" err="1">
                <a:solidFill>
                  <a:srgbClr val="000000"/>
                </a:solidFill>
              </a:rPr>
              <a:t>Mplus</a:t>
            </a:r>
            <a:r>
              <a:rPr lang="en-US" sz="1900" dirty="0">
                <a:solidFill>
                  <a:srgbClr val="000000"/>
                </a:solidFill>
              </a:rPr>
              <a:t> has its own code for multiple imputation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To read more on the mice package, view the vignette here:</a:t>
            </a:r>
            <a:endParaRPr sz="19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FF"/>
              </a:buClr>
            </a:pPr>
            <a:r>
              <a:rPr lang="en-US" sz="1900" dirty="0">
                <a:hlinkClick r:id="rId3"/>
              </a:rPr>
              <a:t>https://cran.r-project.org/web/packages/mice/mice.pdf</a:t>
            </a:r>
            <a:endParaRPr sz="19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B5B3-532E-0A42-AF7D-A40BE73B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4" y="-67416"/>
            <a:ext cx="8520600" cy="841800"/>
          </a:xfrm>
        </p:spPr>
        <p:txBody>
          <a:bodyPr/>
          <a:lstStyle/>
          <a:p>
            <a:r>
              <a:rPr lang="en-US" sz="4000" dirty="0"/>
              <a:t>Missing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B39B7-31DE-8941-B724-3C05F90154F1}"/>
              </a:ext>
            </a:extLst>
          </p:cNvPr>
          <p:cNvSpPr txBox="1"/>
          <p:nvPr/>
        </p:nvSpPr>
        <p:spPr>
          <a:xfrm>
            <a:off x="0" y="1694587"/>
            <a:ext cx="4512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/>
            <a:r>
              <a:rPr lang="en-US" sz="2700" dirty="0"/>
              <a:t>Missing data are observations that should be part of your data but aren’t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7DFBCD-EC7F-4849-8322-F13FA681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39" y="1054401"/>
            <a:ext cx="4279115" cy="35502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CB1E88-B2ED-CF41-83C7-C4E88CB48E35}"/>
              </a:ext>
            </a:extLst>
          </p:cNvPr>
          <p:cNvSpPr txBox="1"/>
          <p:nvPr/>
        </p:nvSpPr>
        <p:spPr>
          <a:xfrm>
            <a:off x="4865914" y="463430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Kim Henry</a:t>
            </a:r>
          </a:p>
        </p:txBody>
      </p:sp>
    </p:spTree>
    <p:extLst>
      <p:ext uri="{BB962C8B-B14F-4D97-AF65-F5344CB8AC3E}">
        <p14:creationId xmlns:p14="http://schemas.microsoft.com/office/powerpoint/2010/main" val="207466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8461-203F-1141-B621-628B3DF9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00" y="84983"/>
            <a:ext cx="8520600" cy="841800"/>
          </a:xfrm>
        </p:spPr>
        <p:txBody>
          <a:bodyPr/>
          <a:lstStyle/>
          <a:p>
            <a:r>
              <a:rPr lang="en-US" dirty="0"/>
              <a:t>Methods for handling missing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2A363-480E-284F-92ED-43BE22BB3AF6}"/>
              </a:ext>
            </a:extLst>
          </p:cNvPr>
          <p:cNvSpPr txBox="1"/>
          <p:nvPr/>
        </p:nvSpPr>
        <p:spPr>
          <a:xfrm>
            <a:off x="133900" y="820493"/>
            <a:ext cx="8090397" cy="383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5159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700" dirty="0"/>
              <a:t>There are several!</a:t>
            </a:r>
          </a:p>
          <a:p>
            <a:pPr marL="693738" indent="-515938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700" dirty="0"/>
              <a:t>R uses listwise deletion by default</a:t>
            </a:r>
          </a:p>
          <a:p>
            <a:pPr marL="1260475" lvl="4" indent="-5080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700" dirty="0"/>
              <a:t>Can lose power and/or bias results</a:t>
            </a:r>
          </a:p>
          <a:p>
            <a:pPr marL="693738" lvl="4" indent="-515938">
              <a:buFont typeface="Courier New" panose="02070309020205020404" pitchFamily="49" charset="0"/>
              <a:buChar char="o"/>
            </a:pPr>
            <a:r>
              <a:rPr lang="en-US" sz="2700" dirty="0"/>
              <a:t>Multiple Imputation by Chained Equations (MICE)</a:t>
            </a:r>
          </a:p>
          <a:p>
            <a:pPr marL="1260475" lvl="7" indent="-508000">
              <a:buFont typeface="Courier New" panose="02070309020205020404" pitchFamily="49" charset="0"/>
              <a:buChar char="o"/>
            </a:pPr>
            <a:r>
              <a:rPr lang="en-US" sz="2700" dirty="0"/>
              <a:t>Imputation = substituting missing data with estimated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862F-B99E-3D40-A171-EF38C078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186" y="0"/>
            <a:ext cx="8520600" cy="841800"/>
          </a:xfrm>
        </p:spPr>
        <p:txBody>
          <a:bodyPr/>
          <a:lstStyle/>
          <a:p>
            <a:r>
              <a:rPr lang="en-US" dirty="0"/>
              <a:t>MICE Lab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CF791-5E83-7444-A385-79E5F90ADCAD}"/>
              </a:ext>
            </a:extLst>
          </p:cNvPr>
          <p:cNvSpPr txBox="1"/>
          <p:nvPr/>
        </p:nvSpPr>
        <p:spPr>
          <a:xfrm>
            <a:off x="482947" y="1251342"/>
            <a:ext cx="8373186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200" dirty="0"/>
              <a:t>Run a simple linear regression using pairwise deletion, the default in R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200" dirty="0"/>
              <a:t>Impute dataset’s missing vales using the mice package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200" dirty="0"/>
              <a:t>Run a simple linear regression in the imputed data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200" dirty="0"/>
              <a:t>Compare model estimates across missing data techniques</a:t>
            </a:r>
          </a:p>
          <a:p>
            <a:pPr marL="342900" indent="-342900">
              <a:buAutoNum type="arabicParenR"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74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7342" y="119467"/>
            <a:ext cx="8318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Load Libraries</a:t>
            </a:r>
            <a:endParaRPr sz="30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2D566-BACD-DB4A-9B67-25AF6627C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" y="627760"/>
            <a:ext cx="7247467" cy="47307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6850" y="54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 data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96CAB-4BC2-9B4A-9EAB-0C599986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34213"/>
            <a:ext cx="17143536" cy="1994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81731-5116-ED4E-894B-0A598CD522F6}"/>
              </a:ext>
            </a:extLst>
          </p:cNvPr>
          <p:cNvSpPr txBox="1"/>
          <p:nvPr/>
        </p:nvSpPr>
        <p:spPr>
          <a:xfrm>
            <a:off x="407077" y="3382753"/>
            <a:ext cx="5314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dataset has 2 simulated variables: X1 and X2</a:t>
            </a:r>
          </a:p>
          <a:p>
            <a:endParaRPr lang="en-US" sz="1800" dirty="0"/>
          </a:p>
          <a:p>
            <a:r>
              <a:rPr lang="en-US" sz="1800" dirty="0"/>
              <a:t>X1 has some missing values</a:t>
            </a:r>
          </a:p>
        </p:txBody>
      </p:sp>
      <p:pic>
        <p:nvPicPr>
          <p:cNvPr id="8" name="Picture 7" descr="A picture containing clock, white, large, room&#10;&#10;Description automatically generated">
            <a:extLst>
              <a:ext uri="{FF2B5EF4-FFF2-40B4-BE49-F238E27FC236}">
                <a16:creationId xmlns:a16="http://schemas.microsoft.com/office/drawing/2014/main" id="{88B2E00D-E7DB-3249-B5C0-9B57B4556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265" y="0"/>
            <a:ext cx="2089735" cy="92153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09050" y="71692"/>
            <a:ext cx="83259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Use a Simple Linear Regression to regress X1 on X2</a:t>
            </a:r>
            <a:endParaRPr sz="25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3E9DE-4FC1-9448-B6C4-528A0C2D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317"/>
            <a:ext cx="9537419" cy="2446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405-164F-BE43-8174-09C76118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83" y="-79"/>
            <a:ext cx="8900033" cy="572700"/>
          </a:xfrm>
        </p:spPr>
        <p:txBody>
          <a:bodyPr/>
          <a:lstStyle/>
          <a:p>
            <a:r>
              <a:rPr lang="en-US" dirty="0"/>
              <a:t>Simple linear regression output with pairwise deletion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8FB7D6-A345-AE4A-9C63-11C04EB7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" y="768226"/>
            <a:ext cx="5520266" cy="4375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A667EA-0671-3C40-990E-D23423F918D7}"/>
              </a:ext>
            </a:extLst>
          </p:cNvPr>
          <p:cNvSpPr/>
          <p:nvPr/>
        </p:nvSpPr>
        <p:spPr>
          <a:xfrm>
            <a:off x="121983" y="1363134"/>
            <a:ext cx="2079350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434DB-18D1-6B44-908A-2A40C2DD3607}"/>
              </a:ext>
            </a:extLst>
          </p:cNvPr>
          <p:cNvSpPr/>
          <p:nvPr/>
        </p:nvSpPr>
        <p:spPr>
          <a:xfrm>
            <a:off x="121983" y="4552648"/>
            <a:ext cx="4275846" cy="416760"/>
          </a:xfrm>
          <a:prstGeom prst="rect">
            <a:avLst/>
          </a:prstGeom>
          <a:solidFill>
            <a:schemeClr val="accent5">
              <a:lumMod val="60000"/>
              <a:lumOff val="4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3A662-011E-E247-860F-2F2A2D0DABC7}"/>
              </a:ext>
            </a:extLst>
          </p:cNvPr>
          <p:cNvSpPr txBox="1"/>
          <p:nvPr/>
        </p:nvSpPr>
        <p:spPr>
          <a:xfrm>
            <a:off x="5778073" y="1574801"/>
            <a:ext cx="3243943" cy="265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interpret this output as usual</a:t>
            </a:r>
          </a:p>
          <a:p>
            <a:endParaRPr lang="en-US" sz="2400" dirty="0"/>
          </a:p>
          <a:p>
            <a:r>
              <a:rPr lang="en-US" sz="2400" dirty="0"/>
              <a:t>In write-up, would specify “missing data</a:t>
            </a:r>
          </a:p>
          <a:p>
            <a:r>
              <a:rPr lang="en-US" sz="2400" dirty="0"/>
              <a:t>were handled using pairwise deletion”</a:t>
            </a:r>
          </a:p>
        </p:txBody>
      </p:sp>
    </p:spTree>
    <p:extLst>
      <p:ext uri="{BB962C8B-B14F-4D97-AF65-F5344CB8AC3E}">
        <p14:creationId xmlns:p14="http://schemas.microsoft.com/office/powerpoint/2010/main" val="225297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824B-8004-4942-8541-106C309A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572700"/>
          </a:xfrm>
        </p:spPr>
        <p:txBody>
          <a:bodyPr/>
          <a:lstStyle/>
          <a:p>
            <a:r>
              <a:rPr lang="en-US" sz="3200" dirty="0"/>
              <a:t>Impute the data with mice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53E79-1A4D-2247-BFC1-8CF82B6C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493" y="2571750"/>
            <a:ext cx="8992507" cy="34164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mice_data1 </a:t>
            </a:r>
            <a:r>
              <a:rPr lang="en-US" dirty="0">
                <a:solidFill>
                  <a:schemeClr val="tx1"/>
                </a:solidFill>
              </a:rPr>
              <a:t>= name of the dataset you are imputing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 = # of imputations (# of imputed </a:t>
            </a:r>
            <a:r>
              <a:rPr lang="en-US" i="1" dirty="0">
                <a:solidFill>
                  <a:schemeClr val="tx1"/>
                </a:solidFill>
              </a:rPr>
              <a:t>versions</a:t>
            </a:r>
            <a:r>
              <a:rPr lang="en-US" dirty="0">
                <a:solidFill>
                  <a:schemeClr val="tx1"/>
                </a:solidFill>
              </a:rPr>
              <a:t> of the dataset you will create)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maxit</a:t>
            </a:r>
            <a:r>
              <a:rPr lang="en-US" dirty="0">
                <a:solidFill>
                  <a:schemeClr val="tx1"/>
                </a:solidFill>
              </a:rPr>
              <a:t> = number of iterations for each imputation (default is 5, generally do more)</a:t>
            </a:r>
          </a:p>
          <a:p>
            <a:r>
              <a:rPr lang="en-US" b="1" dirty="0">
                <a:solidFill>
                  <a:srgbClr val="0070C0"/>
                </a:solidFill>
              </a:rPr>
              <a:t>method = </a:t>
            </a:r>
            <a:r>
              <a:rPr lang="en-US" b="1" dirty="0" err="1">
                <a:solidFill>
                  <a:srgbClr val="0070C0"/>
                </a:solidFill>
              </a:rPr>
              <a:t>pmm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“Predictive Mean Matching”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seed</a:t>
            </a:r>
            <a:r>
              <a:rPr lang="en-US" dirty="0">
                <a:solidFill>
                  <a:schemeClr val="tx1"/>
                </a:solidFill>
              </a:rPr>
              <a:t> = specifying a # will allow you to get the same results each time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2EC4D-0421-E345-87A1-B395CC52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3" y="946553"/>
            <a:ext cx="8894722" cy="1253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668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501</Words>
  <Application>Microsoft Macintosh PowerPoint</Application>
  <PresentationFormat>On-screen Show (16:9)</PresentationFormat>
  <Paragraphs>63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Simple Light</vt:lpstr>
      <vt:lpstr>Handling missing data with MICE</vt:lpstr>
      <vt:lpstr>Missing data</vt:lpstr>
      <vt:lpstr>Methods for handling missing data</vt:lpstr>
      <vt:lpstr>MICE Lab Demo</vt:lpstr>
      <vt:lpstr>PowerPoint Presentation</vt:lpstr>
      <vt:lpstr>Read in data</vt:lpstr>
      <vt:lpstr>PowerPoint Presentation</vt:lpstr>
      <vt:lpstr>Simple linear regression output with pairwise deletion</vt:lpstr>
      <vt:lpstr>Impute the data with mice</vt:lpstr>
      <vt:lpstr>What the imputation process look like</vt:lpstr>
      <vt:lpstr>Run the same simple linear regression of X1 on X2, but this time use the imputed dataset</vt:lpstr>
      <vt:lpstr>Simple linear regression output with MICE for all imputations</vt:lpstr>
      <vt:lpstr>Pool model estimates from all the imputations</vt:lpstr>
      <vt:lpstr>Compare model results between the missing data techniques</vt:lpstr>
      <vt:lpstr>A few notes on the mice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Meta-Analysis</dc:title>
  <cp:lastModifiedBy>Wallace,Gemma</cp:lastModifiedBy>
  <cp:revision>29</cp:revision>
  <dcterms:modified xsi:type="dcterms:W3CDTF">2020-01-29T21:26:25Z</dcterms:modified>
</cp:coreProperties>
</file>