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6"/>
  </p:notesMasterIdLst>
  <p:sldIdLst>
    <p:sldId id="288" r:id="rId3"/>
    <p:sldId id="290" r:id="rId4"/>
    <p:sldId id="289" r:id="rId5"/>
    <p:sldId id="268" r:id="rId6"/>
    <p:sldId id="269" r:id="rId7"/>
    <p:sldId id="314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91" r:id="rId20"/>
    <p:sldId id="292" r:id="rId21"/>
    <p:sldId id="270" r:id="rId22"/>
    <p:sldId id="278" r:id="rId23"/>
    <p:sldId id="315" r:id="rId24"/>
    <p:sldId id="293" r:id="rId25"/>
    <p:sldId id="294" r:id="rId26"/>
    <p:sldId id="295" r:id="rId27"/>
    <p:sldId id="271" r:id="rId28"/>
    <p:sldId id="272" r:id="rId29"/>
    <p:sldId id="274" r:id="rId30"/>
    <p:sldId id="275" r:id="rId31"/>
    <p:sldId id="276" r:id="rId32"/>
    <p:sldId id="277" r:id="rId33"/>
    <p:sldId id="273" r:id="rId34"/>
    <p:sldId id="29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04AAB-B524-496B-94F6-0BE3F6F6825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32BA3-6099-4DC0-866F-4A81C94B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d01b2e6f9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d01b2e6f9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d092eec4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d092eec4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d01b2e6f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d01b2e6f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d01b2e6f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d01b2e6f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d092eec4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d092eec4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d01b2e6f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d01b2e6f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d01b2e6f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d01b2e6f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d01b2e6f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d01b2e6f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d01b2e6f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d01b2e6f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d01b2e6f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d01b2e6f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d01b2e6f9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d01b2e6f9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d01b2e6f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d01b2e6f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d01b2e6f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d01b2e6f9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ECDF8-3C66-4799-9EE5-49A42C4BD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A2D3C-7AAA-4DB1-B345-04A727CE7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2741D-C707-464D-B8D9-D841E7A3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2DAB-185B-4130-B4BC-36D442749FC9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BDE2A-7710-40F1-9465-5212A3E0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3D5E0-D2C8-48EC-A025-3DF19865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987E-5187-4368-BCE6-150F738B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C48FC-52D7-4938-8BBE-7803634E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2E0B0-E604-4C95-8D26-87F87D3F3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ECD73-1BE9-4D26-A48A-78B705B9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2DAB-185B-4130-B4BC-36D442749FC9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4BAB8-AB00-48DA-AD50-6EBF5571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9E83-F024-47A7-8FDC-ADE5C3DC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987E-5187-4368-BCE6-150F738B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1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6E1B5-BEB9-488E-9CAB-884C66770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7CB36-7BAF-45FB-B014-1F790D87A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EA07-640E-4AE0-98FA-DFAA0A00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2DAB-185B-4130-B4BC-36D442749FC9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41AB8-2B33-4302-B762-5CE436D3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D8F91-6A41-4E78-B9BE-DD786F50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987E-5187-4368-BCE6-150F738B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0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5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020432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6"/>
            <a:ext cx="10993547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11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340865"/>
            <a:ext cx="11029615" cy="3634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18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8" y="5141975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2393951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8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88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9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41" y="2228004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09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9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4"/>
            <a:ext cx="519476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1" cy="553373"/>
          </a:xfrm>
        </p:spPr>
        <p:txBody>
          <a:bodyPr anchor="ctr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4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72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5" y="729659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06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725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1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8" y="933451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30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8" y="2836655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3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1"/>
            <a:ext cx="691721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1" y="6456916"/>
            <a:ext cx="1052511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7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3E15-13C0-485E-B6E6-D39F83E1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5BDA1-B23B-4676-8CBC-65B89BB87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4A0FC-6E0D-4044-9F04-2A349B90B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2DAB-185B-4130-B4BC-36D442749FC9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2FBFC-0A0E-4724-89A2-8848962D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0B0F3-7B66-4C1C-9B96-E1D332D7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987E-5187-4368-BCE6-150F738B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38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2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27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86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6"/>
            <a:ext cx="3687316" cy="581695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1"/>
            <a:ext cx="3124200" cy="4807327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863601"/>
            <a:ext cx="7161625" cy="4807327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179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25274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462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DD2A-0846-4D4E-986D-48D164816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E8E76-772E-442F-80E3-384159D0F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4A923-742E-4E48-A041-4D9453D4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2DAB-185B-4130-B4BC-36D442749FC9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749FA-035E-4B83-A791-3CEA155C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75054-AEB8-403B-B6EF-947C2773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987E-5187-4368-BCE6-150F738B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2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03BE6-B401-46B1-9002-80C25CCB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86514-16B1-4AB8-B73D-1F40CEF0F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60A2E-CBBD-46EC-9B89-5AD405EB2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B5877-9258-45DA-8B89-900DB12B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2DAB-185B-4130-B4BC-36D442749FC9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381DA-0169-434D-AD8A-6EFB3046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E6E8B-5D22-4443-9D48-03F84455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987E-5187-4368-BCE6-150F738B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5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879B-DBB1-42C5-8C03-0A56BCA6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667F0-8369-4D6E-9E93-BB53D7589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EC2A7-512B-446A-BF3E-11EE0BE61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49B02F-27FA-4AFC-AB00-20F417D4B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D55B2F-A4D1-408C-94A2-3B4D9A79D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5DAA1-8F1F-4276-98B2-6D8B3CCB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2DAB-185B-4130-B4BC-36D442749FC9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03C621-CADC-4001-9C23-B8D8422C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9CA174-2E38-4D11-9C1E-A14EFBA4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987E-5187-4368-BCE6-150F738B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7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5BD3-4CFF-487F-B46C-B9F12CC8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79F93-998B-4D97-A2D1-38048C04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2DAB-185B-4130-B4BC-36D442749FC9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39EC6-1CEC-40F6-99C0-C5211B1D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3F1EE-2989-4FD6-AE5B-51AEDC25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987E-5187-4368-BCE6-150F738B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1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D402A-DA3D-4649-A734-BC586F1B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2DAB-185B-4130-B4BC-36D442749FC9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0876F-C291-436B-B037-28474AE5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35508-ED92-4F57-8EE6-1694ADEF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987E-5187-4368-BCE6-150F738B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4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959C-D30A-4563-851A-8ACB419F9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8858B-CE65-4887-AF62-626E2FD95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9B80A-63EC-479F-9E57-019ABBDD0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DE165-BCB8-48B0-A3A0-BFDC9522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2DAB-185B-4130-B4BC-36D442749FC9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29B20-E4B7-4933-8AE5-34A51ACD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90A9B-DDD2-4A73-BFFB-805262AA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987E-5187-4368-BCE6-150F738B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7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3DE61-53FF-490D-9B0C-F31A9615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00DC1-57CD-4AA2-B1CC-2CD951BC3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EBB6E-607A-4CAD-88E1-3F0B55528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FADE7-87ED-4EE9-9E26-30EFA4FC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2DAB-185B-4130-B4BC-36D442749FC9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A64B4-1450-4ACD-81ED-B664057E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3B4FC-162E-42A9-B596-C313B32F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987E-5187-4368-BCE6-150F738B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0B154-8AC5-4325-B67D-22541C63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63143-C89C-438B-ADFB-81D8AAFC9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E3FC4-DEB0-4B81-BE02-5A6726FBE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12DAB-185B-4130-B4BC-36D442749FC9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0B520-28C2-4B5A-A798-835C807D0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13FF2-DD4D-4169-8E9E-B5404029E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2987E-5187-4368-BCE6-150F738B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6423915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5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6423915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5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408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457189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meta/meta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mice/mice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5A71294-C247-450A-BB34-6E68648C9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  <a:sym typeface="Arial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36A0BA4-6A63-41D3-B0FA-43799ABC4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53CAF-45DE-46CB-8659-3AFF1E778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3" y="1009399"/>
            <a:ext cx="6823988" cy="3453419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Welcome to </a:t>
            </a:r>
            <a:r>
              <a:rPr lang="en-US" sz="6000" dirty="0" err="1">
                <a:solidFill>
                  <a:schemeClr val="tx1"/>
                </a:solidFill>
              </a:rPr>
              <a:t>Psy</a:t>
            </a:r>
            <a:r>
              <a:rPr lang="en-US" sz="6000" dirty="0">
                <a:solidFill>
                  <a:schemeClr val="tx1"/>
                </a:solidFill>
              </a:rPr>
              <a:t> 653 Lab!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7E34D-37EB-4709-9D16-C445AC122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4572001"/>
            <a:ext cx="6823988" cy="102358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>
                    <a:alpha val="60000"/>
                  </a:schemeClr>
                </a:solidFill>
              </a:rPr>
              <a:t>Module 10: Meta-Analyses &amp; Missing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3313D8-D259-4D89-9CE5-14884FB40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19" y="457202"/>
            <a:ext cx="6766560" cy="9143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5969250B-6145-4B41-B738-4C0DB79171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14" r="29627" b="-1"/>
          <a:stretch/>
        </p:blipFill>
        <p:spPr>
          <a:xfrm>
            <a:off x="8140429" y="10"/>
            <a:ext cx="4051572" cy="68579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ECA64B-B386-4593-80E5-E8B9CE808D93}"/>
              </a:ext>
            </a:extLst>
          </p:cNvPr>
          <p:cNvSpPr txBox="1"/>
          <p:nvPr/>
        </p:nvSpPr>
        <p:spPr>
          <a:xfrm>
            <a:off x="0" y="6446978"/>
            <a:ext cx="625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 panose="020B0502020104020203"/>
                <a:ea typeface="+mn-ea"/>
                <a:cs typeface="+mn-cs"/>
              </a:rPr>
              <a:t>*Thanks to Gemma Wallace for her help with these slides</a:t>
            </a:r>
          </a:p>
        </p:txBody>
      </p:sp>
    </p:spTree>
    <p:extLst>
      <p:ext uri="{BB962C8B-B14F-4D97-AF65-F5344CB8AC3E}">
        <p14:creationId xmlns:p14="http://schemas.microsoft.com/office/powerpoint/2010/main" val="1267001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67" y="1356967"/>
            <a:ext cx="11999535" cy="203166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621667" y="355233"/>
            <a:ext cx="11101200" cy="9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333"/>
              <a:t>Run the meta analysis with metacor()</a:t>
            </a:r>
            <a:endParaRPr sz="3333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67" y="1356967"/>
            <a:ext cx="11999535" cy="203166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217100" y="3562200"/>
            <a:ext cx="11910000" cy="3058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74121">
              <a:buSzPts val="2000"/>
              <a:buChar char="●"/>
            </a:pPr>
            <a:r>
              <a:rPr lang="en" sz="2667" b="1"/>
              <a:t>MA</a:t>
            </a:r>
            <a:r>
              <a:rPr lang="en" sz="2667"/>
              <a:t> = object</a:t>
            </a:r>
            <a:endParaRPr sz="2667"/>
          </a:p>
          <a:p>
            <a:pPr marL="609585" indent="-474121">
              <a:buSzPts val="2000"/>
              <a:buChar char="●"/>
            </a:pPr>
            <a:r>
              <a:rPr lang="en" sz="2667" b="1">
                <a:solidFill>
                  <a:srgbClr val="FF0000"/>
                </a:solidFill>
              </a:rPr>
              <a:t>metacor()</a:t>
            </a:r>
            <a:r>
              <a:rPr lang="en" sz="2667">
                <a:solidFill>
                  <a:srgbClr val="FF0000"/>
                </a:solidFill>
              </a:rPr>
              <a:t> </a:t>
            </a:r>
            <a:r>
              <a:rPr lang="en" sz="2667"/>
              <a:t>= function to compare correlations across studies (From meta package)</a:t>
            </a:r>
            <a:endParaRPr sz="2667"/>
          </a:p>
          <a:p>
            <a:pPr marL="609585" indent="-474121">
              <a:buSzPts val="2000"/>
              <a:buChar char="●"/>
            </a:pPr>
            <a:r>
              <a:rPr lang="en" sz="2667"/>
              <a:t>“</a:t>
            </a:r>
            <a:r>
              <a:rPr lang="en" sz="2667" b="1">
                <a:solidFill>
                  <a:srgbClr val="FF9900"/>
                </a:solidFill>
              </a:rPr>
              <a:t>cor =</a:t>
            </a:r>
            <a:r>
              <a:rPr lang="en" sz="2667"/>
              <a:t>” = column that correlations are placed (r)</a:t>
            </a:r>
            <a:endParaRPr sz="2667"/>
          </a:p>
          <a:p>
            <a:pPr marL="609585" indent="-474121">
              <a:buSzPts val="2000"/>
              <a:buChar char="●"/>
            </a:pPr>
            <a:r>
              <a:rPr lang="en" sz="2667"/>
              <a:t>“</a:t>
            </a:r>
            <a:r>
              <a:rPr lang="en" sz="2667" b="1">
                <a:solidFill>
                  <a:srgbClr val="00FF00"/>
                </a:solidFill>
              </a:rPr>
              <a:t>n =</a:t>
            </a:r>
            <a:r>
              <a:rPr lang="en" sz="2667"/>
              <a:t>” = column where sample sizes are placed (n) </a:t>
            </a:r>
            <a:endParaRPr sz="2667"/>
          </a:p>
          <a:p>
            <a:pPr marL="609585" indent="-474121">
              <a:buSzPts val="2000"/>
              <a:buChar char="●"/>
            </a:pPr>
            <a:r>
              <a:rPr lang="en" sz="2667"/>
              <a:t>“</a:t>
            </a:r>
            <a:r>
              <a:rPr lang="en" sz="2667" b="1">
                <a:solidFill>
                  <a:srgbClr val="0000FF"/>
                </a:solidFill>
              </a:rPr>
              <a:t>studlab =</a:t>
            </a:r>
            <a:r>
              <a:rPr lang="en" sz="2667"/>
              <a:t>” = column where study names are placed (Study)</a:t>
            </a:r>
            <a:endParaRPr sz="2667"/>
          </a:p>
          <a:p>
            <a:pPr marL="609585" indent="-474121">
              <a:buSzPts val="2000"/>
              <a:buChar char="●"/>
            </a:pPr>
            <a:r>
              <a:rPr lang="en" sz="2667"/>
              <a:t>“</a:t>
            </a:r>
            <a:r>
              <a:rPr lang="en" sz="2667" b="1">
                <a:solidFill>
                  <a:srgbClr val="9900FF"/>
                </a:solidFill>
              </a:rPr>
              <a:t>data =</a:t>
            </a:r>
            <a:r>
              <a:rPr lang="en" sz="2667"/>
              <a:t>” = dataset where information is stored (studies)</a:t>
            </a:r>
            <a:endParaRPr sz="2667"/>
          </a:p>
          <a:p>
            <a:endParaRPr sz="2400"/>
          </a:p>
        </p:txBody>
      </p:sp>
      <p:sp>
        <p:nvSpPr>
          <p:cNvPr id="91" name="Google Shape;91;p18"/>
          <p:cNvSpPr/>
          <p:nvPr/>
        </p:nvSpPr>
        <p:spPr>
          <a:xfrm>
            <a:off x="192467" y="2165600"/>
            <a:ext cx="528000" cy="384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Google Shape;92;p18"/>
          <p:cNvSpPr/>
          <p:nvPr/>
        </p:nvSpPr>
        <p:spPr>
          <a:xfrm>
            <a:off x="1154500" y="2165433"/>
            <a:ext cx="1490000" cy="384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Google Shape;93;p18"/>
          <p:cNvSpPr/>
          <p:nvPr/>
        </p:nvSpPr>
        <p:spPr>
          <a:xfrm>
            <a:off x="2684100" y="2165433"/>
            <a:ext cx="1026400" cy="3848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Google Shape;94;p18"/>
          <p:cNvSpPr/>
          <p:nvPr/>
        </p:nvSpPr>
        <p:spPr>
          <a:xfrm>
            <a:off x="4297517" y="2217600"/>
            <a:ext cx="789600" cy="3104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5" name="Google Shape;95;p18"/>
          <p:cNvSpPr/>
          <p:nvPr/>
        </p:nvSpPr>
        <p:spPr>
          <a:xfrm>
            <a:off x="5674133" y="2217600"/>
            <a:ext cx="1677200" cy="3104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Google Shape;96;p18"/>
          <p:cNvSpPr/>
          <p:nvPr/>
        </p:nvSpPr>
        <p:spPr>
          <a:xfrm>
            <a:off x="8742700" y="2202633"/>
            <a:ext cx="1026400" cy="310400"/>
          </a:xfrm>
          <a:prstGeom prst="rect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Google Shape;97;p18"/>
          <p:cNvSpPr txBox="1"/>
          <p:nvPr/>
        </p:nvSpPr>
        <p:spPr>
          <a:xfrm>
            <a:off x="621667" y="355233"/>
            <a:ext cx="11101200" cy="9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333"/>
              <a:t>Run the meta analysis with metacor()</a:t>
            </a:r>
            <a:endParaRPr sz="3333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5496267" y="0"/>
            <a:ext cx="6581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dirty="0"/>
              <a:t>Output!</a:t>
            </a:r>
            <a:endParaRPr dirty="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0"/>
            <a:ext cx="538048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/>
          <p:nvPr/>
        </p:nvSpPr>
        <p:spPr>
          <a:xfrm>
            <a:off x="2516233" y="108533"/>
            <a:ext cx="1953600" cy="3463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Google Shape;105;p19"/>
          <p:cNvSpPr/>
          <p:nvPr/>
        </p:nvSpPr>
        <p:spPr>
          <a:xfrm>
            <a:off x="128267" y="4953533"/>
            <a:ext cx="2210400" cy="2072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Google Shape;106;p19"/>
          <p:cNvSpPr/>
          <p:nvPr/>
        </p:nvSpPr>
        <p:spPr>
          <a:xfrm>
            <a:off x="19733" y="3986633"/>
            <a:ext cx="5308800" cy="572000"/>
          </a:xfrm>
          <a:prstGeom prst="rect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Google Shape;107;p19"/>
          <p:cNvSpPr/>
          <p:nvPr/>
        </p:nvSpPr>
        <p:spPr>
          <a:xfrm>
            <a:off x="19733" y="5289033"/>
            <a:ext cx="2082000" cy="572000"/>
          </a:xfrm>
          <a:prstGeom prst="rect">
            <a:avLst/>
          </a:prstGeom>
          <a:noFill/>
          <a:ln w="3810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Google Shape;108;p19"/>
          <p:cNvSpPr txBox="1"/>
          <p:nvPr/>
        </p:nvSpPr>
        <p:spPr>
          <a:xfrm>
            <a:off x="5496267" y="872133"/>
            <a:ext cx="6581600" cy="5762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65655">
              <a:buClr>
                <a:srgbClr val="FF0000"/>
              </a:buClr>
              <a:buSzPts val="1900"/>
              <a:buChar char="●"/>
            </a:pPr>
            <a:r>
              <a:rPr lang="en" sz="2400" dirty="0">
                <a:solidFill>
                  <a:srgbClr val="FF0000"/>
                </a:solidFill>
              </a:rPr>
              <a:t>Weight each study encompasses for both fixed &amp; random effect models.</a:t>
            </a:r>
            <a:endParaRPr sz="2400" dirty="0">
              <a:solidFill>
                <a:srgbClr val="FF0000"/>
              </a:solidFill>
            </a:endParaRPr>
          </a:p>
          <a:p>
            <a:pPr marL="609585"/>
            <a:endParaRPr sz="2400" dirty="0">
              <a:solidFill>
                <a:srgbClr val="FF0000"/>
              </a:solidFill>
            </a:endParaRPr>
          </a:p>
          <a:p>
            <a:pPr marL="609585" indent="-465655">
              <a:buClr>
                <a:srgbClr val="9900FF"/>
              </a:buClr>
              <a:buSzPts val="1900"/>
              <a:buChar char="●"/>
            </a:pPr>
            <a:r>
              <a:rPr lang="en" sz="2400" dirty="0">
                <a:solidFill>
                  <a:srgbClr val="9900FF"/>
                </a:solidFill>
              </a:rPr>
              <a:t>Weighted average correlation for both fixed &amp; random effects models.</a:t>
            </a:r>
            <a:endParaRPr sz="2400" dirty="0">
              <a:solidFill>
                <a:srgbClr val="9900FF"/>
              </a:solidFill>
            </a:endParaRPr>
          </a:p>
          <a:p>
            <a:pPr marL="609585"/>
            <a:endParaRPr sz="2400" dirty="0">
              <a:solidFill>
                <a:srgbClr val="9900FF"/>
              </a:solidFill>
            </a:endParaRPr>
          </a:p>
          <a:p>
            <a:pPr marL="609585" indent="-465655">
              <a:buClr>
                <a:srgbClr val="0000FF"/>
              </a:buClr>
              <a:buSzPts val="1900"/>
              <a:buChar char="●"/>
            </a:pPr>
            <a:r>
              <a:rPr lang="en" sz="2400" b="1" dirty="0">
                <a:solidFill>
                  <a:srgbClr val="0000FF"/>
                </a:solidFill>
              </a:rPr>
              <a:t>I²</a:t>
            </a:r>
            <a:r>
              <a:rPr lang="en" sz="2400" dirty="0">
                <a:solidFill>
                  <a:srgbClr val="0000FF"/>
                </a:solidFill>
              </a:rPr>
              <a:t>: Percentage of total variability due to </a:t>
            </a:r>
            <a:r>
              <a:rPr lang="en" sz="2400" i="1" dirty="0">
                <a:solidFill>
                  <a:srgbClr val="0000FF"/>
                </a:solidFill>
              </a:rPr>
              <a:t>true heterogeneity across studies. [Hopefully lower than 30%]</a:t>
            </a:r>
            <a:endParaRPr sz="2400" i="1" dirty="0">
              <a:solidFill>
                <a:srgbClr val="0000FF"/>
              </a:solidFill>
            </a:endParaRPr>
          </a:p>
          <a:p>
            <a:pPr marL="609585"/>
            <a:endParaRPr sz="2400" i="1" dirty="0">
              <a:solidFill>
                <a:srgbClr val="0000FF"/>
              </a:solidFill>
            </a:endParaRPr>
          </a:p>
          <a:p>
            <a:pPr marL="609585" indent="-465655">
              <a:buClr>
                <a:srgbClr val="274E13"/>
              </a:buClr>
              <a:buSzPts val="1900"/>
              <a:buChar char="●"/>
            </a:pPr>
            <a:r>
              <a:rPr lang="en" sz="2400" b="1" dirty="0">
                <a:solidFill>
                  <a:srgbClr val="274E13"/>
                </a:solidFill>
              </a:rPr>
              <a:t>Cochran’s Q</a:t>
            </a:r>
            <a:r>
              <a:rPr lang="en" sz="2400" dirty="0">
                <a:solidFill>
                  <a:srgbClr val="274E13"/>
                </a:solidFill>
              </a:rPr>
              <a:t>: The sum of squared deviations of ES estimates from the overall mean value. A significant value is an indicator of heterogeneity [Not good].</a:t>
            </a:r>
            <a:endParaRPr sz="2400" dirty="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dirty="0"/>
              <a:t>Forest Plot with </a:t>
            </a:r>
            <a:r>
              <a:rPr lang="en" cap="none" dirty="0"/>
              <a:t>forest()</a:t>
            </a:r>
            <a:endParaRPr dirty="0"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561431"/>
            <a:ext cx="12191999" cy="1807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65" y="0"/>
            <a:ext cx="1109067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415600" y="2184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dirty="0"/>
              <a:t>Forest Plot with </a:t>
            </a:r>
            <a:r>
              <a:rPr lang="en" cap="none" dirty="0"/>
              <a:t>forest()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dirty="0"/>
              <a:t>Funnel plot with </a:t>
            </a:r>
            <a:r>
              <a:rPr lang="en" cap="none" dirty="0"/>
              <a:t>funnel()</a:t>
            </a:r>
            <a:endParaRPr dirty="0"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6634"/>
            <a:ext cx="12192000" cy="2900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834" y="0"/>
            <a:ext cx="1111253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415600" y="-73400"/>
            <a:ext cx="11360800" cy="63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dirty="0"/>
              <a:t>Funnel plot with </a:t>
            </a:r>
            <a:r>
              <a:rPr lang="en" cap="none" dirty="0"/>
              <a:t>funnel()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 note on the meta package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2000" dirty="0">
                <a:solidFill>
                  <a:srgbClr val="000000"/>
                </a:solidFill>
              </a:rPr>
              <a:t>The meta package allows you to run many more meta analyses rather than comparing correlations across studies. </a:t>
            </a:r>
            <a:endParaRPr sz="2000" dirty="0">
              <a:solidFill>
                <a:srgbClr val="000000"/>
              </a:solidFill>
            </a:endParaRPr>
          </a:p>
          <a:p>
            <a:pPr indent="0">
              <a:spcBef>
                <a:spcPts val="2133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>
              <a:spcBef>
                <a:spcPts val="2133"/>
              </a:spcBef>
              <a:buClr>
                <a:srgbClr val="000000"/>
              </a:buClr>
            </a:pPr>
            <a:r>
              <a:rPr lang="en" sz="2000" dirty="0">
                <a:solidFill>
                  <a:srgbClr val="000000"/>
                </a:solidFill>
              </a:rPr>
              <a:t>You can compare different effect sizes such as Odds ratios (metabin) or Cohen’s d values (metacont) and more! </a:t>
            </a:r>
            <a:endParaRPr sz="2000" dirty="0">
              <a:solidFill>
                <a:srgbClr val="000000"/>
              </a:solidFill>
            </a:endParaRPr>
          </a:p>
          <a:p>
            <a:pPr indent="0">
              <a:spcBef>
                <a:spcPts val="2133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>
              <a:spcBef>
                <a:spcPts val="2133"/>
              </a:spcBef>
              <a:buClr>
                <a:srgbClr val="000000"/>
              </a:buClr>
            </a:pPr>
            <a:r>
              <a:rPr lang="en" sz="2000" dirty="0">
                <a:solidFill>
                  <a:srgbClr val="000000"/>
                </a:solidFill>
              </a:rPr>
              <a:t>To read more on the meta package, view the vignette here:</a:t>
            </a:r>
            <a:endParaRPr sz="2000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Clr>
                <a:srgbClr val="0000FF"/>
              </a:buClr>
            </a:pPr>
            <a:r>
              <a:rPr lang="en" sz="1800" u="sng" dirty="0">
                <a:solidFill>
                  <a:srgbClr val="0000FF"/>
                </a:solidFill>
                <a:hlinkClick r:id="rId3"/>
              </a:rPr>
              <a:t>https://cran.r-project.org/web/packages/meta/meta.pdf</a:t>
            </a:r>
            <a:endParaRPr sz="1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6057C-2332-45B7-B23D-57423816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>
              <a:spcBef>
                <a:spcPct val="0"/>
              </a:spcBef>
            </a:pPr>
            <a:r>
              <a:rPr lang="en-US" sz="66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Part 2: Handling missing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442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B5B3-532E-0A42-AF7D-A40BE73BD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43" y="353457"/>
            <a:ext cx="11360800" cy="1122400"/>
          </a:xfrm>
        </p:spPr>
        <p:txBody>
          <a:bodyPr/>
          <a:lstStyle/>
          <a:p>
            <a:r>
              <a:rPr lang="en-US" sz="4400" dirty="0"/>
              <a:t>Missing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B39B7-31DE-8941-B724-3C05F90154F1}"/>
              </a:ext>
            </a:extLst>
          </p:cNvPr>
          <p:cNvSpPr txBox="1"/>
          <p:nvPr/>
        </p:nvSpPr>
        <p:spPr>
          <a:xfrm>
            <a:off x="1" y="2259450"/>
            <a:ext cx="60172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5527"/>
            <a:r>
              <a:rPr lang="en-US" sz="3600" dirty="0"/>
              <a:t>Missing data are observations that should be part of your data but aren’t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57DFBCD-EC7F-4849-8322-F13FA681B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719" y="1405869"/>
            <a:ext cx="5705487" cy="47336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CB1E88-B2ED-CF41-83C7-C4E88CB48E35}"/>
              </a:ext>
            </a:extLst>
          </p:cNvPr>
          <p:cNvSpPr txBox="1"/>
          <p:nvPr/>
        </p:nvSpPr>
        <p:spPr>
          <a:xfrm>
            <a:off x="6487886" y="6179068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© Kim Henry</a:t>
            </a:r>
          </a:p>
        </p:txBody>
      </p:sp>
    </p:spTree>
    <p:extLst>
      <p:ext uri="{BB962C8B-B14F-4D97-AF65-F5344CB8AC3E}">
        <p14:creationId xmlns:p14="http://schemas.microsoft.com/office/powerpoint/2010/main" val="207466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3854-1508-4C16-93C1-AF83B079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4EA0A-2DE0-469E-B70D-C3BBD6C87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1: Meta-Analyses</a:t>
            </a:r>
          </a:p>
          <a:p>
            <a:r>
              <a:rPr lang="en-US" dirty="0"/>
              <a:t>Part 2: Handling Missing data</a:t>
            </a:r>
          </a:p>
        </p:txBody>
      </p:sp>
    </p:spTree>
    <p:extLst>
      <p:ext uri="{BB962C8B-B14F-4D97-AF65-F5344CB8AC3E}">
        <p14:creationId xmlns:p14="http://schemas.microsoft.com/office/powerpoint/2010/main" val="1716262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68461-203F-1141-B621-628B3DF9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34" y="316511"/>
            <a:ext cx="11360800" cy="1122400"/>
          </a:xfrm>
        </p:spPr>
        <p:txBody>
          <a:bodyPr/>
          <a:lstStyle/>
          <a:p>
            <a:r>
              <a:rPr lang="en-US" sz="4000" dirty="0"/>
              <a:t>Methods for handling missing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2A363-480E-284F-92ED-43BE22BB3AF6}"/>
              </a:ext>
            </a:extLst>
          </p:cNvPr>
          <p:cNvSpPr txBox="1"/>
          <p:nvPr/>
        </p:nvSpPr>
        <p:spPr>
          <a:xfrm>
            <a:off x="178534" y="1093991"/>
            <a:ext cx="1078719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4961" indent="-687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600" dirty="0"/>
              <a:t>There are several!</a:t>
            </a:r>
          </a:p>
          <a:p>
            <a:pPr marL="924961" indent="-687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600" dirty="0"/>
              <a:t>R uses listwise deletion by default</a:t>
            </a:r>
          </a:p>
          <a:p>
            <a:pPr marL="1680591" lvl="4" indent="-677316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600" dirty="0"/>
              <a:t>Can lose power and/or bias results</a:t>
            </a:r>
          </a:p>
          <a:p>
            <a:pPr marL="924961" lvl="4" indent="-687900">
              <a:buFont typeface="Courier New" panose="02070309020205020404" pitchFamily="49" charset="0"/>
              <a:buChar char="o"/>
            </a:pPr>
            <a:r>
              <a:rPr lang="en-US" sz="3600" dirty="0"/>
              <a:t>Multiple Imputation by Chained Equations (MICE)</a:t>
            </a:r>
          </a:p>
          <a:p>
            <a:pPr marL="1680591" lvl="7" indent="-677316">
              <a:buFont typeface="Courier New" panose="02070309020205020404" pitchFamily="49" charset="0"/>
              <a:buChar char="o"/>
            </a:pPr>
            <a:r>
              <a:rPr lang="en-US" sz="3600" dirty="0"/>
              <a:t>Imputation = substituting missing data with estimated values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9405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862F-B99E-3D40-A171-EF38C0788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3346"/>
            <a:ext cx="11360800" cy="1122400"/>
          </a:xfrm>
        </p:spPr>
        <p:txBody>
          <a:bodyPr/>
          <a:lstStyle/>
          <a:p>
            <a:r>
              <a:rPr lang="en-US" dirty="0"/>
              <a:t>MICE Lab 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CF791-5E83-7444-A385-79E5F90ADCAD}"/>
              </a:ext>
            </a:extLst>
          </p:cNvPr>
          <p:cNvSpPr txBox="1"/>
          <p:nvPr/>
        </p:nvSpPr>
        <p:spPr>
          <a:xfrm>
            <a:off x="643929" y="1668457"/>
            <a:ext cx="11164248" cy="438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50000"/>
              </a:lnSpc>
              <a:buAutoNum type="arabicParenR"/>
            </a:pPr>
            <a:r>
              <a:rPr lang="en-US" sz="2933" dirty="0"/>
              <a:t>Run a simple linear regression using pairwise deletion, the default in R</a:t>
            </a:r>
          </a:p>
          <a:p>
            <a:pPr marL="457189" indent="-457189">
              <a:lnSpc>
                <a:spcPct val="150000"/>
              </a:lnSpc>
              <a:buAutoNum type="arabicParenR"/>
            </a:pPr>
            <a:r>
              <a:rPr lang="en-US" sz="2933" dirty="0"/>
              <a:t>Impute dataset’s missing vales using the mice package</a:t>
            </a:r>
          </a:p>
          <a:p>
            <a:pPr marL="457189" indent="-457189">
              <a:lnSpc>
                <a:spcPct val="150000"/>
              </a:lnSpc>
              <a:buAutoNum type="arabicParenR"/>
            </a:pPr>
            <a:r>
              <a:rPr lang="en-US" sz="2933" dirty="0"/>
              <a:t>Run a simple linear regression in the imputed data</a:t>
            </a:r>
          </a:p>
          <a:p>
            <a:pPr marL="457189" indent="-457189">
              <a:lnSpc>
                <a:spcPct val="150000"/>
              </a:lnSpc>
              <a:buAutoNum type="arabicParenR"/>
            </a:pPr>
            <a:r>
              <a:rPr lang="en-US" sz="2933" dirty="0"/>
              <a:t>Compare model estimates across missing data techniques</a:t>
            </a:r>
          </a:p>
          <a:p>
            <a:pPr marL="457189" indent="-457189">
              <a:buAutoNum type="arabicParenR"/>
            </a:pPr>
            <a:endParaRPr lang="en-US" sz="2933" dirty="0"/>
          </a:p>
          <a:p>
            <a:endParaRPr lang="en-US" sz="2933" dirty="0"/>
          </a:p>
        </p:txBody>
      </p:sp>
    </p:spTree>
    <p:extLst>
      <p:ext uri="{BB962C8B-B14F-4D97-AF65-F5344CB8AC3E}">
        <p14:creationId xmlns:p14="http://schemas.microsoft.com/office/powerpoint/2010/main" val="2527437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 panose="020B0502020104020203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91532-D73B-4B9C-A66F-1F2E32F0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3600" dirty="0">
                <a:solidFill>
                  <a:schemeClr val="tx1"/>
                </a:solidFill>
              </a:rPr>
              <a:t>Create a new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R-Project and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r-notebook!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Graphic 24" descr="R">
            <a:extLst>
              <a:ext uri="{FF2B5EF4-FFF2-40B4-BE49-F238E27FC236}">
                <a16:creationId xmlns:a16="http://schemas.microsoft.com/office/drawing/2014/main" id="{9A39C587-A837-4C63-BE24-509311218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157" y="647808"/>
            <a:ext cx="5581779" cy="55817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E79EE4-8B96-488B-810D-EDEAE99CB0BA}"/>
              </a:ext>
            </a:extLst>
          </p:cNvPr>
          <p:cNvSpPr txBox="1"/>
          <p:nvPr/>
        </p:nvSpPr>
        <p:spPr>
          <a:xfrm>
            <a:off x="7945150" y="4294909"/>
            <a:ext cx="3675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 panose="020B0502020104020203"/>
                <a:ea typeface="+mn-ea"/>
                <a:cs typeface="+mn-cs"/>
              </a:rPr>
              <a:t>Download the “mice_data1.csv” file from Canvas and save it into your R-project file</a:t>
            </a:r>
          </a:p>
        </p:txBody>
      </p:sp>
    </p:spTree>
    <p:extLst>
      <p:ext uri="{BB962C8B-B14F-4D97-AF65-F5344CB8AC3E}">
        <p14:creationId xmlns:p14="http://schemas.microsoft.com/office/powerpoint/2010/main" val="1557391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99511" y="0"/>
            <a:ext cx="110912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dirty="0"/>
              <a:t>Load Libraries</a:t>
            </a:r>
            <a:endParaRPr sz="36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C2D566-BACD-DB4A-9B67-25AF6627C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713" y="837015"/>
            <a:ext cx="9663289" cy="602098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64AE4EA-E80E-4C89-A493-790A9FCF4D72}"/>
              </a:ext>
            </a:extLst>
          </p:cNvPr>
          <p:cNvSpPr/>
          <p:nvPr/>
        </p:nvSpPr>
        <p:spPr>
          <a:xfrm>
            <a:off x="1690255" y="3223491"/>
            <a:ext cx="4221018" cy="9698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03200" y="41001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dirty="0"/>
              <a:t>Read in data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F96CAB-4BC2-9B4A-9EAB-0C5999863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1512285"/>
            <a:ext cx="22858048" cy="26593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081731-5116-ED4E-894B-0A598CD522F6}"/>
              </a:ext>
            </a:extLst>
          </p:cNvPr>
          <p:cNvSpPr txBox="1"/>
          <p:nvPr/>
        </p:nvSpPr>
        <p:spPr>
          <a:xfrm>
            <a:off x="542769" y="4510338"/>
            <a:ext cx="7063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dataset has 2 simulated variables: X1 and X2</a:t>
            </a:r>
          </a:p>
          <a:p>
            <a:endParaRPr lang="en-US" sz="2400" dirty="0"/>
          </a:p>
          <a:p>
            <a:r>
              <a:rPr lang="en-US" sz="2400" dirty="0"/>
              <a:t>X1 has some missing values</a:t>
            </a:r>
          </a:p>
        </p:txBody>
      </p:sp>
      <p:pic>
        <p:nvPicPr>
          <p:cNvPr id="8" name="Picture 7" descr="A picture containing clock, white, large, room&#10;&#10;Description automatically generated">
            <a:extLst>
              <a:ext uri="{FF2B5EF4-FFF2-40B4-BE49-F238E27FC236}">
                <a16:creationId xmlns:a16="http://schemas.microsoft.com/office/drawing/2014/main" id="{88B2E00D-E7DB-3249-B5C0-9B57B4556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5687" y="0"/>
            <a:ext cx="278631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545400" y="95589"/>
            <a:ext cx="11101200" cy="9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333" dirty="0"/>
              <a:t>Use a Simple Linear Regression to regress X1 on X2</a:t>
            </a:r>
            <a:endParaRPr sz="3333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13E9DE-4FC1-9448-B6C4-528A0C2DB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797756"/>
            <a:ext cx="12034981" cy="326248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0405-164F-BE43-8174-09C761185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45" y="-105"/>
            <a:ext cx="11866711" cy="763600"/>
          </a:xfrm>
        </p:spPr>
        <p:txBody>
          <a:bodyPr/>
          <a:lstStyle/>
          <a:p>
            <a:r>
              <a:rPr lang="en-US" dirty="0"/>
              <a:t>Simple linear regression output with pairwise deletion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98FB7D6-A345-AE4A-9C63-11C04EB7F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4" y="1024301"/>
            <a:ext cx="7360355" cy="58336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A667EA-0671-3C40-990E-D23423F918D7}"/>
              </a:ext>
            </a:extLst>
          </p:cNvPr>
          <p:cNvSpPr/>
          <p:nvPr/>
        </p:nvSpPr>
        <p:spPr>
          <a:xfrm>
            <a:off x="162644" y="1817513"/>
            <a:ext cx="2772467" cy="282223"/>
          </a:xfrm>
          <a:prstGeom prst="rect">
            <a:avLst/>
          </a:prstGeom>
          <a:solidFill>
            <a:schemeClr val="accent5">
              <a:lumMod val="60000"/>
              <a:lumOff val="4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5434DB-18D1-6B44-908A-2A40C2DD3607}"/>
              </a:ext>
            </a:extLst>
          </p:cNvPr>
          <p:cNvSpPr/>
          <p:nvPr/>
        </p:nvSpPr>
        <p:spPr>
          <a:xfrm>
            <a:off x="162644" y="6070197"/>
            <a:ext cx="5701128" cy="555680"/>
          </a:xfrm>
          <a:prstGeom prst="rect">
            <a:avLst/>
          </a:prstGeom>
          <a:solidFill>
            <a:schemeClr val="accent5">
              <a:lumMod val="60000"/>
              <a:lumOff val="4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73A662-011E-E247-860F-2F2A2D0DABC7}"/>
              </a:ext>
            </a:extLst>
          </p:cNvPr>
          <p:cNvSpPr txBox="1"/>
          <p:nvPr/>
        </p:nvSpPr>
        <p:spPr>
          <a:xfrm>
            <a:off x="7704098" y="2099735"/>
            <a:ext cx="43252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 interpret this output as usual</a:t>
            </a:r>
          </a:p>
          <a:p>
            <a:endParaRPr lang="en-US" sz="3200" dirty="0"/>
          </a:p>
          <a:p>
            <a:r>
              <a:rPr lang="en-US" sz="3200" dirty="0"/>
              <a:t>In write-up, would specify “missing data</a:t>
            </a:r>
          </a:p>
          <a:p>
            <a:r>
              <a:rPr lang="en-US" sz="3200" dirty="0"/>
              <a:t>were handled using pairwise deletion”</a:t>
            </a:r>
          </a:p>
        </p:txBody>
      </p:sp>
    </p:spTree>
    <p:extLst>
      <p:ext uri="{BB962C8B-B14F-4D97-AF65-F5344CB8AC3E}">
        <p14:creationId xmlns:p14="http://schemas.microsoft.com/office/powerpoint/2010/main" val="2252979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824B-8004-4942-8541-106C309A9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67"/>
            <a:ext cx="11360800" cy="763600"/>
          </a:xfrm>
        </p:spPr>
        <p:txBody>
          <a:bodyPr/>
          <a:lstStyle/>
          <a:p>
            <a:r>
              <a:rPr lang="en-US" sz="4267" dirty="0"/>
              <a:t>Impute the data with mice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53E79-1A4D-2247-BFC1-8CF82B6CD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992" y="3429000"/>
            <a:ext cx="11990009" cy="3073400"/>
          </a:xfrm>
        </p:spPr>
        <p:txBody>
          <a:bodyPr/>
          <a:lstStyle/>
          <a:p>
            <a:r>
              <a:rPr lang="en-US" sz="2000" b="1" dirty="0">
                <a:solidFill>
                  <a:srgbClr val="0070C0"/>
                </a:solidFill>
              </a:rPr>
              <a:t>mice_data1 </a:t>
            </a:r>
            <a:r>
              <a:rPr lang="en-US" sz="2000" dirty="0">
                <a:solidFill>
                  <a:schemeClr val="tx1"/>
                </a:solidFill>
              </a:rPr>
              <a:t>= name of the dataset you are imputing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m</a:t>
            </a:r>
            <a:r>
              <a:rPr lang="en-US" sz="2000" dirty="0">
                <a:solidFill>
                  <a:schemeClr val="tx1"/>
                </a:solidFill>
              </a:rPr>
              <a:t> = # of imputations (# of imputed </a:t>
            </a:r>
            <a:r>
              <a:rPr lang="en-US" sz="2000" i="1" dirty="0">
                <a:solidFill>
                  <a:schemeClr val="tx1"/>
                </a:solidFill>
              </a:rPr>
              <a:t>versions</a:t>
            </a:r>
            <a:r>
              <a:rPr lang="en-US" sz="2000" dirty="0">
                <a:solidFill>
                  <a:schemeClr val="tx1"/>
                </a:solidFill>
              </a:rPr>
              <a:t> of the dataset you will create)</a:t>
            </a:r>
          </a:p>
          <a:p>
            <a:r>
              <a:rPr lang="en-US" sz="2000" b="1" dirty="0" err="1">
                <a:solidFill>
                  <a:srgbClr val="0070C0"/>
                </a:solidFill>
              </a:rPr>
              <a:t>maxit</a:t>
            </a:r>
            <a:r>
              <a:rPr lang="en-US" sz="2000" dirty="0">
                <a:solidFill>
                  <a:schemeClr val="tx1"/>
                </a:solidFill>
              </a:rPr>
              <a:t> = number of iterations for each imputation (default is 5, generally do more)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method = </a:t>
            </a:r>
            <a:r>
              <a:rPr lang="en-US" sz="2000" b="1" dirty="0" err="1">
                <a:solidFill>
                  <a:srgbClr val="0070C0"/>
                </a:solidFill>
              </a:rPr>
              <a:t>pmm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= “Predictive Mean Matching”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seed</a:t>
            </a:r>
            <a:r>
              <a:rPr lang="en-US" sz="2000" dirty="0">
                <a:solidFill>
                  <a:schemeClr val="tx1"/>
                </a:solidFill>
              </a:rPr>
              <a:t> = specifying a # will allow you to get the same results each time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12EC4D-0421-E345-87A1-B395CC52A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91" y="1262071"/>
            <a:ext cx="11859629" cy="16710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1668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C5BCA-8368-5A44-B998-6F46434CD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44" y="438988"/>
            <a:ext cx="11360800" cy="763600"/>
          </a:xfrm>
        </p:spPr>
        <p:txBody>
          <a:bodyPr/>
          <a:lstStyle/>
          <a:p>
            <a:r>
              <a:rPr lang="en-US" sz="4267" dirty="0"/>
              <a:t>What the imputation process look like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A654AE-0390-3441-97AD-657745758A54}"/>
              </a:ext>
            </a:extLst>
          </p:cNvPr>
          <p:cNvSpPr txBox="1"/>
          <p:nvPr/>
        </p:nvSpPr>
        <p:spPr>
          <a:xfrm flipH="1">
            <a:off x="739097" y="2444115"/>
            <a:ext cx="33812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MICE uses all of the other variables to predict each missing value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209B63-4ED9-4452-B68B-3E06CE212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534" y="1390619"/>
            <a:ext cx="3381291" cy="496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32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6E3E0-BB1C-5E47-A6E9-E776D6C9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43" y="0"/>
            <a:ext cx="11360800" cy="763600"/>
          </a:xfrm>
        </p:spPr>
        <p:txBody>
          <a:bodyPr/>
          <a:lstStyle/>
          <a:p>
            <a:r>
              <a:rPr lang="en-US" dirty="0"/>
              <a:t>Run the same simple linear regression of X1 on X2, but this time use the imputed dataset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32B11C-6C8B-C74B-800B-E66A214C2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82" y="1611087"/>
            <a:ext cx="10084575" cy="19340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BC4592F-7435-504D-BC79-3307F92A6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992" y="4183744"/>
            <a:ext cx="11990009" cy="2255156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mod.imp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model name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with()</a:t>
            </a:r>
            <a:r>
              <a:rPr lang="en-US" dirty="0">
                <a:solidFill>
                  <a:schemeClr val="tx1"/>
                </a:solidFill>
              </a:rPr>
              <a:t> = tells R to run the analysis in all imputations of the data</a:t>
            </a:r>
          </a:p>
          <a:p>
            <a:r>
              <a:rPr lang="en-US" b="1" dirty="0">
                <a:solidFill>
                  <a:srgbClr val="0070C0"/>
                </a:solidFill>
              </a:rPr>
              <a:t>exp</a:t>
            </a:r>
            <a:r>
              <a:rPr lang="en-US" dirty="0">
                <a:solidFill>
                  <a:schemeClr val="tx1"/>
                </a:solidFill>
              </a:rPr>
              <a:t> = an expression with a formula object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lm</a:t>
            </a:r>
            <a:r>
              <a:rPr lang="en-US" b="1" dirty="0">
                <a:solidFill>
                  <a:srgbClr val="0070C0"/>
                </a:solidFill>
              </a:rPr>
              <a:t>(X1 ~ X2) </a:t>
            </a:r>
            <a:r>
              <a:rPr lang="en-US" dirty="0">
                <a:solidFill>
                  <a:schemeClr val="tx1"/>
                </a:solidFill>
              </a:rPr>
              <a:t>= the model you want to run. In this case, a simple linear regression</a:t>
            </a:r>
          </a:p>
          <a:p>
            <a:r>
              <a:rPr lang="en-US" b="1" dirty="0">
                <a:solidFill>
                  <a:srgbClr val="0070C0"/>
                </a:solidFill>
              </a:rPr>
              <a:t>summary()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use to view model output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41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A6B95-54D9-4A2F-9115-C5BF5762E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/>
            <a:r>
              <a:rPr lang="en-US" sz="66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Part 1: Meta-Analyses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405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ED87A3-27C9-794D-81CB-DF09310D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7833"/>
            <a:ext cx="13004800" cy="763600"/>
          </a:xfrm>
        </p:spPr>
        <p:txBody>
          <a:bodyPr/>
          <a:lstStyle/>
          <a:p>
            <a:r>
              <a:rPr lang="en-US" sz="3467" dirty="0"/>
              <a:t>Simple linear regression output with MICE for </a:t>
            </a:r>
            <a:r>
              <a:rPr lang="en-US" sz="3467" i="1" dirty="0"/>
              <a:t>all imputations</a:t>
            </a:r>
            <a:endParaRPr lang="en-US" sz="3467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1E7DF5-CC44-3848-9D69-FADF59CAE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8631"/>
            <a:ext cx="12192000" cy="53207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F51AFE-DDD5-7647-86D0-E9AFA6B7C67C}"/>
              </a:ext>
            </a:extLst>
          </p:cNvPr>
          <p:cNvSpPr/>
          <p:nvPr/>
        </p:nvSpPr>
        <p:spPr>
          <a:xfrm>
            <a:off x="362857" y="2380343"/>
            <a:ext cx="11654971" cy="609600"/>
          </a:xfrm>
          <a:prstGeom prst="rect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7D7B4C-B000-3846-BFC3-89FDBE6A9B7C}"/>
              </a:ext>
            </a:extLst>
          </p:cNvPr>
          <p:cNvSpPr/>
          <p:nvPr/>
        </p:nvSpPr>
        <p:spPr>
          <a:xfrm>
            <a:off x="362857" y="2975428"/>
            <a:ext cx="11654971" cy="609600"/>
          </a:xfrm>
          <a:prstGeom prst="rect">
            <a:avLst/>
          </a:prstGeom>
          <a:solidFill>
            <a:schemeClr val="accent1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86259E-61D3-7D42-8E1C-12A1D5876DFD}"/>
              </a:ext>
            </a:extLst>
          </p:cNvPr>
          <p:cNvSpPr/>
          <p:nvPr/>
        </p:nvSpPr>
        <p:spPr>
          <a:xfrm>
            <a:off x="362857" y="3599541"/>
            <a:ext cx="11654969" cy="609600"/>
          </a:xfrm>
          <a:prstGeom prst="rect">
            <a:avLst/>
          </a:prstGeom>
          <a:solidFill>
            <a:srgbClr val="00B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6600D4-E3CB-384A-89B2-AE6589D4F556}"/>
              </a:ext>
            </a:extLst>
          </p:cNvPr>
          <p:cNvSpPr/>
          <p:nvPr/>
        </p:nvSpPr>
        <p:spPr>
          <a:xfrm>
            <a:off x="362857" y="4223656"/>
            <a:ext cx="11654968" cy="609600"/>
          </a:xfrm>
          <a:prstGeom prst="rect">
            <a:avLst/>
          </a:prstGeom>
          <a:solidFill>
            <a:srgbClr val="0070C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C88B5F-55A3-5743-B4A5-F19E6BB13C64}"/>
              </a:ext>
            </a:extLst>
          </p:cNvPr>
          <p:cNvSpPr/>
          <p:nvPr/>
        </p:nvSpPr>
        <p:spPr>
          <a:xfrm>
            <a:off x="362857" y="4868408"/>
            <a:ext cx="11654967" cy="609600"/>
          </a:xfrm>
          <a:prstGeom prst="rect">
            <a:avLst/>
          </a:prstGeom>
          <a:solidFill>
            <a:srgbClr val="7030A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4FCC45-1CCE-3745-ACA3-A5ECC89A6752}"/>
              </a:ext>
            </a:extLst>
          </p:cNvPr>
          <p:cNvSpPr/>
          <p:nvPr/>
        </p:nvSpPr>
        <p:spPr>
          <a:xfrm>
            <a:off x="312058" y="6212233"/>
            <a:ext cx="1792513" cy="609600"/>
          </a:xfrm>
          <a:prstGeom prst="rect">
            <a:avLst/>
          </a:prstGeom>
          <a:solidFill>
            <a:srgbClr val="FF0000">
              <a:alpha val="4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Imputation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38751A-9735-E640-8705-B7EBAD05FD24}"/>
              </a:ext>
            </a:extLst>
          </p:cNvPr>
          <p:cNvSpPr/>
          <p:nvPr/>
        </p:nvSpPr>
        <p:spPr>
          <a:xfrm>
            <a:off x="2104571" y="6212233"/>
            <a:ext cx="1792513" cy="609600"/>
          </a:xfrm>
          <a:prstGeom prst="rect">
            <a:avLst/>
          </a:prstGeom>
          <a:solidFill>
            <a:schemeClr val="accent1">
              <a:lumMod val="75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Imputation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826772-4550-A14A-B116-65A8FBA22C36}"/>
              </a:ext>
            </a:extLst>
          </p:cNvPr>
          <p:cNvSpPr/>
          <p:nvPr/>
        </p:nvSpPr>
        <p:spPr>
          <a:xfrm>
            <a:off x="3897085" y="6212233"/>
            <a:ext cx="1930401" cy="609600"/>
          </a:xfrm>
          <a:prstGeom prst="rect">
            <a:avLst/>
          </a:prstGeom>
          <a:solidFill>
            <a:srgbClr val="00B050">
              <a:alpha val="4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Imputation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B5E356-EDD9-4B4C-81DE-60CE578D9BA9}"/>
              </a:ext>
            </a:extLst>
          </p:cNvPr>
          <p:cNvSpPr/>
          <p:nvPr/>
        </p:nvSpPr>
        <p:spPr>
          <a:xfrm>
            <a:off x="5827486" y="6197839"/>
            <a:ext cx="1792511" cy="609600"/>
          </a:xfrm>
          <a:prstGeom prst="rect">
            <a:avLst/>
          </a:prstGeom>
          <a:solidFill>
            <a:srgbClr val="0070C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Imputation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C8620-F6F1-CB44-AA92-9749615C86CA}"/>
              </a:ext>
            </a:extLst>
          </p:cNvPr>
          <p:cNvSpPr/>
          <p:nvPr/>
        </p:nvSpPr>
        <p:spPr>
          <a:xfrm>
            <a:off x="7619996" y="6197839"/>
            <a:ext cx="1714503" cy="609600"/>
          </a:xfrm>
          <a:prstGeom prst="rect">
            <a:avLst/>
          </a:prstGeom>
          <a:solidFill>
            <a:srgbClr val="7030A0">
              <a:alpha val="4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Imputation 5</a:t>
            </a:r>
          </a:p>
        </p:txBody>
      </p:sp>
    </p:spTree>
    <p:extLst>
      <p:ext uri="{BB962C8B-B14F-4D97-AF65-F5344CB8AC3E}">
        <p14:creationId xmlns:p14="http://schemas.microsoft.com/office/powerpoint/2010/main" val="123824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277F-7C42-0F4F-AFD0-DBBAD4D3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92" y="510817"/>
            <a:ext cx="11360800" cy="763600"/>
          </a:xfrm>
        </p:spPr>
        <p:txBody>
          <a:bodyPr/>
          <a:lstStyle/>
          <a:p>
            <a:r>
              <a:rPr lang="en-US" dirty="0"/>
              <a:t>Pool model estimates from all the imputations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FA8AFE6-3A5C-0B49-9C12-1EFC04EC1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992" y="4376461"/>
            <a:ext cx="11990009" cy="2246084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mod.imp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model name for SLR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pool()</a:t>
            </a:r>
            <a:r>
              <a:rPr lang="en-US" dirty="0">
                <a:solidFill>
                  <a:schemeClr val="tx1"/>
                </a:solidFill>
              </a:rPr>
              <a:t> = tells R to combine model estimates across each imputation</a:t>
            </a:r>
          </a:p>
          <a:p>
            <a:r>
              <a:rPr lang="en-US" b="1" dirty="0">
                <a:solidFill>
                  <a:srgbClr val="0070C0"/>
                </a:solidFill>
              </a:rPr>
              <a:t>summary()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use to view model output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5623B5-7F6A-524B-AE50-DC411BC3A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84" y="972052"/>
            <a:ext cx="9234715" cy="340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56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7827-7E0E-6940-8466-DDC27784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56" y="477143"/>
            <a:ext cx="11360800" cy="763600"/>
          </a:xfrm>
        </p:spPr>
        <p:txBody>
          <a:bodyPr/>
          <a:lstStyle/>
          <a:p>
            <a:r>
              <a:rPr lang="en-US" dirty="0"/>
              <a:t>Compare model results between the missing data techniques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E0BAB-AF45-184F-B933-F7E536664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963" y="1527465"/>
            <a:ext cx="4252685" cy="687681"/>
          </a:xfrm>
        </p:spPr>
        <p:txBody>
          <a:bodyPr/>
          <a:lstStyle/>
          <a:p>
            <a:pPr marL="152396" indent="0">
              <a:buNone/>
            </a:pPr>
            <a:r>
              <a:rPr lang="en-US" dirty="0">
                <a:solidFill>
                  <a:schemeClr val="tx1"/>
                </a:solidFill>
              </a:rPr>
              <a:t>Pairwise Deletion: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96EB0-93D9-7C45-BAD4-19E80896D3FF}"/>
              </a:ext>
            </a:extLst>
          </p:cNvPr>
          <p:cNvSpPr txBox="1"/>
          <p:nvPr/>
        </p:nvSpPr>
        <p:spPr>
          <a:xfrm>
            <a:off x="698642" y="4691224"/>
            <a:ext cx="429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Pooled across MICE datasets: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3BA978FE-EF4A-F940-B6A6-BE38210DF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33" y="5221344"/>
            <a:ext cx="10358825" cy="1504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3CCF94-CBCF-AF4B-B73E-12CBF9014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32" y="2197594"/>
            <a:ext cx="10358824" cy="20669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C7A519F-7AAF-DE4C-869A-9D64A5B96F27}"/>
              </a:ext>
            </a:extLst>
          </p:cNvPr>
          <p:cNvSpPr/>
          <p:nvPr/>
        </p:nvSpPr>
        <p:spPr>
          <a:xfrm>
            <a:off x="1403363" y="2935111"/>
            <a:ext cx="8068015" cy="372533"/>
          </a:xfrm>
          <a:prstGeom prst="rect">
            <a:avLst/>
          </a:prstGeom>
          <a:solidFill>
            <a:srgbClr val="00B050">
              <a:alpha val="25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23EE39-81F2-794D-B746-0BBC6EF21E1E}"/>
              </a:ext>
            </a:extLst>
          </p:cNvPr>
          <p:cNvSpPr/>
          <p:nvPr/>
        </p:nvSpPr>
        <p:spPr>
          <a:xfrm>
            <a:off x="1272735" y="6171447"/>
            <a:ext cx="10077437" cy="372533"/>
          </a:xfrm>
          <a:prstGeom prst="rect">
            <a:avLst/>
          </a:prstGeom>
          <a:solidFill>
            <a:srgbClr val="7030A0">
              <a:alpha val="25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7458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415600" y="440512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267" dirty="0"/>
              <a:t>A few notes on the mice package</a:t>
            </a:r>
            <a:endParaRPr sz="4267" dirty="0"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241427" y="1275375"/>
            <a:ext cx="11950572" cy="53230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US" sz="2533" dirty="0">
                <a:solidFill>
                  <a:srgbClr val="000000"/>
                </a:solidFill>
              </a:rPr>
              <a:t>The with() and pool() functions allow you to pool model estimates for many common analyses</a:t>
            </a:r>
            <a:endParaRPr sz="2533" dirty="0">
              <a:solidFill>
                <a:srgbClr val="000000"/>
              </a:solidFill>
            </a:endParaRPr>
          </a:p>
          <a:p>
            <a:pPr>
              <a:spcBef>
                <a:spcPts val="2133"/>
              </a:spcBef>
              <a:buClr>
                <a:srgbClr val="000000"/>
              </a:buClr>
            </a:pPr>
            <a:r>
              <a:rPr lang="en-US" sz="2533" dirty="0">
                <a:solidFill>
                  <a:srgbClr val="000000"/>
                </a:solidFill>
              </a:rPr>
              <a:t>In general, you should examine missing data patterns before using mice</a:t>
            </a:r>
          </a:p>
          <a:p>
            <a:pPr>
              <a:spcBef>
                <a:spcPts val="2133"/>
              </a:spcBef>
              <a:buClr>
                <a:srgbClr val="000000"/>
              </a:buClr>
            </a:pPr>
            <a:r>
              <a:rPr lang="en-US" sz="2533" dirty="0">
                <a:solidFill>
                  <a:srgbClr val="000000"/>
                </a:solidFill>
              </a:rPr>
              <a:t>Can take a lot of computational power and time to run in larger datasets</a:t>
            </a:r>
          </a:p>
          <a:p>
            <a:pPr>
              <a:spcBef>
                <a:spcPts val="2133"/>
              </a:spcBef>
              <a:buClr>
                <a:srgbClr val="000000"/>
              </a:buClr>
            </a:pPr>
            <a:r>
              <a:rPr lang="en-US" sz="2533" dirty="0">
                <a:solidFill>
                  <a:srgbClr val="000000"/>
                </a:solidFill>
              </a:rPr>
              <a:t>Not currently compatible with machine learning and some multivariate analyses</a:t>
            </a:r>
          </a:p>
          <a:p>
            <a:pPr lvl="1" indent="-457189">
              <a:buClr>
                <a:srgbClr val="000000"/>
              </a:buClr>
              <a:buSzPts val="1800"/>
              <a:buChar char="●"/>
            </a:pPr>
            <a:r>
              <a:rPr lang="en-US" sz="2533" dirty="0" err="1">
                <a:solidFill>
                  <a:srgbClr val="000000"/>
                </a:solidFill>
              </a:rPr>
              <a:t>Mplus</a:t>
            </a:r>
            <a:r>
              <a:rPr lang="en-US" sz="2533" dirty="0">
                <a:solidFill>
                  <a:srgbClr val="000000"/>
                </a:solidFill>
              </a:rPr>
              <a:t> has its own code for multiple imputation</a:t>
            </a:r>
          </a:p>
          <a:p>
            <a:pPr>
              <a:spcBef>
                <a:spcPts val="2133"/>
              </a:spcBef>
              <a:buClr>
                <a:srgbClr val="000000"/>
              </a:buClr>
            </a:pPr>
            <a:r>
              <a:rPr lang="en" sz="2533" dirty="0">
                <a:solidFill>
                  <a:srgbClr val="000000"/>
                </a:solidFill>
              </a:rPr>
              <a:t>To read more on the mice package, view the vignette here:</a:t>
            </a:r>
            <a:endParaRPr sz="2533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Clr>
                <a:srgbClr val="0000FF"/>
              </a:buClr>
            </a:pPr>
            <a:r>
              <a:rPr lang="en-US" sz="2533" dirty="0">
                <a:hlinkClick r:id="rId3"/>
              </a:rPr>
              <a:t>https://cran.r-project.org/web/packages/mice/mice.pdf</a:t>
            </a:r>
            <a:endParaRPr sz="2533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E794-50A2-49F0-B690-DE57C2E7A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EA0E30-9F86-4E87-98EC-BF8C65447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157"/>
            <a:ext cx="12192000" cy="648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8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E794-50A2-49F0-B690-DE57C2E7A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EA0E30-9F86-4E87-98EC-BF8C65447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157"/>
            <a:ext cx="12192000" cy="64816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A373B70-C169-45E6-A7D0-35E794393ECD}"/>
              </a:ext>
            </a:extLst>
          </p:cNvPr>
          <p:cNvSpPr/>
          <p:nvPr/>
        </p:nvSpPr>
        <p:spPr>
          <a:xfrm>
            <a:off x="233083" y="4491317"/>
            <a:ext cx="11797552" cy="119230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2B2C06-5FF0-40E6-8299-E565D65220A6}"/>
              </a:ext>
            </a:extLst>
          </p:cNvPr>
          <p:cNvSpPr txBox="1"/>
          <p:nvPr/>
        </p:nvSpPr>
        <p:spPr>
          <a:xfrm>
            <a:off x="9681883" y="1955491"/>
            <a:ext cx="2169460" cy="502766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667" dirty="0"/>
              <a:t>We are here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2AEAF2-E5C0-4632-88F8-714B0FC1FF1A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8104097" y="2458257"/>
            <a:ext cx="2662516" cy="2033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87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 panose="020B0502020104020203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91532-D73B-4B9C-A66F-1F2E32F0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3600" dirty="0">
                <a:solidFill>
                  <a:schemeClr val="tx1"/>
                </a:solidFill>
              </a:rPr>
              <a:t>Create a new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R-Project and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r-notebook!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Graphic 24" descr="R">
            <a:extLst>
              <a:ext uri="{FF2B5EF4-FFF2-40B4-BE49-F238E27FC236}">
                <a16:creationId xmlns:a16="http://schemas.microsoft.com/office/drawing/2014/main" id="{9A39C587-A837-4C63-BE24-509311218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157" y="647808"/>
            <a:ext cx="5581779" cy="55817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E79EE4-8B96-488B-810D-EDEAE99CB0BA}"/>
              </a:ext>
            </a:extLst>
          </p:cNvPr>
          <p:cNvSpPr txBox="1"/>
          <p:nvPr/>
        </p:nvSpPr>
        <p:spPr>
          <a:xfrm>
            <a:off x="7945150" y="4294909"/>
            <a:ext cx="3675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 panose="020B0502020104020203"/>
                <a:ea typeface="+mn-ea"/>
                <a:cs typeface="+mn-cs"/>
              </a:rPr>
              <a:t>Download the “studies.csv” file from Canvas and save it into your R-project file</a:t>
            </a:r>
          </a:p>
        </p:txBody>
      </p:sp>
    </p:spTree>
    <p:extLst>
      <p:ext uri="{BB962C8B-B14F-4D97-AF65-F5344CB8AC3E}">
        <p14:creationId xmlns:p14="http://schemas.microsoft.com/office/powerpoint/2010/main" val="4118605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34" y="740067"/>
            <a:ext cx="12122767" cy="611793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933066" y="740067"/>
            <a:ext cx="110912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dirty="0"/>
              <a:t>Load Libraries</a:t>
            </a:r>
            <a:endParaRPr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95800" y="722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/>
              <a:t>Read in data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5799"/>
            <a:ext cx="11756600" cy="60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/>
              <a:t>A look at our dataset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71" y="1595833"/>
            <a:ext cx="6436340" cy="5003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/>
          <p:nvPr/>
        </p:nvSpPr>
        <p:spPr>
          <a:xfrm>
            <a:off x="1568967" y="1776167"/>
            <a:ext cx="1500000" cy="4914000"/>
          </a:xfrm>
          <a:prstGeom prst="rect">
            <a:avLst/>
          </a:prstGeom>
          <a:noFill/>
          <a:ln w="3810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6" name="Google Shape;76;p16"/>
          <p:cNvSpPr/>
          <p:nvPr/>
        </p:nvSpPr>
        <p:spPr>
          <a:xfrm>
            <a:off x="3153633" y="1776167"/>
            <a:ext cx="1500000" cy="49140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7" name="Google Shape;77;p16"/>
          <p:cNvSpPr/>
          <p:nvPr/>
        </p:nvSpPr>
        <p:spPr>
          <a:xfrm>
            <a:off x="4738300" y="1776167"/>
            <a:ext cx="1500000" cy="4914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8" name="Google Shape;78;p16"/>
          <p:cNvSpPr txBox="1"/>
          <p:nvPr/>
        </p:nvSpPr>
        <p:spPr>
          <a:xfrm>
            <a:off x="6749467" y="1686333"/>
            <a:ext cx="5338400" cy="50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rgbClr val="274E13"/>
              </a:buClr>
              <a:buSzPts val="2500"/>
              <a:buChar char="●"/>
            </a:pPr>
            <a:r>
              <a:rPr lang="en" sz="3333" b="1" dirty="0">
                <a:solidFill>
                  <a:srgbClr val="274E13"/>
                </a:solidFill>
              </a:rPr>
              <a:t>r</a:t>
            </a:r>
            <a:r>
              <a:rPr lang="en" sz="3333" dirty="0">
                <a:solidFill>
                  <a:srgbClr val="274E13"/>
                </a:solidFill>
              </a:rPr>
              <a:t> = Study effect size (correlations)</a:t>
            </a:r>
            <a:endParaRPr sz="3333" dirty="0">
              <a:solidFill>
                <a:srgbClr val="274E13"/>
              </a:solidFill>
            </a:endParaRPr>
          </a:p>
          <a:p>
            <a:pPr marL="609585"/>
            <a:endParaRPr sz="3333" dirty="0">
              <a:solidFill>
                <a:srgbClr val="274E13"/>
              </a:solidFill>
            </a:endParaRPr>
          </a:p>
          <a:p>
            <a:pPr marL="609585" indent="-516454">
              <a:buClr>
                <a:srgbClr val="0000FF"/>
              </a:buClr>
              <a:buSzPts val="2500"/>
              <a:buChar char="●"/>
            </a:pPr>
            <a:r>
              <a:rPr lang="en" sz="3333" b="1" dirty="0">
                <a:solidFill>
                  <a:srgbClr val="0000FF"/>
                </a:solidFill>
              </a:rPr>
              <a:t>n</a:t>
            </a:r>
            <a:r>
              <a:rPr lang="en" sz="3333" dirty="0">
                <a:solidFill>
                  <a:srgbClr val="0000FF"/>
                </a:solidFill>
              </a:rPr>
              <a:t> = Study sample size</a:t>
            </a:r>
            <a:endParaRPr sz="3333" dirty="0">
              <a:solidFill>
                <a:srgbClr val="0000FF"/>
              </a:solidFill>
            </a:endParaRPr>
          </a:p>
          <a:p>
            <a:pPr marL="609585"/>
            <a:endParaRPr sz="3333" dirty="0">
              <a:solidFill>
                <a:srgbClr val="0000FF"/>
              </a:solidFill>
            </a:endParaRPr>
          </a:p>
          <a:p>
            <a:pPr marL="609585" indent="-516454">
              <a:buClr>
                <a:srgbClr val="FF0000"/>
              </a:buClr>
              <a:buSzPts val="2500"/>
              <a:buChar char="●"/>
            </a:pPr>
            <a:r>
              <a:rPr lang="en" sz="3333" b="1" dirty="0">
                <a:solidFill>
                  <a:srgbClr val="FF0000"/>
                </a:solidFill>
              </a:rPr>
              <a:t>Study</a:t>
            </a:r>
            <a:r>
              <a:rPr lang="en" sz="3333" dirty="0">
                <a:solidFill>
                  <a:srgbClr val="FF0000"/>
                </a:solidFill>
              </a:rPr>
              <a:t> = Name of study (i.e. Yetz et al., 2003)</a:t>
            </a:r>
            <a:endParaRPr sz="3333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13B38"/>
      </a:dk2>
      <a:lt2>
        <a:srgbClr val="E8E6E2"/>
      </a:lt2>
      <a:accent1>
        <a:srgbClr val="96A4C6"/>
      </a:accent1>
      <a:accent2>
        <a:srgbClr val="7FA8BA"/>
      </a:accent2>
      <a:accent3>
        <a:srgbClr val="82ACA7"/>
      </a:accent3>
      <a:accent4>
        <a:srgbClr val="77AE91"/>
      </a:accent4>
      <a:accent5>
        <a:srgbClr val="81AC83"/>
      </a:accent5>
      <a:accent6>
        <a:srgbClr val="8BAE77"/>
      </a:accent6>
      <a:hlink>
        <a:srgbClr val="918158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882</Words>
  <Application>Microsoft Office PowerPoint</Application>
  <PresentationFormat>Widescreen</PresentationFormat>
  <Paragraphs>108</Paragraphs>
  <Slides>33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Avenir Next LT Pro</vt:lpstr>
      <vt:lpstr>Calibri</vt:lpstr>
      <vt:lpstr>Calibri Light</vt:lpstr>
      <vt:lpstr>Courier New</vt:lpstr>
      <vt:lpstr>Gill Sans MT</vt:lpstr>
      <vt:lpstr>Wingdings 2</vt:lpstr>
      <vt:lpstr>Office Theme</vt:lpstr>
      <vt:lpstr>DividendVTI</vt:lpstr>
      <vt:lpstr>Welcome to Psy 653 Lab!</vt:lpstr>
      <vt:lpstr>Objectives</vt:lpstr>
      <vt:lpstr>Part 1: Meta-Analyses</vt:lpstr>
      <vt:lpstr>PowerPoint Presentation</vt:lpstr>
      <vt:lpstr>PowerPoint Presentation</vt:lpstr>
      <vt:lpstr>Create a new  R-Project and  r-notebook!</vt:lpstr>
      <vt:lpstr>PowerPoint Presentation</vt:lpstr>
      <vt:lpstr>Read in data</vt:lpstr>
      <vt:lpstr>A look at our dataset</vt:lpstr>
      <vt:lpstr>PowerPoint Presentation</vt:lpstr>
      <vt:lpstr>PowerPoint Presentation</vt:lpstr>
      <vt:lpstr>Output!</vt:lpstr>
      <vt:lpstr>Forest Plot with forest()</vt:lpstr>
      <vt:lpstr>PowerPoint Presentation</vt:lpstr>
      <vt:lpstr>Funnel plot with funnel()</vt:lpstr>
      <vt:lpstr>Funnel plot with funnel()</vt:lpstr>
      <vt:lpstr>A note on the meta package</vt:lpstr>
      <vt:lpstr>Part 2: Handling missing data</vt:lpstr>
      <vt:lpstr>Missing data</vt:lpstr>
      <vt:lpstr>Methods for handling missing data</vt:lpstr>
      <vt:lpstr>MICE Lab Demo</vt:lpstr>
      <vt:lpstr>Create a new  R-Project and  r-notebook!</vt:lpstr>
      <vt:lpstr>PowerPoint Presentation</vt:lpstr>
      <vt:lpstr>Read in data</vt:lpstr>
      <vt:lpstr>PowerPoint Presentation</vt:lpstr>
      <vt:lpstr>Simple linear regression output with pairwise deletion</vt:lpstr>
      <vt:lpstr>Impute the data with mice</vt:lpstr>
      <vt:lpstr>What the imputation process look like</vt:lpstr>
      <vt:lpstr>Run the same simple linear regression of X1 on X2, but this time use the imputed dataset</vt:lpstr>
      <vt:lpstr>Simple linear regression output with MICE for all imputations</vt:lpstr>
      <vt:lpstr>Pool model estimates from all the imputations</vt:lpstr>
      <vt:lpstr>Compare model results between the missing data techniques</vt:lpstr>
      <vt:lpstr>A few notes on the mice package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Psy 653 Lab!</dc:title>
  <dc:creator>Yetz,Neil</dc:creator>
  <cp:lastModifiedBy>Neil Yetz</cp:lastModifiedBy>
  <cp:revision>4</cp:revision>
  <dcterms:created xsi:type="dcterms:W3CDTF">2021-01-20T19:57:41Z</dcterms:created>
  <dcterms:modified xsi:type="dcterms:W3CDTF">2021-03-01T04:07:21Z</dcterms:modified>
</cp:coreProperties>
</file>