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8" r:id="rId4"/>
    <p:sldId id="259" r:id="rId5"/>
    <p:sldId id="260" r:id="rId6"/>
    <p:sldId id="261" r:id="rId7"/>
    <p:sldId id="262" r:id="rId8"/>
    <p:sldId id="263" r:id="rId9"/>
    <p:sldId id="264" r:id="rId10"/>
    <p:sldId id="289" r:id="rId11"/>
    <p:sldId id="265" r:id="rId12"/>
    <p:sldId id="266" r:id="rId13"/>
    <p:sldId id="270" r:id="rId14"/>
    <p:sldId id="271" r:id="rId15"/>
    <p:sldId id="273" r:id="rId16"/>
    <p:sldId id="288" r:id="rId17"/>
    <p:sldId id="290"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215E"/>
    <a:srgbClr val="31929F"/>
    <a:srgbClr val="FFFFCC"/>
    <a:srgbClr val="FFDFDF"/>
    <a:srgbClr val="CCE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B81D0-DC8D-4167-A641-FA9A315BA741}" type="datetimeFigureOut">
              <a:rPr lang="en-US" smtClean="0"/>
              <a:t>10/24/2020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E357E-AF14-474F-ACDB-C795989BB189}" type="slidenum">
              <a:rPr lang="en-US" smtClean="0"/>
              <a:t>‹#›</a:t>
            </a:fld>
            <a:endParaRPr lang="en-US"/>
          </a:p>
        </p:txBody>
      </p:sp>
    </p:spTree>
    <p:extLst>
      <p:ext uri="{BB962C8B-B14F-4D97-AF65-F5344CB8AC3E}">
        <p14:creationId xmlns:p14="http://schemas.microsoft.com/office/powerpoint/2010/main" val="2167507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49dc6f9e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49dc6f9e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b3c06d4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4b3c06d4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49dc6f9ea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49dc6f9ea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49dc6f9e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49dc6f9e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49dc6f9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49dc6f9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47310422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47310422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49dc6f9ea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49dc6f9ea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4cd1d919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4cd1d919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b3c06d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b3c06d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49dc6f9ea_1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49dc6f9e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4b3c06d4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4b3c06d4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4b3c06d4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4b3c06d4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4b3c06d4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4b3c06d4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935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4b3c06d4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4b3c06d4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D5C3-3667-4A64-AA6D-75E9454A22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C39008-2B81-4EDB-AAFD-1A63888F7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59F5DA-178D-48E9-9E42-04AE62A4CE8B}"/>
              </a:ext>
            </a:extLst>
          </p:cNvPr>
          <p:cNvSpPr>
            <a:spLocks noGrp="1"/>
          </p:cNvSpPr>
          <p:nvPr>
            <p:ph type="dt" sz="half" idx="10"/>
          </p:nvPr>
        </p:nvSpPr>
        <p:spPr/>
        <p:txBody>
          <a:bodyPr/>
          <a:lstStyle/>
          <a:p>
            <a:fld id="{5CA2E2AC-0071-4C8C-9222-8BBDC1C79961}" type="datetimeFigureOut">
              <a:rPr lang="en-US" smtClean="0"/>
              <a:t>10/24/2020</a:t>
            </a:fld>
            <a:endParaRPr lang="en-US"/>
          </a:p>
        </p:txBody>
      </p:sp>
      <p:sp>
        <p:nvSpPr>
          <p:cNvPr id="5" name="Footer Placeholder 4">
            <a:extLst>
              <a:ext uri="{FF2B5EF4-FFF2-40B4-BE49-F238E27FC236}">
                <a16:creationId xmlns:a16="http://schemas.microsoft.com/office/drawing/2014/main" id="{AFE58E8C-590D-441B-A71E-E5E8002E3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0D357-4B61-4658-AE27-A7DF61FAF873}"/>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17351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79EB-2A41-448A-A888-E50A40889F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A54C8-ACF4-49E4-905A-B562F07FF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60C60-A0EC-48D3-9A17-5FE9C10AEC51}"/>
              </a:ext>
            </a:extLst>
          </p:cNvPr>
          <p:cNvSpPr>
            <a:spLocks noGrp="1"/>
          </p:cNvSpPr>
          <p:nvPr>
            <p:ph type="dt" sz="half" idx="10"/>
          </p:nvPr>
        </p:nvSpPr>
        <p:spPr/>
        <p:txBody>
          <a:bodyPr/>
          <a:lstStyle/>
          <a:p>
            <a:fld id="{5CA2E2AC-0071-4C8C-9222-8BBDC1C79961}" type="datetimeFigureOut">
              <a:rPr lang="en-US" smtClean="0"/>
              <a:t>10/24/2020</a:t>
            </a:fld>
            <a:endParaRPr lang="en-US"/>
          </a:p>
        </p:txBody>
      </p:sp>
      <p:sp>
        <p:nvSpPr>
          <p:cNvPr id="5" name="Footer Placeholder 4">
            <a:extLst>
              <a:ext uri="{FF2B5EF4-FFF2-40B4-BE49-F238E27FC236}">
                <a16:creationId xmlns:a16="http://schemas.microsoft.com/office/drawing/2014/main" id="{1FB3ADBB-E828-4051-B887-00C0636AD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B7544-B889-4A9E-86ED-0E3D3229E3C8}"/>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516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73418-B15C-47FB-A605-9B26886240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1A7357-1D77-4AF4-811C-1A3D565071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83C7E-F437-4F34-93B6-C7E1390E67A8}"/>
              </a:ext>
            </a:extLst>
          </p:cNvPr>
          <p:cNvSpPr>
            <a:spLocks noGrp="1"/>
          </p:cNvSpPr>
          <p:nvPr>
            <p:ph type="dt" sz="half" idx="10"/>
          </p:nvPr>
        </p:nvSpPr>
        <p:spPr/>
        <p:txBody>
          <a:bodyPr/>
          <a:lstStyle/>
          <a:p>
            <a:fld id="{5CA2E2AC-0071-4C8C-9222-8BBDC1C79961}" type="datetimeFigureOut">
              <a:rPr lang="en-US" smtClean="0"/>
              <a:t>10/24/2020</a:t>
            </a:fld>
            <a:endParaRPr lang="en-US"/>
          </a:p>
        </p:txBody>
      </p:sp>
      <p:sp>
        <p:nvSpPr>
          <p:cNvPr id="5" name="Footer Placeholder 4">
            <a:extLst>
              <a:ext uri="{FF2B5EF4-FFF2-40B4-BE49-F238E27FC236}">
                <a16:creationId xmlns:a16="http://schemas.microsoft.com/office/drawing/2014/main" id="{AAFB0FE0-20F6-4480-9F5D-6B3453982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300FE-4355-4A50-A831-BF83354E8DF9}"/>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1263663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57741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82760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06854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1769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64555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70865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01203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8587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6000-2825-40F9-B450-7A1F277350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114B6F-4909-47E8-9792-F169CFB70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FD01C-C40E-45D4-B69F-F0A86BE6794E}"/>
              </a:ext>
            </a:extLst>
          </p:cNvPr>
          <p:cNvSpPr>
            <a:spLocks noGrp="1"/>
          </p:cNvSpPr>
          <p:nvPr>
            <p:ph type="dt" sz="half" idx="10"/>
          </p:nvPr>
        </p:nvSpPr>
        <p:spPr/>
        <p:txBody>
          <a:bodyPr/>
          <a:lstStyle/>
          <a:p>
            <a:fld id="{5CA2E2AC-0071-4C8C-9222-8BBDC1C79961}" type="datetimeFigureOut">
              <a:rPr lang="en-US" smtClean="0"/>
              <a:t>10/24/2020</a:t>
            </a:fld>
            <a:endParaRPr lang="en-US"/>
          </a:p>
        </p:txBody>
      </p:sp>
      <p:sp>
        <p:nvSpPr>
          <p:cNvPr id="5" name="Footer Placeholder 4">
            <a:extLst>
              <a:ext uri="{FF2B5EF4-FFF2-40B4-BE49-F238E27FC236}">
                <a16:creationId xmlns:a16="http://schemas.microsoft.com/office/drawing/2014/main" id="{47728206-786D-47E7-A386-08948DB7E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13C69-9E1E-432B-ACE5-FDBC903B8B22}"/>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1601789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38259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89916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2826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F1BD-C69B-4970-A19E-508464971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2B869-03FF-4A32-AD86-9AC7DE9A4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816A13-9966-4684-B4A2-0706238E508C}"/>
              </a:ext>
            </a:extLst>
          </p:cNvPr>
          <p:cNvSpPr>
            <a:spLocks noGrp="1"/>
          </p:cNvSpPr>
          <p:nvPr>
            <p:ph type="dt" sz="half" idx="10"/>
          </p:nvPr>
        </p:nvSpPr>
        <p:spPr/>
        <p:txBody>
          <a:bodyPr/>
          <a:lstStyle/>
          <a:p>
            <a:fld id="{5CA2E2AC-0071-4C8C-9222-8BBDC1C79961}" type="datetimeFigureOut">
              <a:rPr lang="en-US" smtClean="0"/>
              <a:t>10/24/2020</a:t>
            </a:fld>
            <a:endParaRPr lang="en-US"/>
          </a:p>
        </p:txBody>
      </p:sp>
      <p:sp>
        <p:nvSpPr>
          <p:cNvPr id="5" name="Footer Placeholder 4">
            <a:extLst>
              <a:ext uri="{FF2B5EF4-FFF2-40B4-BE49-F238E27FC236}">
                <a16:creationId xmlns:a16="http://schemas.microsoft.com/office/drawing/2014/main" id="{553513D1-3105-4062-A214-3EE5A54FD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413CF-FA3E-4DF6-A654-8469174858E9}"/>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234642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2D70-FA48-403A-A9DF-FFEFE7C175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F0A3D-7294-4687-871A-CFBF6D64C4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9A7856-A2F7-453B-8700-8CADD13BD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0A9B95-B9CA-4A37-9F19-8D226EF2F9C2}"/>
              </a:ext>
            </a:extLst>
          </p:cNvPr>
          <p:cNvSpPr>
            <a:spLocks noGrp="1"/>
          </p:cNvSpPr>
          <p:nvPr>
            <p:ph type="dt" sz="half" idx="10"/>
          </p:nvPr>
        </p:nvSpPr>
        <p:spPr/>
        <p:txBody>
          <a:bodyPr/>
          <a:lstStyle/>
          <a:p>
            <a:fld id="{5CA2E2AC-0071-4C8C-9222-8BBDC1C79961}" type="datetimeFigureOut">
              <a:rPr lang="en-US" smtClean="0"/>
              <a:t>10/24/2020</a:t>
            </a:fld>
            <a:endParaRPr lang="en-US"/>
          </a:p>
        </p:txBody>
      </p:sp>
      <p:sp>
        <p:nvSpPr>
          <p:cNvPr id="6" name="Footer Placeholder 5">
            <a:extLst>
              <a:ext uri="{FF2B5EF4-FFF2-40B4-BE49-F238E27FC236}">
                <a16:creationId xmlns:a16="http://schemas.microsoft.com/office/drawing/2014/main" id="{956EBD74-FA23-42BA-9A39-0EE1746F2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F41BB-C96D-4705-A8C8-84E65F24A144}"/>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251414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960D-A4A5-4429-870B-8CEDA6E60C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20B0A3-B468-4E70-8F8B-A3A6B64C0A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E34A70-35BD-401D-9269-A125CC1868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CA77FA-58A1-483F-B9DA-615478EB9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C2629-1227-47C3-B029-DE652DEFC0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C4474B-F880-4A8D-9BCE-2DFBD4311111}"/>
              </a:ext>
            </a:extLst>
          </p:cNvPr>
          <p:cNvSpPr>
            <a:spLocks noGrp="1"/>
          </p:cNvSpPr>
          <p:nvPr>
            <p:ph type="dt" sz="half" idx="10"/>
          </p:nvPr>
        </p:nvSpPr>
        <p:spPr/>
        <p:txBody>
          <a:bodyPr/>
          <a:lstStyle/>
          <a:p>
            <a:fld id="{5CA2E2AC-0071-4C8C-9222-8BBDC1C79961}" type="datetimeFigureOut">
              <a:rPr lang="en-US" smtClean="0"/>
              <a:t>10/24/2020</a:t>
            </a:fld>
            <a:endParaRPr lang="en-US"/>
          </a:p>
        </p:txBody>
      </p:sp>
      <p:sp>
        <p:nvSpPr>
          <p:cNvPr id="8" name="Footer Placeholder 7">
            <a:extLst>
              <a:ext uri="{FF2B5EF4-FFF2-40B4-BE49-F238E27FC236}">
                <a16:creationId xmlns:a16="http://schemas.microsoft.com/office/drawing/2014/main" id="{8802C50F-8169-486B-A2D5-55C1E188E6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3AC055-33CB-4E25-B3D7-70FB045B67BF}"/>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289373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4D62-7EDF-4938-9CD3-70F3BA6A83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CF24C9-5A2D-4997-B8A7-49AF47600A8F}"/>
              </a:ext>
            </a:extLst>
          </p:cNvPr>
          <p:cNvSpPr>
            <a:spLocks noGrp="1"/>
          </p:cNvSpPr>
          <p:nvPr>
            <p:ph type="dt" sz="half" idx="10"/>
          </p:nvPr>
        </p:nvSpPr>
        <p:spPr/>
        <p:txBody>
          <a:bodyPr/>
          <a:lstStyle/>
          <a:p>
            <a:fld id="{5CA2E2AC-0071-4C8C-9222-8BBDC1C79961}" type="datetimeFigureOut">
              <a:rPr lang="en-US" smtClean="0"/>
              <a:t>10/24/2020</a:t>
            </a:fld>
            <a:endParaRPr lang="en-US"/>
          </a:p>
        </p:txBody>
      </p:sp>
      <p:sp>
        <p:nvSpPr>
          <p:cNvPr id="4" name="Footer Placeholder 3">
            <a:extLst>
              <a:ext uri="{FF2B5EF4-FFF2-40B4-BE49-F238E27FC236}">
                <a16:creationId xmlns:a16="http://schemas.microsoft.com/office/drawing/2014/main" id="{4B794A57-E511-461A-BE69-B02DE03F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800A63-C1F9-408D-A8EB-1DBA51F0BB15}"/>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371126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6AB60-DC8D-4877-9383-165AD21C9192}"/>
              </a:ext>
            </a:extLst>
          </p:cNvPr>
          <p:cNvSpPr>
            <a:spLocks noGrp="1"/>
          </p:cNvSpPr>
          <p:nvPr>
            <p:ph type="dt" sz="half" idx="10"/>
          </p:nvPr>
        </p:nvSpPr>
        <p:spPr/>
        <p:txBody>
          <a:bodyPr/>
          <a:lstStyle/>
          <a:p>
            <a:fld id="{5CA2E2AC-0071-4C8C-9222-8BBDC1C79961}" type="datetimeFigureOut">
              <a:rPr lang="en-US" smtClean="0"/>
              <a:t>10/24/2020</a:t>
            </a:fld>
            <a:endParaRPr lang="en-US"/>
          </a:p>
        </p:txBody>
      </p:sp>
      <p:sp>
        <p:nvSpPr>
          <p:cNvPr id="3" name="Footer Placeholder 2">
            <a:extLst>
              <a:ext uri="{FF2B5EF4-FFF2-40B4-BE49-F238E27FC236}">
                <a16:creationId xmlns:a16="http://schemas.microsoft.com/office/drawing/2014/main" id="{1D9E0A19-FEEA-465C-82C9-CDA6497586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3992C0-1974-4690-B691-64349A459420}"/>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165048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63ED-7AC6-42E9-8FDD-724108EAF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B6A6E5-990C-4335-BDB0-1A9A97499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602045-4AC9-4FFD-9CC8-CA6004391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C5D7E-B862-438F-A475-39B18619EC88}"/>
              </a:ext>
            </a:extLst>
          </p:cNvPr>
          <p:cNvSpPr>
            <a:spLocks noGrp="1"/>
          </p:cNvSpPr>
          <p:nvPr>
            <p:ph type="dt" sz="half" idx="10"/>
          </p:nvPr>
        </p:nvSpPr>
        <p:spPr/>
        <p:txBody>
          <a:bodyPr/>
          <a:lstStyle/>
          <a:p>
            <a:fld id="{5CA2E2AC-0071-4C8C-9222-8BBDC1C79961}" type="datetimeFigureOut">
              <a:rPr lang="en-US" smtClean="0"/>
              <a:t>10/24/2020</a:t>
            </a:fld>
            <a:endParaRPr lang="en-US"/>
          </a:p>
        </p:txBody>
      </p:sp>
      <p:sp>
        <p:nvSpPr>
          <p:cNvPr id="6" name="Footer Placeholder 5">
            <a:extLst>
              <a:ext uri="{FF2B5EF4-FFF2-40B4-BE49-F238E27FC236}">
                <a16:creationId xmlns:a16="http://schemas.microsoft.com/office/drawing/2014/main" id="{5EF279C7-00FD-4187-A295-759973EF5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DAE48-61E1-4614-9337-901AFC636275}"/>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156910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0AA2-A988-449C-81BC-699450303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622F4A-598A-4439-9543-AC10DFB04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A0DE52-8A51-4D74-9FA8-C3FBEFF7A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2081A-2C39-4783-9495-2435389A85E2}"/>
              </a:ext>
            </a:extLst>
          </p:cNvPr>
          <p:cNvSpPr>
            <a:spLocks noGrp="1"/>
          </p:cNvSpPr>
          <p:nvPr>
            <p:ph type="dt" sz="half" idx="10"/>
          </p:nvPr>
        </p:nvSpPr>
        <p:spPr/>
        <p:txBody>
          <a:bodyPr/>
          <a:lstStyle/>
          <a:p>
            <a:fld id="{5CA2E2AC-0071-4C8C-9222-8BBDC1C79961}" type="datetimeFigureOut">
              <a:rPr lang="en-US" smtClean="0"/>
              <a:t>10/24/2020</a:t>
            </a:fld>
            <a:endParaRPr lang="en-US"/>
          </a:p>
        </p:txBody>
      </p:sp>
      <p:sp>
        <p:nvSpPr>
          <p:cNvPr id="6" name="Footer Placeholder 5">
            <a:extLst>
              <a:ext uri="{FF2B5EF4-FFF2-40B4-BE49-F238E27FC236}">
                <a16:creationId xmlns:a16="http://schemas.microsoft.com/office/drawing/2014/main" id="{86E57730-F626-41ED-AA66-18D5888A5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56350-CB4B-4A33-9D9C-D7D5F681DA4D}"/>
              </a:ext>
            </a:extLst>
          </p:cNvPr>
          <p:cNvSpPr>
            <a:spLocks noGrp="1"/>
          </p:cNvSpPr>
          <p:nvPr>
            <p:ph type="sldNum" sz="quarter" idx="12"/>
          </p:nvPr>
        </p:nvSpPr>
        <p:spPr/>
        <p:txBody>
          <a:bodyPr/>
          <a:lstStyle/>
          <a:p>
            <a:fld id="{CF3A228A-21C1-43A5-A5F8-B98DE10CA472}" type="slidenum">
              <a:rPr lang="en-US" smtClean="0"/>
              <a:t>‹#›</a:t>
            </a:fld>
            <a:endParaRPr lang="en-US"/>
          </a:p>
        </p:txBody>
      </p:sp>
    </p:spTree>
    <p:extLst>
      <p:ext uri="{BB962C8B-B14F-4D97-AF65-F5344CB8AC3E}">
        <p14:creationId xmlns:p14="http://schemas.microsoft.com/office/powerpoint/2010/main" val="323176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6D10D-2030-4927-925D-E1DFCE2911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0FAC1C-A929-4770-B4F2-7CD0EF3A08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2E7AA-F9AE-4F66-87B3-03B00FA2BE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2E2AC-0071-4C8C-9222-8BBDC1C79961}" type="datetimeFigureOut">
              <a:rPr lang="en-US" smtClean="0"/>
              <a:t>10/24/2020</a:t>
            </a:fld>
            <a:endParaRPr lang="en-US"/>
          </a:p>
        </p:txBody>
      </p:sp>
      <p:sp>
        <p:nvSpPr>
          <p:cNvPr id="5" name="Footer Placeholder 4">
            <a:extLst>
              <a:ext uri="{FF2B5EF4-FFF2-40B4-BE49-F238E27FC236}">
                <a16:creationId xmlns:a16="http://schemas.microsoft.com/office/drawing/2014/main" id="{47AF8518-1915-45D4-892D-9371B9DB8C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AF600F-B380-437F-8B0E-D88A5A8FA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A228A-21C1-43A5-A5F8-B98DE10CA472}" type="slidenum">
              <a:rPr lang="en-US" smtClean="0"/>
              <a:t>‹#›</a:t>
            </a:fld>
            <a:endParaRPr lang="en-US"/>
          </a:p>
        </p:txBody>
      </p:sp>
    </p:spTree>
    <p:extLst>
      <p:ext uri="{BB962C8B-B14F-4D97-AF65-F5344CB8AC3E}">
        <p14:creationId xmlns:p14="http://schemas.microsoft.com/office/powerpoint/2010/main" val="4202462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8612308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journals.sagepub.com/doi/abs/10.1177/1745691611406923"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journals.sagepub.com/doi/10.5127/jep.057316" TargetMode="External"/><Relationship Id="rId3" Type="http://schemas.openxmlformats.org/officeDocument/2006/relationships/hyperlink" Target="https://link.springer.com/article/10.3758/s13423-017-1262-3" TargetMode="External"/><Relationship Id="rId7" Type="http://schemas.openxmlformats.org/officeDocument/2006/relationships/hyperlink" Target="https://datascienceplus.com/bayesian-statistics-analysis-of-health-data/"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hyperlink" Target="https://www.theoj.org/joss-papers/joss.01541/10.21105.joss.01541.pdf" TargetMode="External"/><Relationship Id="rId5" Type="http://schemas.openxmlformats.org/officeDocument/2006/relationships/hyperlink" Target="https://cran.r-project.org/web/packages/bayestestR/vignettes/bayestestR.html" TargetMode="External"/><Relationship Id="rId4" Type="http://schemas.openxmlformats.org/officeDocument/2006/relationships/hyperlink" Target="https://richarddmorey.github.io/BayesFactor/#fix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D6D85D1F-E5D1-4A03-9F3A-CA50EA977A79}"/>
              </a:ext>
            </a:extLst>
          </p:cNvPr>
          <p:cNvSpPr>
            <a:spLocks noGrp="1"/>
          </p:cNvSpPr>
          <p:nvPr>
            <p:ph type="ctrTitle"/>
          </p:nvPr>
        </p:nvSpPr>
        <p:spPr>
          <a:xfrm>
            <a:off x="3204642" y="2353641"/>
            <a:ext cx="5782716" cy="2150719"/>
          </a:xfrm>
          <a:noFill/>
        </p:spPr>
        <p:txBody>
          <a:bodyPr anchor="ctr">
            <a:normAutofit fontScale="90000"/>
          </a:bodyPr>
          <a:lstStyle/>
          <a:p>
            <a:r>
              <a:rPr lang="en-US" sz="3600" dirty="0">
                <a:solidFill>
                  <a:srgbClr val="080808"/>
                </a:solidFill>
              </a:rPr>
              <a:t>Welcome to </a:t>
            </a:r>
            <a:r>
              <a:rPr lang="en-US" sz="3600" dirty="0" err="1">
                <a:solidFill>
                  <a:srgbClr val="080808"/>
                </a:solidFill>
              </a:rPr>
              <a:t>Psy</a:t>
            </a:r>
            <a:r>
              <a:rPr lang="en-US" sz="3600" dirty="0">
                <a:solidFill>
                  <a:srgbClr val="080808"/>
                </a:solidFill>
              </a:rPr>
              <a:t> 652 Lab!</a:t>
            </a:r>
            <a:br>
              <a:rPr lang="en-US" sz="3600" dirty="0">
                <a:solidFill>
                  <a:srgbClr val="080808"/>
                </a:solidFill>
              </a:rPr>
            </a:br>
            <a:r>
              <a:rPr lang="en-US" sz="3600" dirty="0">
                <a:solidFill>
                  <a:srgbClr val="080808"/>
                </a:solidFill>
              </a:rPr>
              <a:t>Module 13: </a:t>
            </a:r>
            <a:br>
              <a:rPr lang="en-US" sz="3600" dirty="0">
                <a:solidFill>
                  <a:srgbClr val="080808"/>
                </a:solidFill>
              </a:rPr>
            </a:br>
            <a:r>
              <a:rPr lang="en-US" sz="3600" dirty="0">
                <a:solidFill>
                  <a:srgbClr val="080808"/>
                </a:solidFill>
              </a:rPr>
              <a:t>Testing the Hypothesis that Something Important happened (Minimum Effects Testing &amp; Bayesian Analyses)</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6567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15600" y="2422167"/>
            <a:ext cx="4190800" cy="1321600"/>
          </a:xfrm>
          <a:prstGeom prst="rect">
            <a:avLst/>
          </a:prstGeom>
        </p:spPr>
        <p:txBody>
          <a:bodyPr spcFirstLastPara="1" wrap="square" lIns="121900" tIns="121900" rIns="121900" bIns="121900" anchor="ctr" anchorCtr="0">
            <a:noAutofit/>
          </a:bodyPr>
          <a:lstStyle/>
          <a:p>
            <a:pPr algn="ctr"/>
            <a:r>
              <a:rPr lang="en"/>
              <a:t>Comparison to a Nil effect</a:t>
            </a:r>
            <a:endParaRPr/>
          </a:p>
        </p:txBody>
      </p:sp>
      <p:pic>
        <p:nvPicPr>
          <p:cNvPr id="108" name="Google Shape;108;p21"/>
          <p:cNvPicPr preferRelativeResize="0"/>
          <p:nvPr/>
        </p:nvPicPr>
        <p:blipFill>
          <a:blip r:embed="rId3">
            <a:alphaModFix/>
          </a:blip>
          <a:stretch>
            <a:fillRect/>
          </a:stretch>
        </p:blipFill>
        <p:spPr>
          <a:xfrm>
            <a:off x="4606348" y="1"/>
            <a:ext cx="7652907" cy="6858001"/>
          </a:xfrm>
          <a:prstGeom prst="rect">
            <a:avLst/>
          </a:prstGeom>
          <a:noFill/>
          <a:ln>
            <a:noFill/>
          </a:ln>
        </p:spPr>
      </p:pic>
      <p:sp>
        <p:nvSpPr>
          <p:cNvPr id="109" name="Google Shape;109;p21"/>
          <p:cNvSpPr/>
          <p:nvPr/>
        </p:nvSpPr>
        <p:spPr>
          <a:xfrm>
            <a:off x="5476400" y="249667"/>
            <a:ext cx="515200" cy="66084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0" name="Google Shape;110;p21"/>
          <p:cNvSpPr/>
          <p:nvPr/>
        </p:nvSpPr>
        <p:spPr>
          <a:xfrm>
            <a:off x="4643833" y="5305167"/>
            <a:ext cx="7510400" cy="1544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1" name="Google Shape;111;p21"/>
          <p:cNvSpPr txBox="1">
            <a:spLocks noGrp="1"/>
          </p:cNvSpPr>
          <p:nvPr>
            <p:ph type="title"/>
          </p:nvPr>
        </p:nvSpPr>
        <p:spPr>
          <a:xfrm>
            <a:off x="314000" y="288567"/>
            <a:ext cx="4190800" cy="1321600"/>
          </a:xfrm>
          <a:prstGeom prst="rect">
            <a:avLst/>
          </a:prstGeom>
        </p:spPr>
        <p:txBody>
          <a:bodyPr spcFirstLastPara="1" wrap="square" lIns="121900" tIns="121900" rIns="121900" bIns="121900" anchor="ctr" anchorCtr="0">
            <a:noAutofit/>
          </a:bodyPr>
          <a:lstStyle/>
          <a:p>
            <a:pPr algn="ctr"/>
            <a:r>
              <a:rPr lang="en" b="1"/>
              <a:t>Minimum F required (Appendix B)</a:t>
            </a:r>
            <a:endParaRPr b="1"/>
          </a:p>
        </p:txBody>
      </p:sp>
      <p:sp>
        <p:nvSpPr>
          <p:cNvPr id="112" name="Google Shape;112;p21"/>
          <p:cNvSpPr txBox="1"/>
          <p:nvPr/>
        </p:nvSpPr>
        <p:spPr>
          <a:xfrm>
            <a:off x="249200" y="4215100"/>
            <a:ext cx="4190800" cy="235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With a DF</a:t>
            </a:r>
            <a:r>
              <a:rPr lang="en" sz="1867" kern="0" baseline="-25000">
                <a:solidFill>
                  <a:srgbClr val="000000"/>
                </a:solidFill>
                <a:latin typeface="Arial"/>
                <a:cs typeface="Arial"/>
                <a:sym typeface="Arial"/>
              </a:rPr>
              <a:t>hyp</a:t>
            </a:r>
            <a:r>
              <a:rPr lang="en" sz="1867" kern="0">
                <a:solidFill>
                  <a:srgbClr val="000000"/>
                </a:solidFill>
                <a:latin typeface="Arial"/>
                <a:cs typeface="Arial"/>
                <a:sym typeface="Arial"/>
              </a:rPr>
              <a:t> = 1 and DF</a:t>
            </a:r>
            <a:r>
              <a:rPr lang="en" sz="1867" kern="0" baseline="-25000">
                <a:solidFill>
                  <a:srgbClr val="000000"/>
                </a:solidFill>
                <a:latin typeface="Arial"/>
                <a:cs typeface="Arial"/>
                <a:sym typeface="Arial"/>
              </a:rPr>
              <a:t>err</a:t>
            </a:r>
            <a:r>
              <a:rPr lang="en" sz="1867" kern="0">
                <a:solidFill>
                  <a:srgbClr val="000000"/>
                </a:solidFill>
                <a:latin typeface="Arial"/>
                <a:cs typeface="Arial"/>
                <a:sym typeface="Arial"/>
              </a:rPr>
              <a:t> = 161, the Authors need an F-value of 3.89 or more to obtain a significant effect.</a:t>
            </a:r>
            <a:endParaRPr sz="1867" kern="0">
              <a:solidFill>
                <a:srgbClr val="000000"/>
              </a:solidFill>
              <a:latin typeface="Arial"/>
              <a:cs typeface="Arial"/>
              <a:sym typeface="Arial"/>
            </a:endParaRPr>
          </a:p>
          <a:p>
            <a:pPr defTabSz="1219170">
              <a:buClr>
                <a:srgbClr val="000000"/>
              </a:buClr>
            </a:pPr>
            <a:endParaRPr sz="1867" kern="0">
              <a:solidFill>
                <a:srgbClr val="000000"/>
              </a:solidFill>
              <a:latin typeface="Arial"/>
              <a:cs typeface="Arial"/>
              <a:sym typeface="Arial"/>
            </a:endParaRPr>
          </a:p>
          <a:p>
            <a:pPr defTabSz="1219170">
              <a:buClr>
                <a:srgbClr val="000000"/>
              </a:buClr>
            </a:pPr>
            <a:r>
              <a:rPr lang="en" sz="1867" b="1" kern="0">
                <a:solidFill>
                  <a:srgbClr val="000000"/>
                </a:solidFill>
                <a:latin typeface="Arial"/>
                <a:cs typeface="Arial"/>
                <a:sym typeface="Arial"/>
              </a:rPr>
              <a:t>Obtained F = 4.81</a:t>
            </a:r>
            <a:endParaRPr sz="1867" b="1" kern="0">
              <a:solidFill>
                <a:srgbClr val="000000"/>
              </a:solidFill>
              <a:latin typeface="Arial"/>
              <a:cs typeface="Arial"/>
              <a:sym typeface="Arial"/>
            </a:endParaRPr>
          </a:p>
          <a:p>
            <a:pPr defTabSz="1219170">
              <a:buClr>
                <a:srgbClr val="000000"/>
              </a:buClr>
            </a:pPr>
            <a:endParaRPr sz="1867" b="1" kern="0">
              <a:solidFill>
                <a:srgbClr val="000000"/>
              </a:solidFill>
              <a:latin typeface="Arial"/>
              <a:cs typeface="Arial"/>
              <a:sym typeface="Arial"/>
            </a:endParaRPr>
          </a:p>
          <a:p>
            <a:pPr defTabSz="1219170">
              <a:buClr>
                <a:srgbClr val="000000"/>
              </a:buClr>
            </a:pPr>
            <a:r>
              <a:rPr lang="en" sz="1867" b="1" kern="0">
                <a:solidFill>
                  <a:srgbClr val="38761D"/>
                </a:solidFill>
                <a:latin typeface="Arial"/>
                <a:cs typeface="Arial"/>
                <a:sym typeface="Arial"/>
              </a:rPr>
              <a:t>We have a significant effect</a:t>
            </a:r>
            <a:endParaRPr sz="1867" b="1" kern="0">
              <a:solidFill>
                <a:srgbClr val="38761D"/>
              </a:solidFill>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415600" y="2422167"/>
            <a:ext cx="4190800" cy="1321600"/>
          </a:xfrm>
          <a:prstGeom prst="rect">
            <a:avLst/>
          </a:prstGeom>
        </p:spPr>
        <p:txBody>
          <a:bodyPr spcFirstLastPara="1" wrap="square" lIns="121900" tIns="121900" rIns="121900" bIns="121900" anchor="ctr" anchorCtr="0">
            <a:noAutofit/>
          </a:bodyPr>
          <a:lstStyle/>
          <a:p>
            <a:pPr algn="ctr"/>
            <a:r>
              <a:rPr lang="en" dirty="0"/>
              <a:t>Comparison to a 1% effect</a:t>
            </a:r>
            <a:endParaRPr dirty="0"/>
          </a:p>
        </p:txBody>
      </p:sp>
      <p:pic>
        <p:nvPicPr>
          <p:cNvPr id="118" name="Google Shape;118;p22"/>
          <p:cNvPicPr preferRelativeResize="0"/>
          <p:nvPr/>
        </p:nvPicPr>
        <p:blipFill>
          <a:blip r:embed="rId3">
            <a:alphaModFix/>
          </a:blip>
          <a:stretch>
            <a:fillRect/>
          </a:stretch>
        </p:blipFill>
        <p:spPr>
          <a:xfrm>
            <a:off x="4606348" y="1"/>
            <a:ext cx="7652907" cy="6858001"/>
          </a:xfrm>
          <a:prstGeom prst="rect">
            <a:avLst/>
          </a:prstGeom>
          <a:noFill/>
          <a:ln>
            <a:noFill/>
          </a:ln>
        </p:spPr>
      </p:pic>
      <p:sp>
        <p:nvSpPr>
          <p:cNvPr id="119" name="Google Shape;119;p22"/>
          <p:cNvSpPr/>
          <p:nvPr/>
        </p:nvSpPr>
        <p:spPr>
          <a:xfrm>
            <a:off x="5476400" y="249667"/>
            <a:ext cx="515200" cy="66084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 name="Google Shape;120;p22"/>
          <p:cNvSpPr/>
          <p:nvPr/>
        </p:nvSpPr>
        <p:spPr>
          <a:xfrm>
            <a:off x="4677600" y="5768667"/>
            <a:ext cx="7510400" cy="1988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 name="Google Shape;121;p22"/>
          <p:cNvSpPr txBox="1"/>
          <p:nvPr/>
        </p:nvSpPr>
        <p:spPr>
          <a:xfrm>
            <a:off x="249200" y="4215100"/>
            <a:ext cx="4300000" cy="235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dirty="0">
                <a:solidFill>
                  <a:srgbClr val="000000"/>
                </a:solidFill>
                <a:latin typeface="Arial"/>
                <a:cs typeface="Arial"/>
                <a:sym typeface="Arial"/>
              </a:rPr>
              <a:t>With a DF</a:t>
            </a:r>
            <a:r>
              <a:rPr lang="en" sz="1867" kern="0" baseline="-25000" dirty="0">
                <a:solidFill>
                  <a:srgbClr val="000000"/>
                </a:solidFill>
                <a:latin typeface="Arial"/>
                <a:cs typeface="Arial"/>
                <a:sym typeface="Arial"/>
              </a:rPr>
              <a:t>hyp</a:t>
            </a:r>
            <a:r>
              <a:rPr lang="en" sz="1867" kern="0" dirty="0">
                <a:solidFill>
                  <a:srgbClr val="000000"/>
                </a:solidFill>
                <a:latin typeface="Arial"/>
                <a:cs typeface="Arial"/>
                <a:sym typeface="Arial"/>
              </a:rPr>
              <a:t> = 1 and DF</a:t>
            </a:r>
            <a:r>
              <a:rPr lang="en" sz="1867" kern="0" baseline="-25000" dirty="0">
                <a:solidFill>
                  <a:srgbClr val="000000"/>
                </a:solidFill>
                <a:latin typeface="Arial"/>
                <a:cs typeface="Arial"/>
                <a:sym typeface="Arial"/>
              </a:rPr>
              <a:t>err</a:t>
            </a:r>
            <a:r>
              <a:rPr lang="en" sz="1867" kern="0" dirty="0">
                <a:solidFill>
                  <a:srgbClr val="000000"/>
                </a:solidFill>
                <a:latin typeface="Arial"/>
                <a:cs typeface="Arial"/>
                <a:sym typeface="Arial"/>
              </a:rPr>
              <a:t> = 161, the Authors need an F-value of 8.61 or more to obtain a significant effect.</a:t>
            </a:r>
            <a:endParaRPr sz="1867" kern="0" dirty="0">
              <a:solidFill>
                <a:srgbClr val="000000"/>
              </a:solidFill>
              <a:latin typeface="Arial"/>
              <a:cs typeface="Arial"/>
              <a:sym typeface="Arial"/>
            </a:endParaRPr>
          </a:p>
          <a:p>
            <a:pPr defTabSz="1219170">
              <a:buClr>
                <a:srgbClr val="000000"/>
              </a:buClr>
            </a:pPr>
            <a:endParaRPr sz="1867" kern="0" dirty="0">
              <a:solidFill>
                <a:srgbClr val="000000"/>
              </a:solidFill>
              <a:latin typeface="Arial"/>
              <a:cs typeface="Arial"/>
              <a:sym typeface="Arial"/>
            </a:endParaRPr>
          </a:p>
          <a:p>
            <a:pPr defTabSz="1219170">
              <a:buClr>
                <a:srgbClr val="000000"/>
              </a:buClr>
            </a:pPr>
            <a:r>
              <a:rPr lang="en" sz="1867" b="1" kern="0" dirty="0">
                <a:solidFill>
                  <a:srgbClr val="000000"/>
                </a:solidFill>
                <a:latin typeface="Arial"/>
                <a:cs typeface="Arial"/>
                <a:sym typeface="Arial"/>
              </a:rPr>
              <a:t>Obtained F = 4.81</a:t>
            </a:r>
            <a:endParaRPr sz="1867" b="1" kern="0" dirty="0">
              <a:solidFill>
                <a:srgbClr val="000000"/>
              </a:solidFill>
              <a:latin typeface="Arial"/>
              <a:cs typeface="Arial"/>
              <a:sym typeface="Arial"/>
            </a:endParaRPr>
          </a:p>
          <a:p>
            <a:pPr defTabSz="1219170">
              <a:buClr>
                <a:srgbClr val="000000"/>
              </a:buClr>
            </a:pPr>
            <a:endParaRPr sz="1867" b="1" kern="0" dirty="0">
              <a:solidFill>
                <a:srgbClr val="000000"/>
              </a:solidFill>
              <a:latin typeface="Arial"/>
              <a:cs typeface="Arial"/>
              <a:sym typeface="Arial"/>
            </a:endParaRPr>
          </a:p>
          <a:p>
            <a:pPr defTabSz="1219170">
              <a:buClr>
                <a:srgbClr val="000000"/>
              </a:buClr>
            </a:pPr>
            <a:r>
              <a:rPr lang="en" sz="1867" b="1" kern="0" dirty="0">
                <a:solidFill>
                  <a:srgbClr val="FF0000"/>
                </a:solidFill>
                <a:latin typeface="Arial"/>
                <a:cs typeface="Arial"/>
                <a:sym typeface="Arial"/>
              </a:rPr>
              <a:t>We do NOT have a significant effect</a:t>
            </a:r>
            <a:endParaRPr sz="1867" b="1" kern="0" dirty="0">
              <a:solidFill>
                <a:srgbClr val="FF0000"/>
              </a:solidFill>
              <a:latin typeface="Arial"/>
              <a:cs typeface="Arial"/>
              <a:sym typeface="Arial"/>
            </a:endParaRPr>
          </a:p>
        </p:txBody>
      </p:sp>
      <p:sp>
        <p:nvSpPr>
          <p:cNvPr id="122" name="Google Shape;122;p22"/>
          <p:cNvSpPr txBox="1">
            <a:spLocks noGrp="1"/>
          </p:cNvSpPr>
          <p:nvPr>
            <p:ph type="title"/>
          </p:nvPr>
        </p:nvSpPr>
        <p:spPr>
          <a:xfrm>
            <a:off x="314000" y="288567"/>
            <a:ext cx="4190800" cy="1321600"/>
          </a:xfrm>
          <a:prstGeom prst="rect">
            <a:avLst/>
          </a:prstGeom>
        </p:spPr>
        <p:txBody>
          <a:bodyPr spcFirstLastPara="1" wrap="square" lIns="121900" tIns="121900" rIns="121900" bIns="121900" anchor="ctr" anchorCtr="0">
            <a:noAutofit/>
          </a:bodyPr>
          <a:lstStyle/>
          <a:p>
            <a:pPr algn="ctr"/>
            <a:r>
              <a:rPr lang="en" b="1"/>
              <a:t>Minimum F required (Appendix B)</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subTitle" idx="1"/>
          </p:nvPr>
        </p:nvSpPr>
        <p:spPr>
          <a:xfrm>
            <a:off x="415600" y="2481967"/>
            <a:ext cx="11360800" cy="1056800"/>
          </a:xfrm>
          <a:prstGeom prst="rect">
            <a:avLst/>
          </a:prstGeom>
        </p:spPr>
        <p:txBody>
          <a:bodyPr spcFirstLastPara="1" wrap="square" lIns="121900" tIns="121900" rIns="121900" bIns="121900" anchor="t" anchorCtr="0">
            <a:noAutofit/>
          </a:bodyPr>
          <a:lstStyle/>
          <a:p>
            <a:pPr marL="0" indent="0" algn="l"/>
            <a:r>
              <a:rPr lang="en" sz="4800" dirty="0">
                <a:solidFill>
                  <a:srgbClr val="000000"/>
                </a:solidFill>
              </a:rPr>
              <a:t>Part 2: Bayesian analyses</a:t>
            </a:r>
            <a:endParaRPr sz="4800" dirty="0">
              <a:solidFill>
                <a:srgbClr val="000000"/>
              </a:solidFill>
            </a:endParaRPr>
          </a:p>
        </p:txBody>
      </p:sp>
      <p:sp>
        <p:nvSpPr>
          <p:cNvPr id="2" name="TextBox 1">
            <a:extLst>
              <a:ext uri="{FF2B5EF4-FFF2-40B4-BE49-F238E27FC236}">
                <a16:creationId xmlns:a16="http://schemas.microsoft.com/office/drawing/2014/main" id="{D240256E-3113-4362-8CDD-E38A57AA51F1}"/>
              </a:ext>
            </a:extLst>
          </p:cNvPr>
          <p:cNvSpPr txBox="1"/>
          <p:nvPr/>
        </p:nvSpPr>
        <p:spPr>
          <a:xfrm>
            <a:off x="0" y="6488668"/>
            <a:ext cx="6618514" cy="369332"/>
          </a:xfrm>
          <a:prstGeom prst="rect">
            <a:avLst/>
          </a:prstGeom>
          <a:noFill/>
        </p:spPr>
        <p:txBody>
          <a:bodyPr wrap="square" rtlCol="0">
            <a:spAutoFit/>
          </a:bodyPr>
          <a:lstStyle/>
          <a:p>
            <a:r>
              <a:rPr lang="en-US" dirty="0"/>
              <a:t>*Shout out to Gemma Wallace for helping create these slides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148067" y="172933"/>
            <a:ext cx="11360800" cy="763600"/>
          </a:xfrm>
          <a:prstGeom prst="rect">
            <a:avLst/>
          </a:prstGeom>
        </p:spPr>
        <p:txBody>
          <a:bodyPr spcFirstLastPara="1" wrap="square" lIns="121900" tIns="121900" rIns="121900" bIns="121900" anchor="t" anchorCtr="0">
            <a:noAutofit/>
          </a:bodyPr>
          <a:lstStyle/>
          <a:p>
            <a:r>
              <a:rPr lang="en" sz="3467"/>
              <a:t>A quick introduction to bayesian statistics</a:t>
            </a:r>
            <a:endParaRPr sz="3467"/>
          </a:p>
        </p:txBody>
      </p:sp>
      <p:sp>
        <p:nvSpPr>
          <p:cNvPr id="158" name="Google Shape;158;p27"/>
          <p:cNvSpPr txBox="1"/>
          <p:nvPr/>
        </p:nvSpPr>
        <p:spPr>
          <a:xfrm>
            <a:off x="148067" y="1198200"/>
            <a:ext cx="11787200" cy="4170400"/>
          </a:xfrm>
          <a:prstGeom prst="rect">
            <a:avLst/>
          </a:prstGeom>
          <a:noFill/>
          <a:ln>
            <a:noFill/>
          </a:ln>
        </p:spPr>
        <p:txBody>
          <a:bodyPr spcFirstLastPara="1" wrap="square" lIns="121900" tIns="121900" rIns="121900" bIns="121900" anchor="t" anchorCtr="0">
            <a:noAutofit/>
          </a:bodyPr>
          <a:lstStyle/>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Increasingly popular in psychology </a:t>
            </a:r>
            <a:endParaRPr sz="1867" kern="0" dirty="0">
              <a:solidFill>
                <a:srgbClr val="000000"/>
              </a:solidFill>
              <a:latin typeface="Arial"/>
              <a:cs typeface="Arial"/>
              <a:sym typeface="Arial"/>
            </a:endParaRPr>
          </a:p>
          <a:p>
            <a:pPr marL="609585" defTabSz="1219170">
              <a:buClr>
                <a:srgbClr val="000000"/>
              </a:buClr>
            </a:pPr>
            <a:endParaRPr sz="1867" kern="0" dirty="0">
              <a:solidFill>
                <a:srgbClr val="000000"/>
              </a:solidFill>
              <a:latin typeface="Arial"/>
              <a:cs typeface="Arial"/>
              <a:sym typeface="Arial"/>
            </a:endParaRPr>
          </a:p>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Models account for background knowledge </a:t>
            </a:r>
            <a:r>
              <a:rPr lang="en" sz="1600" i="1" kern="0" dirty="0">
                <a:solidFill>
                  <a:srgbClr val="000000"/>
                </a:solidFill>
                <a:latin typeface="Arial"/>
                <a:cs typeface="Arial"/>
                <a:sym typeface="Arial"/>
              </a:rPr>
              <a:t>(not discussed in detail in this lab)</a:t>
            </a:r>
            <a:endParaRPr sz="1600" i="1" kern="0" dirty="0">
              <a:solidFill>
                <a:srgbClr val="000000"/>
              </a:solidFill>
              <a:latin typeface="Arial"/>
              <a:cs typeface="Arial"/>
              <a:sym typeface="Arial"/>
            </a:endParaRPr>
          </a:p>
          <a:p>
            <a:pPr defTabSz="1219170">
              <a:buClr>
                <a:srgbClr val="000000"/>
              </a:buClr>
            </a:pPr>
            <a:endParaRPr sz="1867" kern="0" dirty="0">
              <a:solidFill>
                <a:srgbClr val="000000"/>
              </a:solidFill>
              <a:latin typeface="Arial"/>
              <a:cs typeface="Arial"/>
              <a:sym typeface="Arial"/>
            </a:endParaRPr>
          </a:p>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May allow us to overcome several limitations of NHSTs (e.g., the reproducibility crisis in psychology and reliance on large sample sizes)</a:t>
            </a:r>
            <a:endParaRPr sz="1867" kern="0" dirty="0">
              <a:solidFill>
                <a:srgbClr val="000000"/>
              </a:solidFill>
              <a:latin typeface="Arial"/>
              <a:cs typeface="Arial"/>
              <a:sym typeface="Arial"/>
            </a:endParaRPr>
          </a:p>
          <a:p>
            <a:pPr marL="609585" defTabSz="1219170">
              <a:buClr>
                <a:srgbClr val="000000"/>
              </a:buClr>
            </a:pPr>
            <a:endParaRPr sz="1867" kern="0" dirty="0">
              <a:solidFill>
                <a:srgbClr val="000000"/>
              </a:solidFill>
              <a:latin typeface="Arial"/>
              <a:cs typeface="Arial"/>
              <a:sym typeface="Arial"/>
            </a:endParaRPr>
          </a:p>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All common statistical analyses can be conducted in a bayesian framework (ANOVAs, regression, correlation, factor analysis, etc.)</a:t>
            </a:r>
            <a:endParaRPr sz="1867" kern="0" dirty="0">
              <a:solidFill>
                <a:srgbClr val="000000"/>
              </a:solidFill>
              <a:latin typeface="Arial"/>
              <a:cs typeface="Arial"/>
              <a:sym typeface="Arial"/>
            </a:endParaRPr>
          </a:p>
          <a:p>
            <a:pPr marL="609585" defTabSz="1219170">
              <a:buClr>
                <a:srgbClr val="000000"/>
              </a:buClr>
            </a:pPr>
            <a:endParaRPr sz="1867" kern="0" dirty="0">
              <a:solidFill>
                <a:srgbClr val="000000"/>
              </a:solidFill>
              <a:latin typeface="Arial"/>
              <a:cs typeface="Arial"/>
              <a:sym typeface="Arial"/>
            </a:endParaRPr>
          </a:p>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Interpretations are often more concrete than significance tests (clear probability statements)</a:t>
            </a:r>
            <a:endParaRPr sz="1867" kern="0" dirty="0">
              <a:solidFill>
                <a:srgbClr val="000000"/>
              </a:solidFill>
              <a:latin typeface="Arial"/>
              <a:cs typeface="Arial"/>
              <a:sym typeface="Arial"/>
            </a:endParaRPr>
          </a:p>
          <a:p>
            <a:pPr marL="609585" defTabSz="1219170">
              <a:buClr>
                <a:srgbClr val="000000"/>
              </a:buClr>
            </a:pPr>
            <a:endParaRPr sz="1867" kern="0" dirty="0">
              <a:solidFill>
                <a:srgbClr val="000000"/>
              </a:solidFill>
              <a:latin typeface="Arial"/>
              <a:cs typeface="Arial"/>
              <a:sym typeface="Arial"/>
            </a:endParaRPr>
          </a:p>
          <a:p>
            <a:pPr marL="609585" defTabSz="1219170">
              <a:buClr>
                <a:srgbClr val="000000"/>
              </a:buClr>
            </a:pPr>
            <a:endParaRPr sz="1600" kern="0" dirty="0">
              <a:solidFill>
                <a:srgbClr val="000000"/>
              </a:solidFill>
              <a:latin typeface="Arial"/>
              <a:cs typeface="Arial"/>
              <a:sym typeface="Arial"/>
            </a:endParaRPr>
          </a:p>
          <a:p>
            <a:pPr defTabSz="1219170">
              <a:buClr>
                <a:srgbClr val="000000"/>
              </a:buClr>
            </a:pPr>
            <a:endParaRPr sz="1867" kern="0" dirty="0">
              <a:solidFill>
                <a:srgbClr val="000000"/>
              </a:solidFill>
              <a:latin typeface="Arial"/>
              <a:cs typeface="Arial"/>
              <a:sym typeface="Arial"/>
            </a:endParaRPr>
          </a:p>
        </p:txBody>
      </p:sp>
      <p:sp>
        <p:nvSpPr>
          <p:cNvPr id="159" name="Google Shape;159;p27"/>
          <p:cNvSpPr txBox="1"/>
          <p:nvPr/>
        </p:nvSpPr>
        <p:spPr>
          <a:xfrm>
            <a:off x="148067" y="5938433"/>
            <a:ext cx="11787200" cy="822000"/>
          </a:xfrm>
          <a:prstGeom prst="rect">
            <a:avLst/>
          </a:prstGeom>
          <a:solidFill>
            <a:srgbClr val="D0E0E3"/>
          </a:solidFill>
          <a:ln>
            <a:noFill/>
          </a:ln>
        </p:spPr>
        <p:txBody>
          <a:bodyPr spcFirstLastPara="1" wrap="square" lIns="121900" tIns="121900" rIns="121900" bIns="121900" anchor="t" anchorCtr="0">
            <a:noAutofit/>
          </a:bodyPr>
          <a:lstStyle/>
          <a:p>
            <a:pPr defTabSz="1219170">
              <a:buClr>
                <a:srgbClr val="000000"/>
              </a:buClr>
              <a:buSzPts val="1100"/>
            </a:pPr>
            <a:r>
              <a:rPr lang="en" sz="1467" kern="0">
                <a:solidFill>
                  <a:srgbClr val="000000"/>
                </a:solidFill>
                <a:latin typeface="Arial"/>
                <a:cs typeface="Arial"/>
                <a:sym typeface="Arial"/>
              </a:rPr>
              <a:t>Note: While bayesian analyses are on the rise and may overcome several limitations of frequentist methods, use of classical statistics has been argued for as well (e.g., this NY Times article from 2014: https://www.nytimes.com/2014/09/30/science/the-odds-continually-updated.html?_r=1)</a:t>
            </a:r>
            <a:endParaRPr sz="1600" kern="0">
              <a:solidFill>
                <a:srgbClr val="000000"/>
              </a:solidFill>
              <a:latin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5750600" y="77433"/>
            <a:ext cx="6263600" cy="763600"/>
          </a:xfrm>
          <a:prstGeom prst="rect">
            <a:avLst/>
          </a:prstGeom>
        </p:spPr>
        <p:txBody>
          <a:bodyPr spcFirstLastPara="1" wrap="square" lIns="121900" tIns="121900" rIns="121900" bIns="121900" anchor="t" anchorCtr="0">
            <a:noAutofit/>
          </a:bodyPr>
          <a:lstStyle/>
          <a:p>
            <a:r>
              <a:rPr lang="en" sz="3200"/>
              <a:t>Rules of Thumb for Bayes Factor Interpretations</a:t>
            </a:r>
            <a:endParaRPr sz="3200"/>
          </a:p>
        </p:txBody>
      </p:sp>
      <p:pic>
        <p:nvPicPr>
          <p:cNvPr id="172" name="Google Shape;172;p29"/>
          <p:cNvPicPr preferRelativeResize="0"/>
          <p:nvPr/>
        </p:nvPicPr>
        <p:blipFill>
          <a:blip r:embed="rId3">
            <a:alphaModFix/>
          </a:blip>
          <a:stretch>
            <a:fillRect/>
          </a:stretch>
        </p:blipFill>
        <p:spPr>
          <a:xfrm>
            <a:off x="0" y="0"/>
            <a:ext cx="5467411" cy="6858000"/>
          </a:xfrm>
          <a:prstGeom prst="rect">
            <a:avLst/>
          </a:prstGeom>
          <a:noFill/>
          <a:ln>
            <a:noFill/>
          </a:ln>
        </p:spPr>
      </p:pic>
      <p:sp>
        <p:nvSpPr>
          <p:cNvPr id="173" name="Google Shape;173;p29"/>
          <p:cNvSpPr txBox="1">
            <a:spLocks noGrp="1"/>
          </p:cNvSpPr>
          <p:nvPr>
            <p:ph type="body" idx="1"/>
          </p:nvPr>
        </p:nvSpPr>
        <p:spPr>
          <a:xfrm>
            <a:off x="5361867" y="6017200"/>
            <a:ext cx="6772800" cy="7636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indent="0">
              <a:buNone/>
            </a:pPr>
            <a:r>
              <a:rPr lang="en" sz="1733"/>
              <a:t>Wetzels et al., 2011 </a:t>
            </a:r>
            <a:r>
              <a:rPr lang="en" sz="1733" u="sng">
                <a:solidFill>
                  <a:schemeClr val="hlink"/>
                </a:solidFill>
                <a:hlinkClick r:id="rId4"/>
              </a:rPr>
              <a:t>https://journals.sagepub.com/doi/abs/10.1177/1745691611406923</a:t>
            </a:r>
            <a:endParaRPr sz="1733"/>
          </a:p>
        </p:txBody>
      </p:sp>
      <p:sp>
        <p:nvSpPr>
          <p:cNvPr id="174" name="Google Shape;174;p29"/>
          <p:cNvSpPr/>
          <p:nvPr/>
        </p:nvSpPr>
        <p:spPr>
          <a:xfrm>
            <a:off x="5159900" y="4912033"/>
            <a:ext cx="382000" cy="1041600"/>
          </a:xfrm>
          <a:prstGeom prst="rightBrace">
            <a:avLst>
              <a:gd name="adj1" fmla="val 50000"/>
              <a:gd name="adj2" fmla="val 52717"/>
            </a:avLst>
          </a:prstGeom>
          <a:noFill/>
          <a:ln w="28575"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 name="Google Shape;175;p29"/>
          <p:cNvSpPr/>
          <p:nvPr/>
        </p:nvSpPr>
        <p:spPr>
          <a:xfrm>
            <a:off x="5085400" y="3662867"/>
            <a:ext cx="382000" cy="1041600"/>
          </a:xfrm>
          <a:prstGeom prst="rightBrace">
            <a:avLst>
              <a:gd name="adj1" fmla="val 50000"/>
              <a:gd name="adj2" fmla="val 52717"/>
            </a:avLst>
          </a:prstGeom>
          <a:noFill/>
          <a:ln w="2857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 name="Google Shape;176;p29"/>
          <p:cNvSpPr txBox="1"/>
          <p:nvPr/>
        </p:nvSpPr>
        <p:spPr>
          <a:xfrm>
            <a:off x="5580367" y="3805333"/>
            <a:ext cx="5503600" cy="64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FF"/>
                </a:solidFill>
                <a:latin typeface="Arial"/>
                <a:cs typeface="Arial"/>
                <a:sym typeface="Arial"/>
              </a:rPr>
              <a:t>Evidence for alternative hypothesis (compared to null hypothesis)</a:t>
            </a:r>
            <a:endParaRPr sz="1867" kern="0">
              <a:solidFill>
                <a:srgbClr val="0000FF"/>
              </a:solidFill>
              <a:latin typeface="Arial"/>
              <a:cs typeface="Arial"/>
              <a:sym typeface="Arial"/>
            </a:endParaRPr>
          </a:p>
        </p:txBody>
      </p:sp>
      <p:sp>
        <p:nvSpPr>
          <p:cNvPr id="177" name="Google Shape;177;p29"/>
          <p:cNvSpPr txBox="1"/>
          <p:nvPr/>
        </p:nvSpPr>
        <p:spPr>
          <a:xfrm>
            <a:off x="5618600" y="5111833"/>
            <a:ext cx="5503600" cy="64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9900FF"/>
                </a:solidFill>
                <a:latin typeface="Arial"/>
                <a:cs typeface="Arial"/>
                <a:sym typeface="Arial"/>
              </a:rPr>
              <a:t>Evidence for null hypothesis (compared to alternative hypothesis)</a:t>
            </a:r>
            <a:endParaRPr sz="1867" kern="0">
              <a:solidFill>
                <a:srgbClr val="9900FF"/>
              </a:solidFill>
              <a:latin typeface="Arial"/>
              <a:cs typeface="Arial"/>
              <a:sym typeface="Arial"/>
            </a:endParaRPr>
          </a:p>
        </p:txBody>
      </p:sp>
      <p:sp>
        <p:nvSpPr>
          <p:cNvPr id="178" name="Google Shape;178;p29"/>
          <p:cNvSpPr txBox="1"/>
          <p:nvPr/>
        </p:nvSpPr>
        <p:spPr>
          <a:xfrm>
            <a:off x="5580367" y="2665400"/>
            <a:ext cx="6052000" cy="76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highlight>
                  <a:srgbClr val="FFFFFF"/>
                </a:highlight>
                <a:latin typeface="Calibri"/>
                <a:ea typeface="Calibri"/>
                <a:cs typeface="Calibri"/>
                <a:sym typeface="Calibri"/>
              </a:rPr>
              <a:t>Bayes factors are indices of </a:t>
            </a:r>
            <a:r>
              <a:rPr lang="en" sz="1867" i="1" kern="0">
                <a:solidFill>
                  <a:srgbClr val="000000"/>
                </a:solidFill>
                <a:highlight>
                  <a:srgbClr val="FFFFFF"/>
                </a:highlight>
                <a:latin typeface="Calibri"/>
                <a:ea typeface="Calibri"/>
                <a:cs typeface="Calibri"/>
                <a:sym typeface="Calibri"/>
              </a:rPr>
              <a:t>relative</a:t>
            </a:r>
            <a:r>
              <a:rPr lang="en" sz="1867" kern="0">
                <a:solidFill>
                  <a:srgbClr val="000000"/>
                </a:solidFill>
                <a:highlight>
                  <a:srgbClr val="FFFFFF"/>
                </a:highlight>
                <a:latin typeface="Calibri"/>
                <a:ea typeface="Calibri"/>
                <a:cs typeface="Calibri"/>
                <a:sym typeface="Calibri"/>
              </a:rPr>
              <a:t> evidence of one model (or hypothesis) over another</a:t>
            </a:r>
            <a:endParaRPr sz="1867" kern="0">
              <a:solidFill>
                <a:srgbClr val="000000"/>
              </a:solidFill>
              <a:latin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a:spLocks noGrp="1"/>
          </p:cNvSpPr>
          <p:nvPr>
            <p:ph type="title"/>
          </p:nvPr>
        </p:nvSpPr>
        <p:spPr>
          <a:xfrm>
            <a:off x="157600" y="125167"/>
            <a:ext cx="11360800" cy="763600"/>
          </a:xfrm>
          <a:prstGeom prst="rect">
            <a:avLst/>
          </a:prstGeom>
        </p:spPr>
        <p:txBody>
          <a:bodyPr spcFirstLastPara="1" wrap="square" lIns="121900" tIns="121900" rIns="121900" bIns="121900" anchor="t" anchorCtr="0">
            <a:noAutofit/>
          </a:bodyPr>
          <a:lstStyle/>
          <a:p>
            <a:r>
              <a:rPr lang="en"/>
              <a:t>Additional resources on bayesian approaches</a:t>
            </a:r>
            <a:endParaRPr/>
          </a:p>
        </p:txBody>
      </p:sp>
      <p:sp>
        <p:nvSpPr>
          <p:cNvPr id="301" name="Google Shape;301;p44"/>
          <p:cNvSpPr txBox="1">
            <a:spLocks noGrp="1"/>
          </p:cNvSpPr>
          <p:nvPr>
            <p:ph type="body" idx="1"/>
          </p:nvPr>
        </p:nvSpPr>
        <p:spPr>
          <a:xfrm>
            <a:off x="291400" y="1011133"/>
            <a:ext cx="11805200" cy="5476800"/>
          </a:xfrm>
          <a:prstGeom prst="rect">
            <a:avLst/>
          </a:prstGeom>
          <a:solidFill>
            <a:srgbClr val="D0E0E3"/>
          </a:solidFill>
        </p:spPr>
        <p:txBody>
          <a:bodyPr spcFirstLastPara="1" wrap="square" lIns="121900" tIns="121900" rIns="121900" bIns="121900" anchor="t" anchorCtr="0">
            <a:noAutofit/>
          </a:bodyPr>
          <a:lstStyle/>
          <a:p>
            <a:pPr marL="0" indent="0">
              <a:buClr>
                <a:schemeClr val="dk1"/>
              </a:buClr>
              <a:buSzPts val="1100"/>
              <a:buNone/>
            </a:pPr>
            <a:r>
              <a:rPr lang="en" sz="1867" dirty="0">
                <a:solidFill>
                  <a:srgbClr val="666666"/>
                </a:solidFill>
                <a:latin typeface="Calibri"/>
                <a:ea typeface="Calibri"/>
                <a:cs typeface="Calibri"/>
                <a:sym typeface="Calibri"/>
              </a:rPr>
              <a:t>An article by Etz &amp; Vandekerckhove (2018) about basic bayesian inferences. It opens with a quote by Dumbledore, so you know you want to read it! </a:t>
            </a:r>
            <a:r>
              <a:rPr lang="en" sz="1867" u="sng" dirty="0">
                <a:solidFill>
                  <a:srgbClr val="666666"/>
                </a:solidFill>
                <a:latin typeface="Calibri"/>
                <a:ea typeface="Calibri"/>
                <a:cs typeface="Calibri"/>
                <a:sym typeface="Calibri"/>
                <a:hlinkClick r:id="rId3"/>
              </a:rPr>
              <a:t>https://link.springer.com/article/10.3758/s13423-017-1262-3</a:t>
            </a:r>
            <a:endParaRPr sz="1867" u="sng" dirty="0">
              <a:solidFill>
                <a:srgbClr val="666666"/>
              </a:solidFill>
              <a:latin typeface="Calibri"/>
              <a:ea typeface="Calibri"/>
              <a:cs typeface="Calibri"/>
              <a:sym typeface="Calibri"/>
            </a:endParaRPr>
          </a:p>
          <a:p>
            <a:pPr marL="0" indent="0">
              <a:buClr>
                <a:schemeClr val="dk1"/>
              </a:buClr>
              <a:buSzPts val="1100"/>
              <a:buNone/>
            </a:pPr>
            <a:endParaRPr sz="1867" dirty="0">
              <a:solidFill>
                <a:srgbClr val="666666"/>
              </a:solidFill>
              <a:latin typeface="Calibri"/>
              <a:ea typeface="Calibri"/>
              <a:cs typeface="Calibri"/>
              <a:sym typeface="Calibri"/>
            </a:endParaRPr>
          </a:p>
          <a:p>
            <a:pPr marL="0" indent="0">
              <a:buClr>
                <a:schemeClr val="dk1"/>
              </a:buClr>
              <a:buSzPts val="1100"/>
              <a:buNone/>
            </a:pPr>
            <a:r>
              <a:rPr lang="en" sz="1867" dirty="0">
                <a:solidFill>
                  <a:srgbClr val="666666"/>
                </a:solidFill>
                <a:latin typeface="Calibri"/>
                <a:ea typeface="Calibri"/>
                <a:cs typeface="Calibri"/>
                <a:sym typeface="Calibri"/>
              </a:rPr>
              <a:t>Helpful tutorials for learning bayesian analyses using the BayesFactor package: </a:t>
            </a:r>
            <a:r>
              <a:rPr lang="en" sz="1867" u="sng" dirty="0">
                <a:solidFill>
                  <a:srgbClr val="666666"/>
                </a:solidFill>
                <a:latin typeface="Calibri"/>
                <a:ea typeface="Calibri"/>
                <a:cs typeface="Calibri"/>
                <a:sym typeface="Calibri"/>
                <a:hlinkClick r:id="rId4"/>
              </a:rPr>
              <a:t>https://richarddmorey.github.io/BayesFactor/#fixed</a:t>
            </a:r>
            <a:endParaRPr sz="1867" u="sng" dirty="0">
              <a:solidFill>
                <a:srgbClr val="666666"/>
              </a:solidFill>
              <a:latin typeface="Calibri"/>
              <a:ea typeface="Calibri"/>
              <a:cs typeface="Calibri"/>
              <a:sym typeface="Calibri"/>
            </a:endParaRPr>
          </a:p>
          <a:p>
            <a:pPr marL="0" indent="0">
              <a:buClr>
                <a:schemeClr val="dk1"/>
              </a:buClr>
              <a:buSzPts val="1100"/>
              <a:buNone/>
            </a:pPr>
            <a:endParaRPr sz="1867" dirty="0">
              <a:solidFill>
                <a:srgbClr val="666666"/>
              </a:solidFill>
              <a:latin typeface="Calibri"/>
              <a:ea typeface="Calibri"/>
              <a:cs typeface="Calibri"/>
              <a:sym typeface="Calibri"/>
            </a:endParaRPr>
          </a:p>
          <a:p>
            <a:pPr marL="0" indent="0">
              <a:buClr>
                <a:schemeClr val="dk1"/>
              </a:buClr>
              <a:buSzPts val="1100"/>
              <a:buNone/>
            </a:pPr>
            <a:r>
              <a:rPr lang="en" sz="1867" dirty="0">
                <a:solidFill>
                  <a:srgbClr val="666666"/>
                </a:solidFill>
                <a:latin typeface="Calibri"/>
                <a:ea typeface="Calibri"/>
                <a:cs typeface="Calibri"/>
                <a:sym typeface="Calibri"/>
              </a:rPr>
              <a:t>More great tutorials for getting started with bayesian analyses, this time from the BayestestR package: </a:t>
            </a:r>
            <a:r>
              <a:rPr lang="en" sz="1867" u="sng" dirty="0">
                <a:solidFill>
                  <a:srgbClr val="666666"/>
                </a:solidFill>
                <a:latin typeface="Calibri"/>
                <a:ea typeface="Calibri"/>
                <a:cs typeface="Calibri"/>
                <a:sym typeface="Calibri"/>
                <a:hlinkClick r:id="rId5"/>
              </a:rPr>
              <a:t>https://cran.r-project.org/web/packages/bayestestR/vignettes/bayestestR.html</a:t>
            </a:r>
            <a:endParaRPr sz="1867" u="sng" dirty="0">
              <a:solidFill>
                <a:srgbClr val="666666"/>
              </a:solidFill>
              <a:latin typeface="Calibri"/>
              <a:ea typeface="Calibri"/>
              <a:cs typeface="Calibri"/>
              <a:sym typeface="Calibri"/>
            </a:endParaRPr>
          </a:p>
          <a:p>
            <a:pPr indent="0">
              <a:buClr>
                <a:schemeClr val="dk1"/>
              </a:buClr>
              <a:buSzPts val="1100"/>
              <a:buNone/>
            </a:pPr>
            <a:r>
              <a:rPr lang="en" sz="1867" i="1" dirty="0">
                <a:solidFill>
                  <a:srgbClr val="666666"/>
                </a:solidFill>
                <a:latin typeface="Calibri"/>
                <a:ea typeface="Calibri"/>
                <a:cs typeface="Calibri"/>
                <a:sym typeface="Calibri"/>
              </a:rPr>
              <a:t>The accompanying citation for the BayestestR package can be found at: </a:t>
            </a:r>
            <a:r>
              <a:rPr lang="en" sz="1467" i="1" u="sng" dirty="0">
                <a:solidFill>
                  <a:srgbClr val="666666"/>
                </a:solidFill>
                <a:hlinkClick r:id="rId6"/>
              </a:rPr>
              <a:t>https://www.theoj.org/joss-papers/joss.01541/10.21105.joss.01541.pdf</a:t>
            </a:r>
            <a:endParaRPr sz="1867" i="1" u="sng" dirty="0">
              <a:solidFill>
                <a:srgbClr val="666666"/>
              </a:solidFill>
              <a:latin typeface="Calibri"/>
              <a:ea typeface="Calibri"/>
              <a:cs typeface="Calibri"/>
              <a:sym typeface="Calibri"/>
            </a:endParaRPr>
          </a:p>
          <a:p>
            <a:pPr marL="0" indent="0">
              <a:buClr>
                <a:schemeClr val="dk1"/>
              </a:buClr>
              <a:buSzPts val="1100"/>
              <a:buNone/>
            </a:pPr>
            <a:endParaRPr sz="1867" dirty="0">
              <a:solidFill>
                <a:srgbClr val="666666"/>
              </a:solidFill>
              <a:latin typeface="Calibri"/>
              <a:ea typeface="Calibri"/>
              <a:cs typeface="Calibri"/>
              <a:sym typeface="Calibri"/>
            </a:endParaRPr>
          </a:p>
          <a:p>
            <a:pPr marL="0" indent="0">
              <a:buClr>
                <a:schemeClr val="dk1"/>
              </a:buClr>
              <a:buSzPts val="1100"/>
              <a:buNone/>
            </a:pPr>
            <a:r>
              <a:rPr lang="en" sz="1867" dirty="0">
                <a:solidFill>
                  <a:srgbClr val="666666"/>
                </a:solidFill>
                <a:latin typeface="Calibri"/>
                <a:ea typeface="Calibri"/>
                <a:cs typeface="Calibri"/>
                <a:sym typeface="Calibri"/>
              </a:rPr>
              <a:t>An example of using top down and bottom-up approaches with bayesian analyses: </a:t>
            </a:r>
            <a:r>
              <a:rPr lang="en" sz="1867" u="sng" dirty="0">
                <a:solidFill>
                  <a:srgbClr val="666666"/>
                </a:solidFill>
                <a:latin typeface="Calibri"/>
                <a:ea typeface="Calibri"/>
                <a:cs typeface="Calibri"/>
                <a:sym typeface="Calibri"/>
                <a:hlinkClick r:id="rId7"/>
              </a:rPr>
              <a:t>https://datascienceplus.com/bayesian-statistics-analysis-of-health-data/</a:t>
            </a:r>
            <a:endParaRPr sz="1867" u="sng" dirty="0">
              <a:solidFill>
                <a:srgbClr val="666666"/>
              </a:solidFill>
              <a:latin typeface="Calibri"/>
              <a:ea typeface="Calibri"/>
              <a:cs typeface="Calibri"/>
              <a:sym typeface="Calibri"/>
            </a:endParaRPr>
          </a:p>
          <a:p>
            <a:pPr marL="0" indent="609585">
              <a:buClr>
                <a:schemeClr val="dk1"/>
              </a:buClr>
              <a:buSzPts val="1100"/>
              <a:buNone/>
            </a:pPr>
            <a:endParaRPr sz="1867" dirty="0">
              <a:solidFill>
                <a:srgbClr val="666666"/>
              </a:solidFill>
              <a:latin typeface="Calibri"/>
              <a:ea typeface="Calibri"/>
              <a:cs typeface="Calibri"/>
              <a:sym typeface="Calibri"/>
            </a:endParaRPr>
          </a:p>
          <a:p>
            <a:pPr marL="0" indent="0">
              <a:buClr>
                <a:schemeClr val="dk1"/>
              </a:buClr>
              <a:buSzPts val="1100"/>
              <a:buNone/>
            </a:pPr>
            <a:r>
              <a:rPr lang="en" sz="1867" dirty="0">
                <a:solidFill>
                  <a:srgbClr val="666666"/>
                </a:solidFill>
                <a:latin typeface="Calibri"/>
                <a:ea typeface="Calibri"/>
                <a:cs typeface="Calibri"/>
                <a:sym typeface="Calibri"/>
              </a:rPr>
              <a:t>An article by Krypotos et al. (2017) that calls for increased use of Bayesian approaches (and less NHST) in experimental psychology: </a:t>
            </a:r>
            <a:r>
              <a:rPr lang="en" sz="1867" u="sng" dirty="0">
                <a:solidFill>
                  <a:srgbClr val="666666"/>
                </a:solidFill>
                <a:latin typeface="Calibri"/>
                <a:ea typeface="Calibri"/>
                <a:cs typeface="Calibri"/>
                <a:sym typeface="Calibri"/>
                <a:hlinkClick r:id="rId8"/>
              </a:rPr>
              <a:t>https://journals.sagepub.com/doi/10.5127/jep.057316</a:t>
            </a:r>
            <a:endParaRPr sz="1867" u="sng" dirty="0">
              <a:solidFill>
                <a:srgbClr val="666666"/>
              </a:solidFill>
              <a:latin typeface="Calibri"/>
              <a:ea typeface="Calibri"/>
              <a:cs typeface="Calibri"/>
              <a:sym typeface="Calibri"/>
            </a:endParaRPr>
          </a:p>
          <a:p>
            <a:pPr marL="0" indent="0">
              <a:buClr>
                <a:schemeClr val="dk1"/>
              </a:buClr>
              <a:buSzPts val="1100"/>
              <a:buNone/>
            </a:pPr>
            <a:endParaRPr sz="1867" dirty="0">
              <a:solidFill>
                <a:srgbClr val="666666"/>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C551-7EE0-433A-85E3-22F53BDEE9E2}"/>
              </a:ext>
            </a:extLst>
          </p:cNvPr>
          <p:cNvSpPr>
            <a:spLocks noGrp="1"/>
          </p:cNvSpPr>
          <p:nvPr>
            <p:ph type="title"/>
          </p:nvPr>
        </p:nvSpPr>
        <p:spPr/>
        <p:txBody>
          <a:bodyPr/>
          <a:lstStyle/>
          <a:p>
            <a:r>
              <a:rPr lang="en-US" dirty="0"/>
              <a:t>Dataset description</a:t>
            </a:r>
          </a:p>
        </p:txBody>
      </p:sp>
      <p:sp>
        <p:nvSpPr>
          <p:cNvPr id="3" name="Text Placeholder 2">
            <a:extLst>
              <a:ext uri="{FF2B5EF4-FFF2-40B4-BE49-F238E27FC236}">
                <a16:creationId xmlns:a16="http://schemas.microsoft.com/office/drawing/2014/main" id="{ACBABA1E-897E-4745-9A6E-6F6AE3F73705}"/>
              </a:ext>
            </a:extLst>
          </p:cNvPr>
          <p:cNvSpPr>
            <a:spLocks noGrp="1"/>
          </p:cNvSpPr>
          <p:nvPr>
            <p:ph type="body" idx="1"/>
          </p:nvPr>
        </p:nvSpPr>
        <p:spPr/>
        <p:txBody>
          <a:bodyPr/>
          <a:lstStyle/>
          <a:p>
            <a:pPr marL="152396" indent="0">
              <a:buNone/>
            </a:pPr>
            <a:r>
              <a:rPr lang="en-US" b="1" dirty="0">
                <a:solidFill>
                  <a:schemeClr val="tx1"/>
                </a:solidFill>
              </a:rPr>
              <a:t>A team of researchers analyzed if People’s mental health was better or worse based on their sex and occupation. </a:t>
            </a:r>
          </a:p>
          <a:p>
            <a:pPr marL="152396" indent="0">
              <a:buNone/>
            </a:pPr>
            <a:endParaRPr lang="en-US" b="1" dirty="0">
              <a:solidFill>
                <a:schemeClr val="tx1"/>
              </a:solidFill>
            </a:endParaRPr>
          </a:p>
          <a:p>
            <a:pPr marL="152396" indent="0">
              <a:buNone/>
            </a:pPr>
            <a:endParaRPr lang="en-US" b="1" dirty="0">
              <a:solidFill>
                <a:schemeClr val="tx1"/>
              </a:solidFill>
            </a:endParaRPr>
          </a:p>
          <a:p>
            <a:pPr marL="152396" indent="0">
              <a:buNone/>
            </a:pPr>
            <a:endParaRPr lang="en-US" b="1" dirty="0">
              <a:solidFill>
                <a:schemeClr val="tx1"/>
              </a:solidFill>
            </a:endParaRPr>
          </a:p>
          <a:p>
            <a:r>
              <a:rPr lang="en-US" b="1" dirty="0">
                <a:solidFill>
                  <a:srgbClr val="0070C0"/>
                </a:solidFill>
              </a:rPr>
              <a:t>sex</a:t>
            </a:r>
            <a:r>
              <a:rPr lang="en-US" b="1" dirty="0">
                <a:solidFill>
                  <a:schemeClr val="tx1"/>
                </a:solidFill>
              </a:rPr>
              <a:t>:</a:t>
            </a:r>
            <a:r>
              <a:rPr lang="en-US" dirty="0">
                <a:solidFill>
                  <a:schemeClr val="tx1"/>
                </a:solidFill>
              </a:rPr>
              <a:t> participant sex. 1 = Female, 2 = Male</a:t>
            </a:r>
          </a:p>
          <a:p>
            <a:r>
              <a:rPr lang="en-US" b="1" dirty="0">
                <a:solidFill>
                  <a:srgbClr val="0070C0"/>
                </a:solidFill>
              </a:rPr>
              <a:t>occupation</a:t>
            </a:r>
            <a:r>
              <a:rPr lang="en-US" b="1" dirty="0">
                <a:solidFill>
                  <a:schemeClr val="tx1"/>
                </a:solidFill>
              </a:rPr>
              <a:t>:</a:t>
            </a:r>
            <a:r>
              <a:rPr lang="en-US" dirty="0">
                <a:solidFill>
                  <a:schemeClr val="tx1"/>
                </a:solidFill>
              </a:rPr>
              <a:t> Participant occupation prior to retirement. 1 = Professional, 2 = Manger, 3 = nonmanual worker, 4 = Skilled worker, 5 = semi-skilled worker, 6 = unskilled worker.</a:t>
            </a:r>
          </a:p>
          <a:p>
            <a:r>
              <a:rPr lang="en-US" b="1" dirty="0">
                <a:solidFill>
                  <a:srgbClr val="FF0000"/>
                </a:solidFill>
              </a:rPr>
              <a:t>mental</a:t>
            </a:r>
            <a:r>
              <a:rPr lang="en-US" b="1" dirty="0">
                <a:solidFill>
                  <a:schemeClr val="tx1"/>
                </a:solidFill>
              </a:rPr>
              <a:t>: </a:t>
            </a:r>
            <a:r>
              <a:rPr lang="en-US" dirty="0">
                <a:solidFill>
                  <a:schemeClr val="tx1"/>
                </a:solidFill>
              </a:rPr>
              <a:t>The participants score on a mental health measure. Higher scores indicate better mental health</a:t>
            </a:r>
            <a:r>
              <a:rPr lang="en-US" dirty="0"/>
              <a:t>.</a:t>
            </a:r>
            <a:r>
              <a:rPr lang="en-US" b="1" dirty="0"/>
              <a:t> </a:t>
            </a:r>
          </a:p>
        </p:txBody>
      </p:sp>
    </p:spTree>
    <p:extLst>
      <p:ext uri="{BB962C8B-B14F-4D97-AF65-F5344CB8AC3E}">
        <p14:creationId xmlns:p14="http://schemas.microsoft.com/office/powerpoint/2010/main" val="375882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FC55-EAA1-4BC9-9D79-8315675A041D}"/>
              </a:ext>
            </a:extLst>
          </p:cNvPr>
          <p:cNvSpPr>
            <a:spLocks noGrp="1"/>
          </p:cNvSpPr>
          <p:nvPr>
            <p:ph type="ctrTitle"/>
          </p:nvPr>
        </p:nvSpPr>
        <p:spPr>
          <a:xfrm>
            <a:off x="415611" y="992767"/>
            <a:ext cx="11360800" cy="2736800"/>
          </a:xfrm>
        </p:spPr>
        <p:txBody>
          <a:bodyPr wrap="square" anchor="b">
            <a:normAutofit/>
          </a:bodyPr>
          <a:lstStyle/>
          <a:p>
            <a:r>
              <a:rPr lang="en-US" dirty="0"/>
              <a:t>Let’s Code!</a:t>
            </a:r>
          </a:p>
        </p:txBody>
      </p:sp>
      <p:sp>
        <p:nvSpPr>
          <p:cNvPr id="7" name="Subtitle 2">
            <a:extLst>
              <a:ext uri="{FF2B5EF4-FFF2-40B4-BE49-F238E27FC236}">
                <a16:creationId xmlns:a16="http://schemas.microsoft.com/office/drawing/2014/main" id="{208FBD13-DBFB-4223-A243-974D43B76448}"/>
              </a:ext>
            </a:extLst>
          </p:cNvPr>
          <p:cNvSpPr>
            <a:spLocks noGrp="1"/>
          </p:cNvSpPr>
          <p:nvPr>
            <p:ph type="subTitle" idx="1"/>
          </p:nvPr>
        </p:nvSpPr>
        <p:spPr>
          <a:xfrm>
            <a:off x="415600" y="3778833"/>
            <a:ext cx="11360800" cy="1056800"/>
          </a:xfrm>
        </p:spPr>
        <p:txBody>
          <a:bodyPr/>
          <a:lstStyle/>
          <a:p>
            <a:r>
              <a:rPr lang="en-US" dirty="0"/>
              <a:t>Last tutorial of the semester!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50204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43267" y="86633"/>
            <a:ext cx="11360800" cy="1125200"/>
          </a:xfrm>
          <a:prstGeom prst="rect">
            <a:avLst/>
          </a:prstGeom>
        </p:spPr>
        <p:txBody>
          <a:bodyPr spcFirstLastPara="1" wrap="square" lIns="121900" tIns="121900" rIns="121900" bIns="121900" anchor="b" anchorCtr="0">
            <a:noAutofit/>
          </a:bodyPr>
          <a:lstStyle/>
          <a:p>
            <a:r>
              <a:rPr lang="en" sz="4800" dirty="0"/>
              <a:t>Objectives</a:t>
            </a:r>
            <a:endParaRPr sz="4800" dirty="0"/>
          </a:p>
        </p:txBody>
      </p:sp>
      <p:sp>
        <p:nvSpPr>
          <p:cNvPr id="61" name="Google Shape;61;p14"/>
          <p:cNvSpPr txBox="1">
            <a:spLocks noGrp="1"/>
          </p:cNvSpPr>
          <p:nvPr>
            <p:ph type="subTitle" idx="1"/>
          </p:nvPr>
        </p:nvSpPr>
        <p:spPr>
          <a:xfrm>
            <a:off x="341333" y="1303033"/>
            <a:ext cx="11360800" cy="1056800"/>
          </a:xfrm>
          <a:prstGeom prst="rect">
            <a:avLst/>
          </a:prstGeom>
        </p:spPr>
        <p:txBody>
          <a:bodyPr spcFirstLastPara="1" wrap="square" lIns="121900" tIns="121900" rIns="121900" bIns="121900" anchor="t" anchorCtr="0">
            <a:noAutofit/>
          </a:bodyPr>
          <a:lstStyle/>
          <a:p>
            <a:pPr marL="609585" indent="-499521" algn="l">
              <a:spcBef>
                <a:spcPts val="2000"/>
              </a:spcBef>
              <a:buClr>
                <a:srgbClr val="000000"/>
              </a:buClr>
              <a:buSzPts val="2300"/>
              <a:buAutoNum type="arabicParenR"/>
            </a:pPr>
            <a:r>
              <a:rPr lang="en" sz="3067" dirty="0">
                <a:solidFill>
                  <a:srgbClr val="000000"/>
                </a:solidFill>
              </a:rPr>
              <a:t>Practice identifying minimum effects for rejecting specific hypotheses</a:t>
            </a:r>
            <a:endParaRPr sz="3067" dirty="0">
              <a:solidFill>
                <a:srgbClr val="000000"/>
              </a:solidFill>
            </a:endParaRPr>
          </a:p>
          <a:p>
            <a:pPr marL="609585" indent="-499521" algn="l">
              <a:spcBef>
                <a:spcPts val="2000"/>
              </a:spcBef>
              <a:buClr>
                <a:srgbClr val="000000"/>
              </a:buClr>
              <a:buSzPts val="2300"/>
              <a:buAutoNum type="arabicParenR"/>
            </a:pPr>
            <a:r>
              <a:rPr lang="en" sz="3067" dirty="0">
                <a:solidFill>
                  <a:srgbClr val="000000"/>
                </a:solidFill>
              </a:rPr>
              <a:t>Conduct regular and Bayesian ANOVAs to determine whether gender and occupation are related to mental health</a:t>
            </a:r>
            <a:endParaRPr sz="3067" dirty="0">
              <a:solidFill>
                <a:srgbClr val="000000"/>
              </a:solidFill>
            </a:endParaRPr>
          </a:p>
          <a:p>
            <a:pPr marL="1219170" lvl="1" indent="-499521" algn="l">
              <a:spcBef>
                <a:spcPts val="2000"/>
              </a:spcBef>
              <a:spcAft>
                <a:spcPts val="1333"/>
              </a:spcAft>
              <a:buClr>
                <a:srgbClr val="000000"/>
              </a:buClr>
              <a:buSzPts val="2300"/>
              <a:buAutoNum type="alphaLcParenR"/>
            </a:pPr>
            <a:r>
              <a:rPr lang="en" sz="3067" dirty="0">
                <a:solidFill>
                  <a:srgbClr val="000000"/>
                </a:solidFill>
              </a:rPr>
              <a:t>Interpret and compare results from the two analytic approaches</a:t>
            </a:r>
            <a:endParaRPr sz="3067"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subTitle" idx="1"/>
          </p:nvPr>
        </p:nvSpPr>
        <p:spPr>
          <a:xfrm>
            <a:off x="453833" y="2487267"/>
            <a:ext cx="11360800" cy="1056800"/>
          </a:xfrm>
          <a:prstGeom prst="rect">
            <a:avLst/>
          </a:prstGeom>
        </p:spPr>
        <p:txBody>
          <a:bodyPr spcFirstLastPara="1" wrap="square" lIns="121900" tIns="121900" rIns="121900" bIns="121900" anchor="t" anchorCtr="0">
            <a:noAutofit/>
          </a:bodyPr>
          <a:lstStyle/>
          <a:p>
            <a:pPr marL="0" indent="0" algn="l"/>
            <a:r>
              <a:rPr lang="en" sz="4800">
                <a:solidFill>
                  <a:srgbClr val="000000"/>
                </a:solidFill>
              </a:rPr>
              <a:t>Part 1: Minimum effects practice</a:t>
            </a:r>
            <a:endParaRPr sz="4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Minimum Effects Testing (MET)</a:t>
            </a:r>
            <a:endParaRPr/>
          </a:p>
        </p:txBody>
      </p:sp>
      <p:sp>
        <p:nvSpPr>
          <p:cNvPr id="73" name="Google Shape;73;p16"/>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indent="-474121">
              <a:lnSpc>
                <a:spcPct val="90000"/>
              </a:lnSpc>
              <a:spcBef>
                <a:spcPts val="1333"/>
              </a:spcBef>
              <a:buClr>
                <a:srgbClr val="000000"/>
              </a:buClr>
              <a:buSzPts val="2000"/>
              <a:buFont typeface="Calibri"/>
              <a:buChar char="●"/>
            </a:pPr>
            <a:r>
              <a:rPr lang="en" sz="2667" dirty="0">
                <a:solidFill>
                  <a:srgbClr val="000000"/>
                </a:solidFill>
                <a:latin typeface="Calibri"/>
                <a:ea typeface="Calibri"/>
                <a:cs typeface="Calibri"/>
                <a:sym typeface="Calibri"/>
              </a:rPr>
              <a:t>It tests the hypothesis that the effect of treatments falls somewhere in an interval between zero and some number</a:t>
            </a:r>
            <a:endParaRPr sz="2667" dirty="0">
              <a:solidFill>
                <a:srgbClr val="000000"/>
              </a:solidFill>
              <a:latin typeface="Calibri"/>
              <a:ea typeface="Calibri"/>
              <a:cs typeface="Calibri"/>
              <a:sym typeface="Calibri"/>
            </a:endParaRPr>
          </a:p>
          <a:p>
            <a:pPr marL="0" indent="0">
              <a:buNone/>
            </a:pPr>
            <a:endParaRPr dirty="0">
              <a:solidFill>
                <a:srgbClr val="000000"/>
              </a:solidFill>
            </a:endParaRPr>
          </a:p>
          <a:p>
            <a:pPr>
              <a:spcBef>
                <a:spcPts val="2133"/>
              </a:spcBef>
              <a:buClr>
                <a:srgbClr val="000000"/>
              </a:buClr>
            </a:pPr>
            <a:r>
              <a:rPr lang="en" sz="2670" dirty="0">
                <a:solidFill>
                  <a:srgbClr val="000000"/>
                </a:solidFill>
                <a:latin typeface="Calibri" panose="020F0502020204030204" pitchFamily="34" charset="0"/>
                <a:cs typeface="Calibri" panose="020F0502020204030204" pitchFamily="34" charset="0"/>
              </a:rPr>
              <a:t>Rather than testing if an effect is precisely zero, we can test if it falls above a range of values (The minimum effect you are testing)</a:t>
            </a:r>
            <a:endParaRPr sz="2670" dirty="0">
              <a:solidFill>
                <a:srgbClr val="000000"/>
              </a:solidFill>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415611" y="2060600"/>
            <a:ext cx="11360800" cy="2736800"/>
          </a:xfrm>
          <a:prstGeom prst="rect">
            <a:avLst/>
          </a:prstGeom>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 sz="2667" b="1"/>
              <a:t>The authors used Right Wing Authoritarianism (RWA) to predict differences in response time to in-group and out-group faces, and found a squared correlation of .07, which was significant, with F(1,161) = 4.81</a:t>
            </a:r>
            <a:endParaRPr sz="2667"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Identifying minimum effects: Kevin’s minimum effects code</a:t>
            </a:r>
            <a:endParaRPr/>
          </a:p>
        </p:txBody>
      </p:sp>
      <p:sp>
        <p:nvSpPr>
          <p:cNvPr id="84" name="Google Shape;84;p18"/>
          <p:cNvSpPr txBox="1">
            <a:spLocks noGrp="1"/>
          </p:cNvSpPr>
          <p:nvPr>
            <p:ph type="body" idx="1"/>
          </p:nvPr>
        </p:nvSpPr>
        <p:spPr>
          <a:xfrm>
            <a:off x="6695200" y="1536633"/>
            <a:ext cx="5081200" cy="4555200"/>
          </a:xfrm>
          <a:prstGeom prst="rect">
            <a:avLst/>
          </a:prstGeom>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indent="0">
              <a:buNone/>
            </a:pPr>
            <a:endParaRPr/>
          </a:p>
          <a:p>
            <a:pPr marL="0" indent="0">
              <a:spcBef>
                <a:spcPts val="2133"/>
              </a:spcBef>
              <a:buNone/>
            </a:pPr>
            <a:r>
              <a:rPr lang="en">
                <a:solidFill>
                  <a:srgbClr val="000000"/>
                </a:solidFill>
              </a:rPr>
              <a:t>F(</a:t>
            </a:r>
            <a:r>
              <a:rPr lang="en" b="1">
                <a:solidFill>
                  <a:srgbClr val="0000FF"/>
                </a:solidFill>
              </a:rPr>
              <a:t>1</a:t>
            </a:r>
            <a:r>
              <a:rPr lang="en">
                <a:solidFill>
                  <a:srgbClr val="000000"/>
                </a:solidFill>
              </a:rPr>
              <a:t>,</a:t>
            </a:r>
            <a:r>
              <a:rPr lang="en" b="1">
                <a:solidFill>
                  <a:srgbClr val="0000FF"/>
                </a:solidFill>
              </a:rPr>
              <a:t>161</a:t>
            </a:r>
            <a:r>
              <a:rPr lang="en">
                <a:solidFill>
                  <a:srgbClr val="000000"/>
                </a:solidFill>
              </a:rPr>
              <a:t>)</a:t>
            </a:r>
            <a:r>
              <a:rPr lang="en"/>
              <a:t> </a:t>
            </a:r>
            <a:r>
              <a:rPr lang="en">
                <a:solidFill>
                  <a:srgbClr val="000000"/>
                </a:solidFill>
              </a:rPr>
              <a:t>= 4.81, </a:t>
            </a:r>
            <a:endParaRPr>
              <a:solidFill>
                <a:srgbClr val="000000"/>
              </a:solidFill>
            </a:endParaRPr>
          </a:p>
          <a:p>
            <a:pPr marL="0" indent="0">
              <a:spcBef>
                <a:spcPts val="2133"/>
              </a:spcBef>
              <a:buNone/>
            </a:pPr>
            <a:r>
              <a:rPr lang="en">
                <a:solidFill>
                  <a:srgbClr val="000000"/>
                </a:solidFill>
              </a:rPr>
              <a:t>𝝰 =</a:t>
            </a:r>
            <a:r>
              <a:rPr lang="en" b="1">
                <a:solidFill>
                  <a:srgbClr val="000000"/>
                </a:solidFill>
              </a:rPr>
              <a:t> </a:t>
            </a:r>
            <a:r>
              <a:rPr lang="en" b="1">
                <a:solidFill>
                  <a:srgbClr val="0000FF"/>
                </a:solidFill>
              </a:rPr>
              <a:t>.05</a:t>
            </a:r>
            <a:r>
              <a:rPr lang="en">
                <a:solidFill>
                  <a:srgbClr val="000000"/>
                </a:solidFill>
              </a:rPr>
              <a:t>, </a:t>
            </a:r>
            <a:endParaRPr>
              <a:solidFill>
                <a:srgbClr val="000000"/>
              </a:solidFill>
            </a:endParaRPr>
          </a:p>
          <a:p>
            <a:pPr marL="0" indent="0">
              <a:spcBef>
                <a:spcPts val="2133"/>
              </a:spcBef>
              <a:buNone/>
            </a:pPr>
            <a:r>
              <a:rPr lang="en">
                <a:solidFill>
                  <a:srgbClr val="000000"/>
                </a:solidFill>
              </a:rPr>
              <a:t>Minimum effect = </a:t>
            </a:r>
            <a:r>
              <a:rPr lang="en" b="1">
                <a:solidFill>
                  <a:srgbClr val="0000FF"/>
                </a:solidFill>
              </a:rPr>
              <a:t>1%</a:t>
            </a:r>
            <a:endParaRPr b="1">
              <a:solidFill>
                <a:srgbClr val="0000FF"/>
              </a:solidFill>
            </a:endParaRPr>
          </a:p>
          <a:p>
            <a:pPr marL="0" indent="0">
              <a:spcBef>
                <a:spcPts val="2133"/>
              </a:spcBef>
              <a:spcAft>
                <a:spcPts val="2133"/>
              </a:spcAft>
              <a:buNone/>
            </a:pPr>
            <a:r>
              <a:rPr lang="en" b="1">
                <a:solidFill>
                  <a:srgbClr val="FF0000"/>
                </a:solidFill>
              </a:rPr>
              <a:t>Don’t change</a:t>
            </a:r>
            <a:endParaRPr b="1">
              <a:solidFill>
                <a:srgbClr val="FF0000"/>
              </a:solidFill>
            </a:endParaRPr>
          </a:p>
        </p:txBody>
      </p:sp>
      <p:pic>
        <p:nvPicPr>
          <p:cNvPr id="85" name="Google Shape;85;p18"/>
          <p:cNvPicPr preferRelativeResize="0"/>
          <p:nvPr/>
        </p:nvPicPr>
        <p:blipFill>
          <a:blip r:embed="rId3">
            <a:alphaModFix/>
          </a:blip>
          <a:stretch>
            <a:fillRect/>
          </a:stretch>
        </p:blipFill>
        <p:spPr>
          <a:xfrm>
            <a:off x="0" y="1992669"/>
            <a:ext cx="6418133" cy="3569399"/>
          </a:xfrm>
          <a:prstGeom prst="rect">
            <a:avLst/>
          </a:prstGeom>
          <a:noFill/>
          <a:ln>
            <a:noFill/>
          </a:ln>
        </p:spPr>
      </p:pic>
      <p:sp>
        <p:nvSpPr>
          <p:cNvPr id="86" name="Google Shape;86;p18"/>
          <p:cNvSpPr/>
          <p:nvPr/>
        </p:nvSpPr>
        <p:spPr>
          <a:xfrm>
            <a:off x="77533" y="3562800"/>
            <a:ext cx="3656400" cy="11500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Detecting minimum effects: Kevin’s minimum effects code</a:t>
            </a:r>
            <a:endParaRPr/>
          </a:p>
        </p:txBody>
      </p:sp>
      <p:sp>
        <p:nvSpPr>
          <p:cNvPr id="92" name="Google Shape;92;p19"/>
          <p:cNvSpPr txBox="1">
            <a:spLocks noGrp="1"/>
          </p:cNvSpPr>
          <p:nvPr>
            <p:ph type="body" idx="1"/>
          </p:nvPr>
        </p:nvSpPr>
        <p:spPr>
          <a:xfrm>
            <a:off x="6695200" y="1536633"/>
            <a:ext cx="5081200" cy="4326400"/>
          </a:xfrm>
          <a:prstGeom prst="rect">
            <a:avLst/>
          </a:prstGeom>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indent="0" algn="ctr">
              <a:spcAft>
                <a:spcPts val="2133"/>
              </a:spcAft>
              <a:buNone/>
            </a:pPr>
            <a:r>
              <a:rPr lang="en">
                <a:solidFill>
                  <a:srgbClr val="000000"/>
                </a:solidFill>
              </a:rPr>
              <a:t>F(1,161) = </a:t>
            </a:r>
            <a:r>
              <a:rPr lang="en" b="1">
                <a:solidFill>
                  <a:srgbClr val="000000"/>
                </a:solidFill>
              </a:rPr>
              <a:t>4.81</a:t>
            </a:r>
            <a:endParaRPr b="1">
              <a:solidFill>
                <a:srgbClr val="000000"/>
              </a:solidFill>
            </a:endParaRPr>
          </a:p>
        </p:txBody>
      </p:sp>
      <p:pic>
        <p:nvPicPr>
          <p:cNvPr id="93" name="Google Shape;93;p19"/>
          <p:cNvPicPr preferRelativeResize="0"/>
          <p:nvPr/>
        </p:nvPicPr>
        <p:blipFill>
          <a:blip r:embed="rId3">
            <a:alphaModFix/>
          </a:blip>
          <a:stretch>
            <a:fillRect/>
          </a:stretch>
        </p:blipFill>
        <p:spPr>
          <a:xfrm>
            <a:off x="0" y="1992669"/>
            <a:ext cx="6418133" cy="3569399"/>
          </a:xfrm>
          <a:prstGeom prst="rect">
            <a:avLst/>
          </a:prstGeom>
          <a:noFill/>
          <a:ln>
            <a:noFill/>
          </a:ln>
        </p:spPr>
      </p:pic>
      <p:sp>
        <p:nvSpPr>
          <p:cNvPr id="94" name="Google Shape;94;p19"/>
          <p:cNvSpPr/>
          <p:nvPr/>
        </p:nvSpPr>
        <p:spPr>
          <a:xfrm>
            <a:off x="154800" y="5021933"/>
            <a:ext cx="1433600" cy="489200"/>
          </a:xfrm>
          <a:prstGeom prst="rect">
            <a:avLst/>
          </a:prstGeom>
          <a:noFill/>
          <a:ln w="9525"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95" name="Google Shape;95;p19"/>
          <p:cNvCxnSpPr>
            <a:stCxn id="94" idx="3"/>
          </p:cNvCxnSpPr>
          <p:nvPr/>
        </p:nvCxnSpPr>
        <p:spPr>
          <a:xfrm rot="10800000" flipH="1">
            <a:off x="1588400" y="3734533"/>
            <a:ext cx="8016400" cy="1532000"/>
          </a:xfrm>
          <a:prstGeom prst="straightConnector1">
            <a:avLst/>
          </a:prstGeom>
          <a:noFill/>
          <a:ln w="9525" cap="flat" cmpd="sng">
            <a:solidFill>
              <a:srgbClr val="9900FF"/>
            </a:solidFill>
            <a:prstDash val="solid"/>
            <a:round/>
            <a:headEnd type="none" w="med" len="med"/>
            <a:tailEnd type="triangle" w="med" len="med"/>
          </a:ln>
        </p:spPr>
      </p:cxnSp>
      <p:sp>
        <p:nvSpPr>
          <p:cNvPr id="96" name="Google Shape;96;p19"/>
          <p:cNvSpPr/>
          <p:nvPr/>
        </p:nvSpPr>
        <p:spPr>
          <a:xfrm>
            <a:off x="9553600" y="3373933"/>
            <a:ext cx="926800" cy="352000"/>
          </a:xfrm>
          <a:prstGeom prst="rect">
            <a:avLst/>
          </a:prstGeom>
          <a:noFill/>
          <a:ln w="9525"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97;p19"/>
          <p:cNvSpPr txBox="1"/>
          <p:nvPr/>
        </p:nvSpPr>
        <p:spPr>
          <a:xfrm>
            <a:off x="148067" y="5938433"/>
            <a:ext cx="11787200" cy="822000"/>
          </a:xfrm>
          <a:prstGeom prst="rect">
            <a:avLst/>
          </a:prstGeom>
          <a:solidFill>
            <a:srgbClr val="D0E0E3"/>
          </a:solidFill>
          <a:ln>
            <a:noFill/>
          </a:ln>
        </p:spPr>
        <p:txBody>
          <a:bodyPr spcFirstLastPara="1" wrap="square" lIns="121900" tIns="121900" rIns="121900" bIns="121900" anchor="t" anchorCtr="0">
            <a:noAutofit/>
          </a:bodyPr>
          <a:lstStyle/>
          <a:p>
            <a:pPr defTabSz="1219170">
              <a:buClr>
                <a:srgbClr val="000000"/>
              </a:buClr>
              <a:buSzPts val="1100"/>
            </a:pPr>
            <a:r>
              <a:rPr lang="en" sz="1467" kern="0">
                <a:solidFill>
                  <a:srgbClr val="000000"/>
                </a:solidFill>
                <a:latin typeface="Arial"/>
                <a:cs typeface="Arial"/>
                <a:sym typeface="Arial"/>
              </a:rPr>
              <a:t>Compare the resulting minimum F-value needed to test an effect of 1% or more to the obtained F-value.</a:t>
            </a:r>
            <a:endParaRPr sz="1467" kern="0">
              <a:solidFill>
                <a:srgbClr val="000000"/>
              </a:solidFill>
              <a:latin typeface="Arial"/>
              <a:cs typeface="Arial"/>
              <a:sym typeface="Arial"/>
            </a:endParaRPr>
          </a:p>
          <a:p>
            <a:pPr defTabSz="1219170">
              <a:buClr>
                <a:srgbClr val="000000"/>
              </a:buClr>
              <a:buSzPts val="1100"/>
            </a:pPr>
            <a:r>
              <a:rPr lang="en" sz="1467" kern="0">
                <a:solidFill>
                  <a:srgbClr val="000000"/>
                </a:solidFill>
                <a:latin typeface="Arial"/>
                <a:cs typeface="Arial"/>
                <a:sym typeface="Arial"/>
              </a:rPr>
              <a:t>In this case we did NOT reach the threshold F-value to have a significant effect at 1%. The authors need an F-value of 8.68 to obtain a significant effect at a minimum effect of 1%.</a:t>
            </a:r>
            <a:endParaRPr sz="1600" kern="0">
              <a:solidFill>
                <a:srgbClr val="000000"/>
              </a:solidFill>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subTitle" idx="1"/>
          </p:nvPr>
        </p:nvSpPr>
        <p:spPr>
          <a:xfrm>
            <a:off x="415600" y="2481967"/>
            <a:ext cx="11360800" cy="2402800"/>
          </a:xfrm>
          <a:prstGeom prst="rect">
            <a:avLst/>
          </a:prstGeom>
        </p:spPr>
        <p:txBody>
          <a:bodyPr spcFirstLastPara="1" wrap="square" lIns="121900" tIns="121900" rIns="121900" bIns="121900" anchor="ctr" anchorCtr="0">
            <a:noAutofit/>
          </a:bodyPr>
          <a:lstStyle/>
          <a:p>
            <a:pPr marL="0" indent="0"/>
            <a:r>
              <a:rPr lang="en" sz="4800">
                <a:solidFill>
                  <a:srgbClr val="000000"/>
                </a:solidFill>
              </a:rPr>
              <a:t>Identifying minimum effects via Murphy, Myors &amp; Woloch (2014) “One Stop” F-table (Appendix B)</a:t>
            </a:r>
            <a:endParaRPr sz="4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4606348" y="1"/>
            <a:ext cx="7652907" cy="6858001"/>
          </a:xfrm>
          <a:prstGeom prst="rect">
            <a:avLst/>
          </a:prstGeom>
          <a:noFill/>
          <a:ln>
            <a:noFill/>
          </a:ln>
        </p:spPr>
      </p:pic>
      <p:sp>
        <p:nvSpPr>
          <p:cNvPr id="111" name="Google Shape;111;p21"/>
          <p:cNvSpPr txBox="1">
            <a:spLocks noGrp="1"/>
          </p:cNvSpPr>
          <p:nvPr>
            <p:ph type="title"/>
          </p:nvPr>
        </p:nvSpPr>
        <p:spPr>
          <a:xfrm>
            <a:off x="314000" y="288567"/>
            <a:ext cx="4190800" cy="1321600"/>
          </a:xfrm>
          <a:prstGeom prst="rect">
            <a:avLst/>
          </a:prstGeom>
        </p:spPr>
        <p:txBody>
          <a:bodyPr spcFirstLastPara="1" wrap="square" lIns="121900" tIns="121900" rIns="121900" bIns="121900" anchor="ctr" anchorCtr="0">
            <a:noAutofit/>
          </a:bodyPr>
          <a:lstStyle/>
          <a:p>
            <a:pPr algn="ctr"/>
            <a:r>
              <a:rPr lang="en" b="1"/>
              <a:t>Minimum F required (Appendix B)</a:t>
            </a:r>
            <a:endParaRPr b="1"/>
          </a:p>
        </p:txBody>
      </p:sp>
      <p:sp>
        <p:nvSpPr>
          <p:cNvPr id="112" name="Google Shape;112;p21"/>
          <p:cNvSpPr txBox="1"/>
          <p:nvPr/>
        </p:nvSpPr>
        <p:spPr>
          <a:xfrm>
            <a:off x="249200" y="4215100"/>
            <a:ext cx="4190800" cy="2351600"/>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1867" b="0" i="0" u="none" strike="noStrike" kern="0" cap="none" spc="0" normalizeH="0" baseline="0" noProof="0" dirty="0">
                <a:ln>
                  <a:noFill/>
                </a:ln>
                <a:solidFill>
                  <a:srgbClr val="000000"/>
                </a:solidFill>
                <a:effectLst/>
                <a:uLnTx/>
                <a:uFillTx/>
                <a:latin typeface="Arial"/>
                <a:ea typeface="+mn-ea"/>
                <a:cs typeface="Arial"/>
                <a:sym typeface="Arial"/>
              </a:rPr>
              <a:t>With a DF</a:t>
            </a:r>
            <a:r>
              <a:rPr kumimoji="0" lang="en" sz="1867" b="0" i="0" u="none" strike="noStrike" kern="0" cap="none" spc="0" normalizeH="0" baseline="-25000" noProof="0" dirty="0">
                <a:ln>
                  <a:noFill/>
                </a:ln>
                <a:solidFill>
                  <a:srgbClr val="000000"/>
                </a:solidFill>
                <a:effectLst/>
                <a:uLnTx/>
                <a:uFillTx/>
                <a:latin typeface="Arial"/>
                <a:ea typeface="+mn-ea"/>
                <a:cs typeface="Arial"/>
                <a:sym typeface="Arial"/>
              </a:rPr>
              <a:t>hyp</a:t>
            </a:r>
            <a:r>
              <a:rPr kumimoji="0" lang="en" sz="1867" b="0" i="0" u="none" strike="noStrike" kern="0" cap="none" spc="0" normalizeH="0" baseline="0" noProof="0" dirty="0">
                <a:ln>
                  <a:noFill/>
                </a:ln>
                <a:solidFill>
                  <a:srgbClr val="000000"/>
                </a:solidFill>
                <a:effectLst/>
                <a:uLnTx/>
                <a:uFillTx/>
                <a:latin typeface="Arial"/>
                <a:ea typeface="+mn-ea"/>
                <a:cs typeface="Arial"/>
                <a:sym typeface="Arial"/>
              </a:rPr>
              <a:t> = 1 and DF</a:t>
            </a:r>
            <a:r>
              <a:rPr kumimoji="0" lang="en" sz="1867" b="0" i="0" u="none" strike="noStrike" kern="0" cap="none" spc="0" normalizeH="0" baseline="-25000" noProof="0" dirty="0">
                <a:ln>
                  <a:noFill/>
                </a:ln>
                <a:solidFill>
                  <a:srgbClr val="000000"/>
                </a:solidFill>
                <a:effectLst/>
                <a:uLnTx/>
                <a:uFillTx/>
                <a:latin typeface="Arial"/>
                <a:ea typeface="+mn-ea"/>
                <a:cs typeface="Arial"/>
                <a:sym typeface="Arial"/>
              </a:rPr>
              <a:t>err</a:t>
            </a:r>
            <a:r>
              <a:rPr kumimoji="0" lang="en" sz="1867" b="0" i="0" u="none" strike="noStrike" kern="0" cap="none" spc="0" normalizeH="0" baseline="0" noProof="0" dirty="0">
                <a:ln>
                  <a:noFill/>
                </a:ln>
                <a:solidFill>
                  <a:srgbClr val="000000"/>
                </a:solidFill>
                <a:effectLst/>
                <a:uLnTx/>
                <a:uFillTx/>
                <a:latin typeface="Arial"/>
                <a:ea typeface="+mn-ea"/>
                <a:cs typeface="Arial"/>
                <a:sym typeface="Arial"/>
              </a:rPr>
              <a:t> = 161, the Authors need an F-value of 3.89 or more to obtain a significant effect.</a:t>
            </a:r>
            <a:endParaRPr kumimoji="0" sz="1867"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1867" b="1" i="0" u="none" strike="noStrike" kern="0" cap="none" spc="0" normalizeH="0" baseline="0" noProof="0" dirty="0">
                <a:ln>
                  <a:noFill/>
                </a:ln>
                <a:solidFill>
                  <a:srgbClr val="000000"/>
                </a:solidFill>
                <a:effectLst/>
                <a:uLnTx/>
                <a:uFillTx/>
                <a:latin typeface="Arial"/>
                <a:ea typeface="+mn-ea"/>
                <a:cs typeface="Arial"/>
                <a:sym typeface="Arial"/>
              </a:rPr>
              <a:t>Obtained F = 4.81</a:t>
            </a:r>
            <a:endParaRPr kumimoji="0" sz="1867" b="1"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1" i="0" u="none" strike="noStrike" kern="0" cap="none" spc="0" normalizeH="0" baseline="0" noProof="0" dirty="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25346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933</Words>
  <Application>Microsoft Office PowerPoint</Application>
  <PresentationFormat>Widescreen</PresentationFormat>
  <Paragraphs>80</Paragraphs>
  <Slides>17</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Calibri Light</vt:lpstr>
      <vt:lpstr>Office Theme</vt:lpstr>
      <vt:lpstr>Simple Light</vt:lpstr>
      <vt:lpstr>Welcome to Psy 652 Lab! Module 13:  Testing the Hypothesis that Something Important happened (Minimum Effects Testing &amp; Bayesian Analyses)</vt:lpstr>
      <vt:lpstr>Objectives</vt:lpstr>
      <vt:lpstr>PowerPoint Presentation</vt:lpstr>
      <vt:lpstr>Minimum Effects Testing (MET)</vt:lpstr>
      <vt:lpstr>The authors used Right Wing Authoritarianism (RWA) to predict differences in response time to in-group and out-group faces, and found a squared correlation of .07, which was significant, with F(1,161) = 4.81</vt:lpstr>
      <vt:lpstr>Identifying minimum effects: Kevin’s minimum effects code</vt:lpstr>
      <vt:lpstr>Detecting minimum effects: Kevin’s minimum effects code</vt:lpstr>
      <vt:lpstr>PowerPoint Presentation</vt:lpstr>
      <vt:lpstr>Minimum F required (Appendix B)</vt:lpstr>
      <vt:lpstr>Comparison to a Nil effect</vt:lpstr>
      <vt:lpstr>Comparison to a 1% effect</vt:lpstr>
      <vt:lpstr>PowerPoint Presentation</vt:lpstr>
      <vt:lpstr>A quick introduction to bayesian statistics</vt:lpstr>
      <vt:lpstr>Rules of Thumb for Bayes Factor Interpretations</vt:lpstr>
      <vt:lpstr>Additional resources on bayesian approaches</vt:lpstr>
      <vt:lpstr>Dataset description</vt:lpstr>
      <vt:lpstr>Let’s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Psy 652 Lab! Module 13:  Testing the Hypothesis that Something Important happened (Minimum Effects Testing &amp; Bayesian Analyses)</dc:title>
  <dc:creator>Yetz,Neil</dc:creator>
  <cp:lastModifiedBy>Yetz,Neil</cp:lastModifiedBy>
  <cp:revision>4</cp:revision>
  <dcterms:created xsi:type="dcterms:W3CDTF">2020-10-22T18:36:31Z</dcterms:created>
  <dcterms:modified xsi:type="dcterms:W3CDTF">2020-10-24T22:27:07Z</dcterms:modified>
</cp:coreProperties>
</file>